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5" r:id="rId31"/>
    <p:sldId id="286" r:id="rId32"/>
    <p:sldId id="287" r:id="rId33"/>
    <p:sldId id="288" r:id="rId34"/>
    <p:sldId id="289" r:id="rId35"/>
    <p:sldId id="290"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46" d="100"/>
          <a:sy n="46" d="100"/>
        </p:scale>
        <p:origin x="7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A3C629-D027-4F9A-B99A-D9A8B83AE144}" type="datetimeFigureOut">
              <a:rPr lang="fr-FR" smtClean="0"/>
              <a:t>23/02/2021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53620-C132-42D0-B1E2-2437CD75984E}" type="slidenum">
              <a:rPr lang="fr-FR" smtClean="0"/>
              <a:t>‹#›</a:t>
            </a:fld>
            <a:endParaRPr lang="fr-FR"/>
          </a:p>
        </p:txBody>
      </p:sp>
    </p:spTree>
    <p:extLst>
      <p:ext uri="{BB962C8B-B14F-4D97-AF65-F5344CB8AC3E}">
        <p14:creationId xmlns:p14="http://schemas.microsoft.com/office/powerpoint/2010/main" val="2505495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D44838-B71E-4E7B-AA03-6343518A60D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68239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D44838-B71E-4E7B-AA03-6343518A60D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7101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2D44838-B71E-4E7B-AA03-6343518A60D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7215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6BD4FDC8-C249-4B22-AE17-FD14A45A4D8B}" type="datetimeFigureOut">
              <a:rPr lang="fr-FR" smtClean="0"/>
              <a:t>23/02/2021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61376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BD4FDC8-C249-4B22-AE17-FD14A45A4D8B}" type="datetimeFigureOut">
              <a:rPr lang="fr-FR" smtClean="0"/>
              <a:t>23/02/2021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1456105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BD4FDC8-C249-4B22-AE17-FD14A45A4D8B}" type="datetimeFigureOut">
              <a:rPr lang="fr-FR" smtClean="0"/>
              <a:t>23/02/2021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212801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r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5019" y="4953000"/>
            <a:ext cx="12197020"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8B454F69-101F-444B-91D5-4EA8DC7F5297}" type="datetime1">
              <a:rPr lang="fr-FR" smtClean="0"/>
              <a:t>23/02/2021</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r>
              <a:rPr lang="ar-DZ" smtClean="0"/>
              <a:t>دروس في الصفقات العمومية                                 الاستاذة أحمان خيرة</a:t>
            </a:r>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a:t>
            </a:fld>
            <a:endParaRPr lang="fr-BE"/>
          </a:p>
        </p:txBody>
      </p:sp>
    </p:spTree>
    <p:extLst>
      <p:ext uri="{BB962C8B-B14F-4D97-AF65-F5344CB8AC3E}">
        <p14:creationId xmlns:p14="http://schemas.microsoft.com/office/powerpoint/2010/main" val="3982412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55DA145-56F9-4CC2-A13E-D25ACDCDCC90}" type="datetime1">
              <a:rPr lang="fr-FR" smtClean="0"/>
              <a:t>23/02/2021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Titre 6"/>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24083079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8DD19817-6B59-4A04-99B2-6FB67F73722A}" type="datetime1">
              <a:rPr lang="fr-FR" smtClean="0"/>
              <a:t>23/02/2021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42822939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663CA385-34C2-4145-9044-7FC96BA0515E}" type="datetime1">
              <a:rPr lang="fr-FR" smtClean="0"/>
              <a:t>23/02/2021</a:t>
            </a:fld>
            <a:endParaRPr lang="fr-BE"/>
          </a:p>
        </p:txBody>
      </p:sp>
      <p:sp>
        <p:nvSpPr>
          <p:cNvPr id="6" name="Espace réservé du pied de page 5"/>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
        <p:nvSpPr>
          <p:cNvPr id="8" name="Titre 7"/>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113413754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109728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611894F-91A9-42E8-A510-77CFB3FD7EE1}" type="datetime1">
              <a:rPr lang="fr-FR" smtClean="0"/>
              <a:t>23/02/2021</a:t>
            </a:fld>
            <a:endParaRPr lang="fr-BE"/>
          </a:p>
        </p:txBody>
      </p:sp>
      <p:sp>
        <p:nvSpPr>
          <p:cNvPr id="8" name="Espace réservé du pied de page 7"/>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215219439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67FAB62-C031-4256-B477-B4F8717D82FA}" type="datetime1">
              <a:rPr lang="fr-FR" smtClean="0"/>
              <a:t>23/02/2021</a:t>
            </a:fld>
            <a:endParaRPr lang="fr-BE"/>
          </a:p>
        </p:txBody>
      </p:sp>
      <p:sp>
        <p:nvSpPr>
          <p:cNvPr id="4" name="Espace réservé du pied de page 3"/>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
        <p:nvSpPr>
          <p:cNvPr id="6" name="Titre 5"/>
          <p:cNvSpPr>
            <a:spLocks noGrp="1"/>
          </p:cNvSpPr>
          <p:nvPr>
            <p:ph type="title"/>
          </p:nvPr>
        </p:nvSpPr>
        <p:spPr/>
        <p:txBody>
          <a:bodyPr rtlCol="0"/>
          <a:lstStyle/>
          <a:p>
            <a:r>
              <a:rPr kumimoji="0" lang="fr-FR" smtClean="0"/>
              <a:t>Modifiez le style du titre</a:t>
            </a:r>
            <a:endParaRPr kumimoji="0" lang="en-US"/>
          </a:p>
        </p:txBody>
      </p:sp>
    </p:spTree>
    <p:extLst>
      <p:ext uri="{BB962C8B-B14F-4D97-AF65-F5344CB8AC3E}">
        <p14:creationId xmlns:p14="http://schemas.microsoft.com/office/powerpoint/2010/main" val="3712291567"/>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76CA14A-1DEE-4FC2-B31B-0446A323C14F}" type="datetime1">
              <a:rPr lang="fr-FR" smtClean="0"/>
              <a:t>23/02/2021</a:t>
            </a:fld>
            <a:endParaRPr lang="fr-BE"/>
          </a:p>
        </p:txBody>
      </p:sp>
      <p:sp>
        <p:nvSpPr>
          <p:cNvPr id="3" name="Espace réservé du pied de page 2"/>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218596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8969376" y="6407944"/>
            <a:ext cx="2560320" cy="365760"/>
          </a:xfrm>
        </p:spPr>
        <p:txBody>
          <a:bodyPr/>
          <a:lstStyle/>
          <a:p>
            <a:fld id="{B38FB1AF-A9E4-4748-80A5-AA37D312C500}" type="datetime1">
              <a:rPr lang="fr-FR" smtClean="0"/>
              <a:t>23/02/2021</a:t>
            </a:fld>
            <a:endParaRPr lang="fr-BE"/>
          </a:p>
        </p:txBody>
      </p:sp>
      <p:sp>
        <p:nvSpPr>
          <p:cNvPr id="6" name="Espace réservé du pied de page 5"/>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237906245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6BD4FDC8-C249-4B22-AE17-FD14A45A4D8B}" type="datetimeFigureOut">
              <a:rPr lang="fr-FR" smtClean="0"/>
              <a:t>23/02/2021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3447146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EEB3DF67-9670-4282-A70A-8D2D2512E58D}" type="datetime1">
              <a:rPr lang="fr-FR" smtClean="0"/>
              <a:t>23/02/2021</a:t>
            </a:fld>
            <a:endParaRPr lang="fr-BE"/>
          </a:p>
        </p:txBody>
      </p:sp>
      <p:sp>
        <p:nvSpPr>
          <p:cNvPr id="6" name="Espace réservé du pied de page 5"/>
          <p:cNvSpPr>
            <a:spLocks noGrp="1"/>
          </p:cNvSpPr>
          <p:nvPr>
            <p:ph type="ftr" sz="quarter" idx="11"/>
          </p:nvPr>
        </p:nvSpPr>
        <p:spPr>
          <a:xfrm>
            <a:off x="5840097" y="6407945"/>
            <a:ext cx="3134241" cy="365125"/>
          </a:xfrm>
        </p:spPr>
        <p:txBody>
          <a:bodyPr/>
          <a:lstStyle>
            <a:lvl1pPr>
              <a:defRPr>
                <a:solidFill>
                  <a:schemeClr val="tx1"/>
                </a:solidFill>
              </a:defRPr>
            </a:lvl1pPr>
            <a:extLst/>
          </a:lstStyle>
          <a:p>
            <a:r>
              <a:rPr lang="ar-DZ" smtClean="0"/>
              <a:t>دروس في الصفقات العمومية                                 الاستاذة أحمان خيرة</a:t>
            </a:r>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a:t>
            </a:fld>
            <a:endParaRPr lang="fr-BE"/>
          </a:p>
        </p:txBody>
      </p:sp>
      <p:sp>
        <p:nvSpPr>
          <p:cNvPr id="2" name="Titr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orme libre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Triangle rect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Connecteur droit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300993271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1481330"/>
            <a:ext cx="10972800" cy="4386071"/>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2F02CD1-2462-4601-9AC0-A0B5BDE3EAAC}" type="datetime1">
              <a:rPr lang="fr-FR" smtClean="0"/>
              <a:t>23/02/2021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3218768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25351" y="274641"/>
            <a:ext cx="2369960" cy="5592761"/>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609600" y="274641"/>
            <a:ext cx="8432800" cy="5592760"/>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C51442A-5C8D-4958-89A5-352642866DF3}" type="datetime1">
              <a:rPr lang="fr-FR" smtClean="0"/>
              <a:t>23/02/2021</a:t>
            </a:fld>
            <a:endParaRPr lang="fr-BE"/>
          </a:p>
        </p:txBody>
      </p:sp>
      <p:sp>
        <p:nvSpPr>
          <p:cNvPr id="5" name="Espace réservé du pied de page 4"/>
          <p:cNvSpPr>
            <a:spLocks noGrp="1"/>
          </p:cNvSpPr>
          <p:nvPr>
            <p:ph type="ftr" sz="quarter" idx="11"/>
          </p:nvPr>
        </p:nvSpPr>
        <p:spPr/>
        <p:txBody>
          <a:bodyPr/>
          <a:lstStyle/>
          <a:p>
            <a:r>
              <a:rPr lang="ar-DZ" smtClean="0"/>
              <a:t>دروس في الصفقات العمومية                                 الاستاذة أحمان خيرة</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extLst>
      <p:ext uri="{BB962C8B-B14F-4D97-AF65-F5344CB8AC3E}">
        <p14:creationId xmlns:p14="http://schemas.microsoft.com/office/powerpoint/2010/main" val="404398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D4FDC8-C249-4B22-AE17-FD14A45A4D8B}" type="datetimeFigureOut">
              <a:rPr lang="fr-FR" smtClean="0"/>
              <a:t>23/02/2021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401069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6BD4FDC8-C249-4B22-AE17-FD14A45A4D8B}" type="datetimeFigureOut">
              <a:rPr lang="fr-FR" smtClean="0"/>
              <a:t>23/02/2021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531438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6BD4FDC8-C249-4B22-AE17-FD14A45A4D8B}" type="datetimeFigureOut">
              <a:rPr lang="fr-FR" smtClean="0"/>
              <a:t>23/02/2021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3494050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6BD4FDC8-C249-4B22-AE17-FD14A45A4D8B}" type="datetimeFigureOut">
              <a:rPr lang="fr-FR" smtClean="0"/>
              <a:t>23/02/2021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1039811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4FDC8-C249-4B22-AE17-FD14A45A4D8B}" type="datetimeFigureOut">
              <a:rPr lang="fr-FR" smtClean="0"/>
              <a:t>23/02/2021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712858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D4FDC8-C249-4B22-AE17-FD14A45A4D8B}" type="datetimeFigureOut">
              <a:rPr lang="fr-FR" smtClean="0"/>
              <a:t>23/02/2021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3985986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BD4FDC8-C249-4B22-AE17-FD14A45A4D8B}" type="datetimeFigureOut">
              <a:rPr lang="fr-FR" smtClean="0"/>
              <a:t>23/02/2021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EB4059D-058A-4F40-8C13-A13D7023F789}" type="slidenum">
              <a:rPr lang="fr-FR" smtClean="0"/>
              <a:t>‹#›</a:t>
            </a:fld>
            <a:endParaRPr lang="fr-FR"/>
          </a:p>
        </p:txBody>
      </p:sp>
    </p:spTree>
    <p:extLst>
      <p:ext uri="{BB962C8B-B14F-4D97-AF65-F5344CB8AC3E}">
        <p14:creationId xmlns:p14="http://schemas.microsoft.com/office/powerpoint/2010/main" val="81214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4FDC8-C249-4B22-AE17-FD14A45A4D8B}" type="datetimeFigureOut">
              <a:rPr lang="fr-FR" smtClean="0"/>
              <a:t>23/02/2021</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B4059D-058A-4F40-8C13-A13D7023F789}" type="slidenum">
              <a:rPr lang="fr-FR" smtClean="0"/>
              <a:t>‹#›</a:t>
            </a:fld>
            <a:endParaRPr lang="fr-FR"/>
          </a:p>
        </p:txBody>
      </p:sp>
    </p:spTree>
    <p:extLst>
      <p:ext uri="{BB962C8B-B14F-4D97-AF65-F5344CB8AC3E}">
        <p14:creationId xmlns:p14="http://schemas.microsoft.com/office/powerpoint/2010/main" val="4294596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orme libre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Triangle rect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Connecteur droit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fr-FR" smtClean="0"/>
              <a:t>Modifiez le style du titre</a:t>
            </a:r>
            <a:endParaRPr kumimoji="0" lang="en-US"/>
          </a:p>
        </p:txBody>
      </p:sp>
      <p:sp>
        <p:nvSpPr>
          <p:cNvPr id="30" name="Espace réservé du texte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967B2787-EFF5-42A2-B2DA-D26F9B2F19F8}" type="datetime1">
              <a:rPr lang="fr-FR" smtClean="0"/>
              <a:t>23/02/2021</a:t>
            </a:fld>
            <a:endParaRPr lang="fr-BE"/>
          </a:p>
        </p:txBody>
      </p:sp>
      <p:sp>
        <p:nvSpPr>
          <p:cNvPr id="22" name="Espace réservé du pied de page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ar-DZ" smtClean="0"/>
              <a:t>دروس في الصفقات العمومية                                 الاستاذة أحمان خيرة</a:t>
            </a:r>
            <a:endParaRPr lang="fr-BE"/>
          </a:p>
        </p:txBody>
      </p:sp>
      <p:sp>
        <p:nvSpPr>
          <p:cNvPr id="18" name="Espace réservé du numéro de diapositive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a:t>
            </a:fld>
            <a:endParaRPr lang="fr-BE"/>
          </a:p>
        </p:txBody>
      </p:sp>
    </p:spTree>
    <p:extLst>
      <p:ext uri="{BB962C8B-B14F-4D97-AF65-F5344CB8AC3E}">
        <p14:creationId xmlns:p14="http://schemas.microsoft.com/office/powerpoint/2010/main" val="549580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AE" dirty="0"/>
              <a:t>ا</a:t>
            </a:r>
            <a:r>
              <a:rPr lang="ar-AE" dirty="0" smtClean="0"/>
              <a:t>برام الصفقات العمومية</a:t>
            </a:r>
            <a:br>
              <a:rPr lang="ar-AE" dirty="0" smtClean="0"/>
            </a:br>
            <a:r>
              <a:rPr lang="fr-FR" dirty="0" smtClean="0"/>
              <a:t>Passation des marchés publics</a:t>
            </a:r>
            <a:endParaRPr lang="fr-FR" dirty="0"/>
          </a:p>
        </p:txBody>
      </p:sp>
      <p:sp>
        <p:nvSpPr>
          <p:cNvPr id="3" name="Subtitle 2"/>
          <p:cNvSpPr>
            <a:spLocks noGrp="1"/>
          </p:cNvSpPr>
          <p:nvPr>
            <p:ph type="subTitle" idx="1"/>
          </p:nvPr>
        </p:nvSpPr>
        <p:spPr/>
        <p:txBody>
          <a:bodyPr/>
          <a:lstStyle/>
          <a:p>
            <a:pPr algn="r"/>
            <a:r>
              <a:rPr lang="ar-AE" dirty="0" smtClean="0"/>
              <a:t>الأستاذة أحمان خيرة</a:t>
            </a:r>
            <a:endParaRPr lang="fr-FR" dirty="0"/>
          </a:p>
        </p:txBody>
      </p:sp>
    </p:spTree>
    <p:extLst>
      <p:ext uri="{BB962C8B-B14F-4D97-AF65-F5344CB8AC3E}">
        <p14:creationId xmlns:p14="http://schemas.microsoft.com/office/powerpoint/2010/main" val="526884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r>
              <a:rPr lang="ar-DZ" dirty="0" smtClean="0"/>
              <a:t>طلب  العروض  المفتوح  مع  اشتراط قدرات  دنيا  هو  إجراء  يسمح  فيه  لكل  المرشحين </a:t>
            </a:r>
            <a:r>
              <a:rPr lang="en-US" dirty="0" smtClean="0"/>
              <a:t> </a:t>
            </a:r>
            <a:r>
              <a:rPr lang="ar-DZ" dirty="0" smtClean="0"/>
              <a:t>الذين تتوفر  فيهم  بعض الشروط  الدنيا  المؤهلة  التي  تحددها المصلحة  المتعاقدة  مسبقا  قبل  إطلاق  الإجراء  </a:t>
            </a:r>
            <a:r>
              <a:rPr lang="en-US" dirty="0" smtClean="0"/>
              <a:t> </a:t>
            </a:r>
            <a:r>
              <a:rPr lang="ar-DZ" dirty="0" smtClean="0"/>
              <a:t>بتقديم تعهد  . ولا  يتم  انتقاء  قبلي  للمرشحين</a:t>
            </a:r>
            <a:r>
              <a:rPr lang="en-US" dirty="0" smtClean="0"/>
              <a:t> </a:t>
            </a:r>
            <a:r>
              <a:rPr lang="ar-DZ" dirty="0" smtClean="0"/>
              <a:t>من  طرف  المصلحة المتعاقدة</a:t>
            </a:r>
          </a:p>
          <a:p>
            <a:pPr algn="just" rtl="1"/>
            <a:r>
              <a:rPr lang="ar-DZ" dirty="0" smtClean="0"/>
              <a:t>تخص الشروط  المؤهلة  القدرات  التقنية  والمالية والمهنية  الضرورية  لتنفيذ  الصفقة. وتكون  متناسبة مع  طبيعة  وتعقيد  وأهمية  المشروع.</a:t>
            </a: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b="1" dirty="0" smtClean="0">
                <a:solidFill>
                  <a:srgbClr val="FF0000"/>
                </a:solidFill>
              </a:rPr>
              <a:t>طلب العروض المفتوح مع اشتراط قدرات دنيا</a:t>
            </a:r>
            <a:endParaRPr lang="en-US" b="1" dirty="0">
              <a:solidFill>
                <a:srgbClr val="FF0000"/>
              </a:solidFill>
            </a:endParaRPr>
          </a:p>
        </p:txBody>
      </p:sp>
    </p:spTree>
    <p:extLst>
      <p:ext uri="{BB962C8B-B14F-4D97-AF65-F5344CB8AC3E}">
        <p14:creationId xmlns:p14="http://schemas.microsoft.com/office/powerpoint/2010/main" val="15514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طلب  العروض  المحدود  هو  إجراء لاستشارة  انتقائية  </a:t>
            </a:r>
            <a:r>
              <a:rPr lang="en-US" dirty="0" smtClean="0"/>
              <a:t> </a:t>
            </a:r>
            <a:r>
              <a:rPr lang="ar-DZ" dirty="0" smtClean="0"/>
              <a:t>يكون    المرشحون  الذين  تم انتقاؤهم  الأولي  من  قبل  مدعوين  وحدهم  لتقديم تعهد</a:t>
            </a:r>
          </a:p>
          <a:p>
            <a:r>
              <a:rPr lang="fr-FR" dirty="0" smtClean="0">
                <a:latin typeface="Times New Roman" pitchFamily="18" charset="0"/>
                <a:cs typeface="Times New Roman" pitchFamily="18" charset="0"/>
              </a:rPr>
              <a:t>L</a:t>
            </a:r>
            <a:r>
              <a:rPr lang="ar-DZ"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appel d</a:t>
            </a:r>
            <a:r>
              <a:rPr lang="ar-DZ" dirty="0" smtClean="0">
                <a:latin typeface="Times New Roman" pitchFamily="18" charset="0"/>
                <a:cs typeface="Times New Roman" pitchFamily="18" charset="0"/>
              </a:rPr>
              <a:t>’</a:t>
            </a:r>
            <a:r>
              <a:rPr lang="fr-FR" dirty="0" smtClean="0">
                <a:latin typeface="Times New Roman" pitchFamily="18" charset="0"/>
                <a:cs typeface="Times New Roman" pitchFamily="18" charset="0"/>
              </a:rPr>
              <a:t>offres restreint est une procédure</a:t>
            </a: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de consultation sélective, selon laquelle seuls les candidats</a:t>
            </a:r>
            <a:r>
              <a:rPr lang="ar-DZ" dirty="0" smtClean="0">
                <a:latin typeface="Times New Roman" pitchFamily="18" charset="0"/>
                <a:cs typeface="Times New Roman" pitchFamily="18" charset="0"/>
              </a:rPr>
              <a:t> </a:t>
            </a:r>
            <a:r>
              <a:rPr lang="fr-FR" dirty="0" smtClean="0">
                <a:latin typeface="Times New Roman" pitchFamily="18" charset="0"/>
                <a:cs typeface="Times New Roman" pitchFamily="18" charset="0"/>
              </a:rPr>
              <a:t>préalablement présélectionnés sont invités à</a:t>
            </a:r>
            <a:r>
              <a:rPr lang="ar-DZ"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soumissionner</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ar-DZ" b="1" dirty="0" smtClean="0">
                <a:solidFill>
                  <a:srgbClr val="FF0000"/>
                </a:solidFill>
              </a:rPr>
              <a:t>طلب العروض المحدود</a:t>
            </a:r>
            <a:br>
              <a:rPr lang="ar-DZ" b="1" dirty="0" smtClean="0">
                <a:solidFill>
                  <a:srgbClr val="FF0000"/>
                </a:solidFill>
              </a:rPr>
            </a:br>
            <a:r>
              <a:rPr lang="fr-FR" b="1" dirty="0" smtClean="0">
                <a:solidFill>
                  <a:srgbClr val="FF0000"/>
                </a:solidFill>
              </a:rPr>
              <a:t>L’appel d’offre restreint</a:t>
            </a:r>
            <a:endParaRPr lang="en-US" b="1" dirty="0">
              <a:solidFill>
                <a:srgbClr val="FF0000"/>
              </a:solidFill>
            </a:endParaRPr>
          </a:p>
        </p:txBody>
      </p:sp>
    </p:spTree>
    <p:extLst>
      <p:ext uri="{BB962C8B-B14F-4D97-AF65-F5344CB8AC3E}">
        <p14:creationId xmlns:p14="http://schemas.microsoft.com/office/powerpoint/2010/main" val="3300197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a:t> عندما  </a:t>
            </a:r>
            <a:r>
              <a:rPr lang="ar-DZ" dirty="0" smtClean="0"/>
              <a:t>يتعلق</a:t>
            </a:r>
            <a:r>
              <a:rPr lang="fr-FR" dirty="0" smtClean="0"/>
              <a:t> </a:t>
            </a:r>
            <a:r>
              <a:rPr lang="ar-DZ" dirty="0" smtClean="0"/>
              <a:t>الأمر  </a:t>
            </a:r>
            <a:r>
              <a:rPr lang="ar-DZ" dirty="0"/>
              <a:t>بالدراسات  أو  بالعمليات  </a:t>
            </a:r>
            <a:r>
              <a:rPr lang="ar-DZ" dirty="0" smtClean="0"/>
              <a:t>المعقدة  </a:t>
            </a:r>
            <a:r>
              <a:rPr lang="ar-DZ" dirty="0"/>
              <a:t>و  / أو  </a:t>
            </a:r>
            <a:r>
              <a:rPr lang="ar-DZ" dirty="0" smtClean="0"/>
              <a:t>ذات الأهمية  الخاصة</a:t>
            </a:r>
          </a:p>
          <a:p>
            <a:pPr algn="l"/>
            <a:r>
              <a:rPr lang="fr-FR" dirty="0"/>
              <a:t>à l</a:t>
            </a:r>
            <a:r>
              <a:rPr lang="fr-FR" dirty="0" smtClean="0"/>
              <a:t></a:t>
            </a:r>
            <a:r>
              <a:rPr lang="ar-DZ" dirty="0" smtClean="0"/>
              <a:t>’</a:t>
            </a:r>
            <a:r>
              <a:rPr lang="fr-FR" dirty="0" smtClean="0"/>
              <a:t>occasion </a:t>
            </a:r>
            <a:r>
              <a:rPr lang="fr-FR" dirty="0"/>
              <a:t>des marchés d</a:t>
            </a:r>
            <a:r>
              <a:rPr lang="fr-FR" dirty="0" smtClean="0"/>
              <a:t></a:t>
            </a:r>
            <a:r>
              <a:rPr lang="ar-DZ" dirty="0" smtClean="0"/>
              <a:t>’</a:t>
            </a:r>
            <a:r>
              <a:rPr lang="fr-FR" dirty="0" smtClean="0"/>
              <a:t>études ou</a:t>
            </a:r>
            <a:r>
              <a:rPr lang="ar-DZ" dirty="0" smtClean="0"/>
              <a:t> </a:t>
            </a:r>
            <a:r>
              <a:rPr lang="fr-FR" dirty="0" smtClean="0"/>
              <a:t>d</a:t>
            </a:r>
            <a:r>
              <a:rPr lang="ar-DZ" dirty="0" smtClean="0"/>
              <a:t>’</a:t>
            </a:r>
            <a:r>
              <a:rPr lang="fr-FR" dirty="0" smtClean="0"/>
              <a:t>opérations </a:t>
            </a:r>
            <a:endParaRPr lang="ar-DZ" dirty="0" smtClean="0"/>
          </a:p>
          <a:p>
            <a:pPr marL="0" indent="0">
              <a:buNone/>
            </a:pPr>
            <a:r>
              <a:rPr lang="fr-FR" dirty="0" smtClean="0"/>
              <a:t>complexes </a:t>
            </a:r>
            <a:r>
              <a:rPr lang="fr-FR" dirty="0"/>
              <a:t>et/ou d</a:t>
            </a:r>
            <a:r>
              <a:rPr lang="fr-FR" dirty="0" smtClean="0"/>
              <a:t></a:t>
            </a:r>
            <a:r>
              <a:rPr lang="ar-DZ" dirty="0" smtClean="0"/>
              <a:t>’</a:t>
            </a:r>
            <a:r>
              <a:rPr lang="fr-FR" dirty="0" smtClean="0"/>
              <a:t>importance </a:t>
            </a:r>
            <a:r>
              <a:rPr lang="fr-FR" dirty="0"/>
              <a:t>particulière</a:t>
            </a:r>
            <a:r>
              <a:rPr lang="fr-FR" dirty="0" smtClean="0"/>
              <a:t>.</a:t>
            </a:r>
            <a:endParaRPr lang="ar-DZ" dirty="0" smtClean="0"/>
          </a:p>
          <a:p>
            <a:pPr marL="0" indent="0" algn="r" rtl="1">
              <a:buNone/>
            </a:pPr>
            <a:r>
              <a:rPr lang="ar-DZ" dirty="0"/>
              <a:t>تحدد  قائمة  </a:t>
            </a:r>
            <a:r>
              <a:rPr lang="ar-DZ" dirty="0" smtClean="0"/>
              <a:t>المشاريع  </a:t>
            </a:r>
            <a:r>
              <a:rPr lang="ar-DZ" dirty="0"/>
              <a:t>التي  </a:t>
            </a:r>
            <a:r>
              <a:rPr lang="ar-DZ" dirty="0" smtClean="0"/>
              <a:t>يمكن  </a:t>
            </a:r>
            <a:r>
              <a:rPr lang="ar-DZ" dirty="0"/>
              <a:t>أن  تكون  </a:t>
            </a:r>
            <a:r>
              <a:rPr lang="ar-DZ" dirty="0" smtClean="0"/>
              <a:t>موضوع طلب  </a:t>
            </a:r>
            <a:r>
              <a:rPr lang="ar-DZ" dirty="0"/>
              <a:t>العروض المحدود </a:t>
            </a:r>
            <a:r>
              <a:rPr lang="ar-DZ" dirty="0" smtClean="0"/>
              <a:t>بموجب  </a:t>
            </a:r>
            <a:r>
              <a:rPr lang="ar-DZ" dirty="0"/>
              <a:t>مقرر  من  مسؤول  </a:t>
            </a:r>
            <a:r>
              <a:rPr lang="ar-DZ" dirty="0" smtClean="0"/>
              <a:t>الهيئة العمومية  </a:t>
            </a:r>
            <a:r>
              <a:rPr lang="ar-DZ" dirty="0"/>
              <a:t>أو  الوزير  </a:t>
            </a:r>
            <a:r>
              <a:rPr lang="ar-DZ" dirty="0" smtClean="0"/>
              <a:t>المعني، بعد  </a:t>
            </a:r>
            <a:r>
              <a:rPr lang="ar-DZ" dirty="0"/>
              <a:t>أخد  رأي  لجنة  </a:t>
            </a:r>
            <a:r>
              <a:rPr lang="ar-DZ" dirty="0" smtClean="0"/>
              <a:t>الصفقات للهيئة  </a:t>
            </a:r>
            <a:r>
              <a:rPr lang="ar-DZ" dirty="0"/>
              <a:t>العمومية  أو  اللجنة  القطاعية  </a:t>
            </a:r>
            <a:r>
              <a:rPr lang="ar-DZ" dirty="0" smtClean="0"/>
              <a:t>للصفقات،</a:t>
            </a:r>
            <a:r>
              <a:rPr lang="fr-FR" dirty="0" smtClean="0"/>
              <a:t> </a:t>
            </a:r>
            <a:r>
              <a:rPr lang="ar-DZ" dirty="0" smtClean="0"/>
              <a:t>حسب الحالة</a:t>
            </a:r>
          </a:p>
          <a:p>
            <a:pPr marL="0" indent="0" algn="r" rtl="1">
              <a:buNone/>
            </a:pPr>
            <a:r>
              <a:rPr lang="ar-DZ" dirty="0" smtClean="0"/>
              <a:t>يرجع إلى التنظيم كيفيات إجراء طلب العروض المحدود، بموجب قرار من الوزير المكلف بالمالية.</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Autofit/>
          </a:bodyPr>
          <a:lstStyle/>
          <a:p>
            <a:pPr algn="ctr"/>
            <a:r>
              <a:rPr lang="ar-DZ" sz="2800" dirty="0">
                <a:solidFill>
                  <a:srgbClr val="FF0000"/>
                </a:solidFill>
              </a:rPr>
              <a:t>متى يلجأ إلى طلب العروض المحدود؟ </a:t>
            </a:r>
            <a:br>
              <a:rPr lang="ar-DZ" sz="2800" dirty="0">
                <a:solidFill>
                  <a:srgbClr val="FF0000"/>
                </a:solidFill>
              </a:rPr>
            </a:br>
            <a:r>
              <a:rPr lang="fr-FR" sz="2800" dirty="0">
                <a:solidFill>
                  <a:srgbClr val="FF0000"/>
                </a:solidFill>
              </a:rPr>
              <a:t>Dans quels cas, on procède à l’appel d’offre restreint?</a:t>
            </a:r>
            <a:endParaRPr lang="fr-FR" sz="2800" dirty="0">
              <a:solidFill>
                <a:srgbClr val="FF0000"/>
              </a:solidFill>
            </a:endParaRPr>
          </a:p>
        </p:txBody>
      </p:sp>
    </p:spTree>
    <p:extLst>
      <p:ext uri="{BB962C8B-B14F-4D97-AF65-F5344CB8AC3E}">
        <p14:creationId xmlns:p14="http://schemas.microsoft.com/office/powerpoint/2010/main" val="3630173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r" rtl="1"/>
            <a:endParaRPr lang="ar-DZ" dirty="0" smtClean="0"/>
          </a:p>
          <a:p>
            <a:pPr marL="0" indent="0" algn="just" rtl="1">
              <a:buNone/>
            </a:pPr>
            <a:r>
              <a:rPr lang="ar-DZ" sz="3000" b="1" dirty="0">
                <a:solidFill>
                  <a:srgbClr val="FF0000"/>
                </a:solidFill>
              </a:rPr>
              <a:t>1- عملية الانتقاء الأولي:  </a:t>
            </a:r>
          </a:p>
          <a:p>
            <a:pPr algn="just" rtl="1"/>
            <a:r>
              <a:rPr lang="ar-DZ" dirty="0" smtClean="0"/>
              <a:t>تتم عملية الانتقاء الأولي </a:t>
            </a:r>
            <a:r>
              <a:rPr lang="fr-FR" dirty="0" smtClean="0"/>
              <a:t>la présélection</a:t>
            </a:r>
            <a:r>
              <a:rPr lang="ar-DZ" dirty="0" smtClean="0"/>
              <a:t>، قبل الدعوة إلى المنافسة.</a:t>
            </a:r>
          </a:p>
          <a:p>
            <a:pPr algn="just" rtl="1"/>
            <a:r>
              <a:rPr lang="ar-DZ" dirty="0" smtClean="0"/>
              <a:t>يمكن للمصلحة  المتعاقدة  </a:t>
            </a:r>
            <a:r>
              <a:rPr lang="ar-DZ" dirty="0"/>
              <a:t>أن  تحدد  في  دفتر  </a:t>
            </a:r>
            <a:r>
              <a:rPr lang="ar-DZ" dirty="0" smtClean="0"/>
              <a:t>الشروط العدد  </a:t>
            </a:r>
            <a:r>
              <a:rPr lang="ar-DZ" dirty="0"/>
              <a:t>الأقصى  </a:t>
            </a:r>
            <a:r>
              <a:rPr lang="ar-DZ" dirty="0" smtClean="0"/>
              <a:t>للمرشحين</a:t>
            </a:r>
            <a:r>
              <a:rPr lang="fr-FR" dirty="0" smtClean="0"/>
              <a:t> </a:t>
            </a:r>
            <a:r>
              <a:rPr lang="ar-DZ" dirty="0"/>
              <a:t>الذين  ستتم  دعوتهم  </a:t>
            </a:r>
            <a:r>
              <a:rPr lang="ar-DZ" dirty="0" smtClean="0"/>
              <a:t>لتقديم تعهد،</a:t>
            </a:r>
            <a:r>
              <a:rPr lang="fr-FR" dirty="0" smtClean="0"/>
              <a:t> </a:t>
            </a:r>
            <a:r>
              <a:rPr lang="ar-DZ" dirty="0"/>
              <a:t>بعد  انتقاء  </a:t>
            </a:r>
            <a:r>
              <a:rPr lang="ar-DZ" dirty="0" smtClean="0"/>
              <a:t>أولي، بخمسة  </a:t>
            </a:r>
            <a:r>
              <a:rPr lang="ar-DZ" dirty="0"/>
              <a:t>(5) </a:t>
            </a:r>
            <a:r>
              <a:rPr lang="ar-DZ" dirty="0" smtClean="0"/>
              <a:t>منهم.</a:t>
            </a:r>
          </a:p>
          <a:p>
            <a:pPr algn="just" rtl="1"/>
            <a:r>
              <a:rPr lang="ar-DZ" dirty="0"/>
              <a:t>كما   </a:t>
            </a:r>
            <a:r>
              <a:rPr lang="ar-DZ" dirty="0" smtClean="0"/>
              <a:t>يمكن  </a:t>
            </a:r>
            <a:r>
              <a:rPr lang="ar-DZ" dirty="0"/>
              <a:t>المصلحة  </a:t>
            </a:r>
            <a:r>
              <a:rPr lang="ar-DZ" dirty="0" smtClean="0"/>
              <a:t>المتعاقدة  </a:t>
            </a:r>
            <a:r>
              <a:rPr lang="ar-DZ" dirty="0"/>
              <a:t>القيام  </a:t>
            </a:r>
            <a:r>
              <a:rPr lang="ar-DZ" dirty="0" smtClean="0"/>
              <a:t>باستشارة مباشرة  للمتعاملين</a:t>
            </a:r>
            <a:r>
              <a:rPr lang="fr-FR" dirty="0" smtClean="0"/>
              <a:t> </a:t>
            </a:r>
            <a:r>
              <a:rPr lang="ar-DZ" dirty="0" smtClean="0"/>
              <a:t>الاقتصاديين</a:t>
            </a:r>
            <a:r>
              <a:rPr lang="fr-FR" dirty="0" smtClean="0"/>
              <a:t> </a:t>
            </a:r>
            <a:r>
              <a:rPr lang="ar-DZ" dirty="0" smtClean="0"/>
              <a:t>المؤهلين والمسجلين</a:t>
            </a:r>
            <a:r>
              <a:rPr lang="fr-FR" dirty="0" smtClean="0"/>
              <a:t> </a:t>
            </a:r>
            <a:r>
              <a:rPr lang="ar-DZ" dirty="0"/>
              <a:t>في  قائمة  مفتوحة  تعدها  </a:t>
            </a:r>
            <a:r>
              <a:rPr lang="ar-DZ" dirty="0" smtClean="0"/>
              <a:t>المصلحة المتعاقدة  </a:t>
            </a:r>
            <a:r>
              <a:rPr lang="ar-DZ" dirty="0"/>
              <a:t>على  أساس  انتقاء  أولي </a:t>
            </a:r>
            <a:r>
              <a:rPr lang="ar-DZ" dirty="0" smtClean="0"/>
              <a:t>بمناسبة  إنجاز عمليات  </a:t>
            </a:r>
            <a:r>
              <a:rPr lang="ar-DZ" dirty="0"/>
              <a:t>دراسات  أو  هندسة  مركبة  أو  ذات  </a:t>
            </a:r>
            <a:r>
              <a:rPr lang="ar-DZ" dirty="0" smtClean="0"/>
              <a:t>أهمية</a:t>
            </a:r>
            <a:r>
              <a:rPr lang="fr-FR" dirty="0" smtClean="0"/>
              <a:t> </a:t>
            </a:r>
            <a:r>
              <a:rPr lang="ar-DZ" dirty="0" smtClean="0"/>
              <a:t>خاصة  </a:t>
            </a:r>
            <a:r>
              <a:rPr lang="ar-DZ" dirty="0"/>
              <a:t>و /أو  عمليات  اقتناء  لوازم  خاصة  ذات  </a:t>
            </a:r>
            <a:r>
              <a:rPr lang="ar-DZ" dirty="0" smtClean="0"/>
              <a:t>طابع تكراري  </a:t>
            </a:r>
            <a:r>
              <a:rPr lang="ar-DZ" dirty="0"/>
              <a:t>. وفي  هذه  </a:t>
            </a:r>
            <a:r>
              <a:rPr lang="ar-DZ" dirty="0" smtClean="0"/>
              <a:t>الحالة،</a:t>
            </a:r>
            <a:r>
              <a:rPr lang="fr-FR" dirty="0" smtClean="0"/>
              <a:t> </a:t>
            </a:r>
            <a:r>
              <a:rPr lang="ar-DZ" dirty="0"/>
              <a:t>يجب  تجديد  الانتقاء  </a:t>
            </a:r>
            <a:r>
              <a:rPr lang="ar-DZ" dirty="0" smtClean="0"/>
              <a:t>الأولي كل  </a:t>
            </a:r>
            <a:r>
              <a:rPr lang="ar-DZ" dirty="0"/>
              <a:t>ثلاث  (3)  سنوات .</a:t>
            </a:r>
          </a:p>
          <a:p>
            <a:pPr algn="just" rtl="1"/>
            <a:r>
              <a:rPr lang="ar-DZ" dirty="0"/>
              <a:t>ويجب  أن  يتم  النص على  كيفيات  الانتقاء  </a:t>
            </a:r>
            <a:r>
              <a:rPr lang="ar-DZ" dirty="0" smtClean="0"/>
              <a:t>الأولي والاستشارة  </a:t>
            </a:r>
            <a:r>
              <a:rPr lang="ar-DZ" dirty="0"/>
              <a:t>في  إطار  طلب  العروض  المحدود  في  </a:t>
            </a:r>
            <a:r>
              <a:rPr lang="ar-DZ" dirty="0" smtClean="0"/>
              <a:t>دفتر الشروط</a:t>
            </a:r>
          </a:p>
          <a:p>
            <a:pPr algn="r" rtl="1"/>
            <a:endParaRPr lang="ar-DZ"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b="1" dirty="0" smtClean="0">
                <a:solidFill>
                  <a:srgbClr val="FF0000"/>
                </a:solidFill>
              </a:rPr>
              <a:t>كيفية إجراء طلب العروض المحدود</a:t>
            </a:r>
            <a:endParaRPr lang="fr-FR" b="1" dirty="0">
              <a:solidFill>
                <a:srgbClr val="FF0000"/>
              </a:solidFill>
            </a:endParaRPr>
          </a:p>
        </p:txBody>
      </p:sp>
    </p:spTree>
    <p:extLst>
      <p:ext uri="{BB962C8B-B14F-4D97-AF65-F5344CB8AC3E}">
        <p14:creationId xmlns:p14="http://schemas.microsoft.com/office/powerpoint/2010/main" val="362270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just" rtl="1">
              <a:buNone/>
            </a:pPr>
            <a:r>
              <a:rPr lang="ar-DZ" b="1" dirty="0" smtClean="0">
                <a:solidFill>
                  <a:srgbClr val="FF0000"/>
                </a:solidFill>
              </a:rPr>
              <a:t>2- الدعوة إلى المنافسة:</a:t>
            </a:r>
            <a:r>
              <a:rPr lang="ar-DZ" dirty="0" smtClean="0"/>
              <a:t> تتم دعوة المرشحين الذين تم انتقاءهم الأولي،  لتقديم عروضهم التقنية، ثم المالية: </a:t>
            </a:r>
          </a:p>
          <a:p>
            <a:pPr marL="0" indent="0" algn="just" rtl="1">
              <a:buNone/>
            </a:pPr>
            <a:r>
              <a:rPr lang="ar-DZ" b="1" dirty="0" smtClean="0">
                <a:solidFill>
                  <a:srgbClr val="FF0000"/>
                </a:solidFill>
              </a:rPr>
              <a:t>أ- تقديم العروض التقنية: </a:t>
            </a:r>
          </a:p>
          <a:p>
            <a:pPr algn="just" rtl="1"/>
            <a:r>
              <a:rPr lang="ar-DZ" dirty="0" smtClean="0"/>
              <a:t>يجرى </a:t>
            </a:r>
            <a:r>
              <a:rPr lang="ar-DZ" dirty="0"/>
              <a:t>طلب العروض في مرحلة تسلم العروض التقنية وقبل تسلم العروض المالية إما :</a:t>
            </a:r>
          </a:p>
          <a:p>
            <a:pPr algn="just" rtl="1"/>
            <a:r>
              <a:rPr lang="ar-DZ" b="1" dirty="0">
                <a:solidFill>
                  <a:srgbClr val="00B050"/>
                </a:solidFill>
              </a:rPr>
              <a:t>طلب العروض المحدود على مرحلة واحدة، </a:t>
            </a:r>
            <a:r>
              <a:rPr lang="ar-DZ" dirty="0"/>
              <a:t>عندما  يطلق  الإجراء  على  أساس  مواصفات تقنية  مفصلة  معدة  بالرجوع لمقاييس  و /أو  نجاعة  يتعين بلوغها  أو  متطلبات  وظيفية.</a:t>
            </a:r>
          </a:p>
          <a:p>
            <a:pPr algn="just" rtl="1"/>
            <a:r>
              <a:rPr lang="ar-DZ" b="1" dirty="0">
                <a:solidFill>
                  <a:srgbClr val="00B050"/>
                </a:solidFill>
              </a:rPr>
              <a:t>طلب العروض المحدود على مرحلتين </a:t>
            </a:r>
            <a:r>
              <a:rPr lang="ar-DZ" dirty="0"/>
              <a:t>– استثناء، عندما  يطلق  الإجراء  على  أساس برنامج  وظيفي، إذا  لم  تكن  المصلحة  المتعاقدة  قادرة على  تحديد  الوسائل  التقنية  لتلبية  حاجاتها،  حتى بصفقة  </a:t>
            </a:r>
            <a:r>
              <a:rPr lang="ar-DZ" dirty="0" smtClean="0"/>
              <a:t>دراسات.</a:t>
            </a:r>
            <a:endParaRPr lang="ar-DZ" dirty="0"/>
          </a:p>
          <a:p>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b="1" dirty="0">
                <a:solidFill>
                  <a:srgbClr val="FF0000"/>
                </a:solidFill>
              </a:rPr>
              <a:t>كيفية إجراء طلب العروض </a:t>
            </a:r>
            <a:r>
              <a:rPr lang="ar-DZ" b="1" dirty="0" smtClean="0">
                <a:solidFill>
                  <a:srgbClr val="FF0000"/>
                </a:solidFill>
              </a:rPr>
              <a:t>المحدود (تابع)</a:t>
            </a:r>
            <a:endParaRPr lang="fr-FR" dirty="0"/>
          </a:p>
        </p:txBody>
      </p:sp>
    </p:spTree>
    <p:extLst>
      <p:ext uri="{BB962C8B-B14F-4D97-AF65-F5344CB8AC3E}">
        <p14:creationId xmlns:p14="http://schemas.microsoft.com/office/powerpoint/2010/main" val="183914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r" rtl="1">
              <a:buNone/>
            </a:pPr>
            <a:r>
              <a:rPr lang="fr-FR" dirty="0" smtClean="0"/>
              <a:t> </a:t>
            </a:r>
            <a:r>
              <a:rPr lang="ar-DZ" b="1" dirty="0" smtClean="0">
                <a:solidFill>
                  <a:schemeClr val="accent2">
                    <a:lumMod val="75000"/>
                  </a:schemeClr>
                </a:solidFill>
              </a:rPr>
              <a:t>المرحلة الأولى:</a:t>
            </a:r>
          </a:p>
          <a:p>
            <a:pPr marL="0" indent="0" algn="just" rtl="1">
              <a:buNone/>
            </a:pPr>
            <a:r>
              <a:rPr lang="ar-DZ" dirty="0" smtClean="0">
                <a:solidFill>
                  <a:schemeClr val="accent2">
                    <a:lumMod val="75000"/>
                  </a:schemeClr>
                </a:solidFill>
              </a:rPr>
              <a:t> </a:t>
            </a:r>
            <a:r>
              <a:rPr lang="ar-DZ" dirty="0" smtClean="0"/>
              <a:t>تتم  </a:t>
            </a:r>
            <a:r>
              <a:rPr lang="ar-DZ" dirty="0"/>
              <a:t>دعوة  </a:t>
            </a:r>
            <a:r>
              <a:rPr lang="ar-DZ" dirty="0" smtClean="0"/>
              <a:t>المرشحين </a:t>
            </a:r>
            <a:r>
              <a:rPr lang="fr-FR" dirty="0" smtClean="0"/>
              <a:t> </a:t>
            </a:r>
            <a:r>
              <a:rPr lang="ar-DZ" dirty="0"/>
              <a:t>الذين  جرى  </a:t>
            </a:r>
            <a:r>
              <a:rPr lang="ar-DZ" dirty="0" smtClean="0"/>
              <a:t>انتقاؤهم الأولي</a:t>
            </a:r>
            <a:r>
              <a:rPr lang="fr-FR" dirty="0" smtClean="0"/>
              <a:t> </a:t>
            </a:r>
            <a:r>
              <a:rPr lang="ar-DZ" dirty="0"/>
              <a:t>برسالة  </a:t>
            </a:r>
            <a:r>
              <a:rPr lang="ar-DZ" dirty="0" smtClean="0"/>
              <a:t>استشارة، إلى  تقديم</a:t>
            </a:r>
            <a:r>
              <a:rPr lang="fr-FR" dirty="0" smtClean="0"/>
              <a:t> </a:t>
            </a:r>
            <a:r>
              <a:rPr lang="ar-DZ" dirty="0"/>
              <a:t>عرض  تقني  </a:t>
            </a:r>
            <a:r>
              <a:rPr lang="ar-DZ" dirty="0" smtClean="0"/>
              <a:t>أولي دون  </a:t>
            </a:r>
            <a:r>
              <a:rPr lang="ar-DZ" dirty="0"/>
              <a:t>عرض مالي  .</a:t>
            </a:r>
          </a:p>
          <a:p>
            <a:pPr algn="just" rtl="1"/>
            <a:r>
              <a:rPr lang="ar-DZ" dirty="0" smtClean="0"/>
              <a:t>ويمكن  </a:t>
            </a:r>
            <a:r>
              <a:rPr lang="ar-DZ" dirty="0"/>
              <a:t>لجنة  فتح  </a:t>
            </a:r>
            <a:r>
              <a:rPr lang="ar-DZ" dirty="0" err="1"/>
              <a:t>الأظرفة</a:t>
            </a:r>
            <a:r>
              <a:rPr lang="ar-DZ" dirty="0"/>
              <a:t>  وتقييم  </a:t>
            </a:r>
            <a:r>
              <a:rPr lang="ar-DZ" dirty="0" smtClean="0"/>
              <a:t>العروض، فيما يخص </a:t>
            </a:r>
            <a:r>
              <a:rPr lang="ar-DZ" dirty="0"/>
              <a:t>العروض  التي  تراها  مطابقة  لدفتر  </a:t>
            </a:r>
            <a:r>
              <a:rPr lang="ar-DZ" dirty="0" smtClean="0"/>
              <a:t>الشروط، </a:t>
            </a:r>
            <a:r>
              <a:rPr lang="fr-FR" dirty="0" smtClean="0"/>
              <a:t> </a:t>
            </a:r>
            <a:r>
              <a:rPr lang="ar-DZ" dirty="0" smtClean="0"/>
              <a:t>أن تطلب  كتابيا، </a:t>
            </a:r>
            <a:r>
              <a:rPr lang="fr-FR" dirty="0" smtClean="0"/>
              <a:t> </a:t>
            </a:r>
            <a:r>
              <a:rPr lang="ar-DZ" dirty="0"/>
              <a:t>بواسطة  </a:t>
            </a:r>
            <a:r>
              <a:rPr lang="ar-DZ" dirty="0" smtClean="0"/>
              <a:t>المصلحة المتعاقدة،</a:t>
            </a:r>
            <a:r>
              <a:rPr lang="fr-FR" dirty="0" smtClean="0"/>
              <a:t> </a:t>
            </a:r>
            <a:r>
              <a:rPr lang="ar-DZ" dirty="0"/>
              <a:t>من </a:t>
            </a:r>
            <a:r>
              <a:rPr lang="ar-DZ" dirty="0" smtClean="0"/>
              <a:t>المرشحين تقديم</a:t>
            </a:r>
            <a:r>
              <a:rPr lang="fr-FR" dirty="0" smtClean="0"/>
              <a:t> </a:t>
            </a:r>
            <a:r>
              <a:rPr lang="ar-DZ" dirty="0"/>
              <a:t>توضيحات  أو  تفصيلات  بشأن </a:t>
            </a:r>
            <a:r>
              <a:rPr lang="ar-DZ" dirty="0" smtClean="0"/>
              <a:t>عروضهم.</a:t>
            </a:r>
            <a:endParaRPr lang="ar-DZ" dirty="0"/>
          </a:p>
          <a:p>
            <a:pPr algn="just" rtl="1"/>
            <a:r>
              <a:rPr lang="ar-DZ" dirty="0"/>
              <a:t>و </a:t>
            </a:r>
            <a:r>
              <a:rPr lang="ar-DZ" dirty="0" smtClean="0"/>
              <a:t>يمكن  </a:t>
            </a:r>
            <a:r>
              <a:rPr lang="ar-DZ" dirty="0"/>
              <a:t>تنظيم  اجتماعات  لتوضيح  الجوانب  </a:t>
            </a:r>
            <a:r>
              <a:rPr lang="ar-DZ" dirty="0" smtClean="0"/>
              <a:t>التقنية لعروض المرشحين</a:t>
            </a:r>
            <a:r>
              <a:rPr lang="fr-FR" dirty="0" smtClean="0"/>
              <a:t> </a:t>
            </a:r>
            <a:r>
              <a:rPr lang="ar-DZ" dirty="0"/>
              <a:t>عند  </a:t>
            </a:r>
            <a:r>
              <a:rPr lang="ar-DZ" dirty="0" smtClean="0"/>
              <a:t>الضرورة،</a:t>
            </a:r>
            <a:r>
              <a:rPr lang="fr-FR" dirty="0" smtClean="0"/>
              <a:t> </a:t>
            </a:r>
            <a:r>
              <a:rPr lang="ar-DZ" dirty="0"/>
              <a:t>من  </a:t>
            </a:r>
            <a:r>
              <a:rPr lang="ar-DZ" dirty="0" smtClean="0"/>
              <a:t>طرف المصلحة المتعاقدة،</a:t>
            </a:r>
            <a:r>
              <a:rPr lang="fr-FR" dirty="0" smtClean="0"/>
              <a:t> </a:t>
            </a:r>
            <a:r>
              <a:rPr lang="ar-DZ" dirty="0"/>
              <a:t>بحضور  أعضاء  لجنة  تقييم  العروض </a:t>
            </a:r>
            <a:r>
              <a:rPr lang="ar-DZ" dirty="0" smtClean="0"/>
              <a:t>الموسعة، عند  الاقتضاء، إلى  </a:t>
            </a:r>
            <a:r>
              <a:rPr lang="ar-DZ" dirty="0"/>
              <a:t>خبراء  يتم  تعيينهم </a:t>
            </a:r>
            <a:r>
              <a:rPr lang="ar-DZ" dirty="0" smtClean="0"/>
              <a:t>خصّيصا  لهذا الغرض  </a:t>
            </a:r>
          </a:p>
          <a:p>
            <a:pPr algn="just" rtl="1"/>
            <a:r>
              <a:rPr lang="ar-DZ" dirty="0" smtClean="0"/>
              <a:t>يجب  تحرير محاضر  </a:t>
            </a:r>
            <a:r>
              <a:rPr lang="ar-DZ" dirty="0"/>
              <a:t>لهذه  </a:t>
            </a:r>
            <a:r>
              <a:rPr lang="ar-DZ" dirty="0" smtClean="0"/>
              <a:t>الاجتماعات يوقعها  </a:t>
            </a:r>
            <a:r>
              <a:rPr lang="ar-DZ" dirty="0"/>
              <a:t>جميع  الأعضاء  </a:t>
            </a:r>
            <a:r>
              <a:rPr lang="ar-DZ" dirty="0" smtClean="0"/>
              <a:t>الحاضرين.</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b="1" dirty="0" smtClean="0">
                <a:solidFill>
                  <a:srgbClr val="FF0000"/>
                </a:solidFill>
              </a:rPr>
              <a:t>طلب العروض المحدود على مرحلتين:</a:t>
            </a:r>
            <a:endParaRPr lang="fr-FR" b="1" dirty="0">
              <a:solidFill>
                <a:srgbClr val="FF0000"/>
              </a:solidFill>
            </a:endParaRPr>
          </a:p>
        </p:txBody>
      </p:sp>
    </p:spTree>
    <p:extLst>
      <p:ext uri="{BB962C8B-B14F-4D97-AF65-F5344CB8AC3E}">
        <p14:creationId xmlns:p14="http://schemas.microsoft.com/office/powerpoint/2010/main" val="3713391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188640"/>
            <a:ext cx="7467600" cy="6285312"/>
          </a:xfrm>
        </p:spPr>
        <p:txBody>
          <a:bodyPr/>
          <a:lstStyle/>
          <a:p>
            <a:pPr algn="r" rtl="1"/>
            <a:r>
              <a:rPr lang="ar-DZ" b="1" dirty="0" smtClean="0">
                <a:solidFill>
                  <a:schemeClr val="accent2">
                    <a:lumMod val="75000"/>
                  </a:schemeClr>
                </a:solidFill>
              </a:rPr>
              <a:t>الخصائص المتعلقة بالعروض التقنية و التوضيحات: </a:t>
            </a:r>
          </a:p>
          <a:p>
            <a:pPr algn="r" rtl="1"/>
            <a:r>
              <a:rPr lang="ar-DZ" dirty="0"/>
              <a:t>يجب  أن  لا  تؤدي  طلبات  </a:t>
            </a:r>
            <a:r>
              <a:rPr lang="ar-DZ" dirty="0" smtClean="0"/>
              <a:t>تقديم</a:t>
            </a:r>
            <a:r>
              <a:rPr lang="fr-FR" dirty="0" smtClean="0"/>
              <a:t> </a:t>
            </a:r>
            <a:r>
              <a:rPr lang="ar-DZ" dirty="0" smtClean="0"/>
              <a:t>التوضيحات والتفصيلات  </a:t>
            </a:r>
            <a:r>
              <a:rPr lang="ar-DZ" dirty="0"/>
              <a:t>إلى  تعديل  العروض بصفة  </a:t>
            </a:r>
            <a:r>
              <a:rPr lang="ar-DZ" dirty="0" smtClean="0"/>
              <a:t>أساسية.</a:t>
            </a:r>
          </a:p>
          <a:p>
            <a:pPr algn="r" rtl="1"/>
            <a:r>
              <a:rPr lang="ar-DZ" dirty="0" smtClean="0"/>
              <a:t>يجب ان تكون الأجوبة على طلب التوضيحات مكتوبة.</a:t>
            </a:r>
          </a:p>
          <a:p>
            <a:pPr algn="r" rtl="1"/>
            <a:r>
              <a:rPr lang="ar-DZ" dirty="0" smtClean="0"/>
              <a:t>الأجوبة على التوضيحات أو التفصيلات وكذلك محتوى المحاضر تعتبر جزءا لا يتجزأ من العروض التقنية</a:t>
            </a:r>
          </a:p>
          <a:p>
            <a:pPr algn="r" rtl="1"/>
            <a:r>
              <a:rPr lang="ar-DZ" dirty="0" smtClean="0"/>
              <a:t>يجب ألا ترد أي معلومة تتعلق بمبلغ العرض المالي في </a:t>
            </a:r>
            <a:r>
              <a:rPr lang="ar-DZ" dirty="0" err="1" smtClean="0"/>
              <a:t>أظرفة</a:t>
            </a:r>
            <a:r>
              <a:rPr lang="ar-DZ" dirty="0" smtClean="0"/>
              <a:t> العروض التقنية و إلا كانت باطلة.</a:t>
            </a:r>
          </a:p>
          <a:p>
            <a:pPr algn="r" rtl="1"/>
            <a:r>
              <a:rPr lang="ar-DZ" dirty="0"/>
              <a:t>ولا  يجوز  الكشف  عن  أي  معلومة  تتعلق   </a:t>
            </a:r>
            <a:r>
              <a:rPr lang="ar-DZ" dirty="0" smtClean="0"/>
              <a:t>بمحتوى عرض </a:t>
            </a:r>
            <a:r>
              <a:rPr lang="ar-DZ" dirty="0"/>
              <a:t>مرشح  من  </a:t>
            </a:r>
            <a:r>
              <a:rPr lang="ar-DZ" dirty="0" smtClean="0"/>
              <a:t>المرشحين.</a:t>
            </a:r>
          </a:p>
          <a:p>
            <a:pPr algn="r" rtl="1"/>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Tree>
    <p:extLst>
      <p:ext uri="{BB962C8B-B14F-4D97-AF65-F5344CB8AC3E}">
        <p14:creationId xmlns:p14="http://schemas.microsoft.com/office/powerpoint/2010/main" val="402570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b="1" dirty="0" smtClean="0">
                <a:solidFill>
                  <a:schemeClr val="accent2">
                    <a:lumMod val="75000"/>
                  </a:schemeClr>
                </a:solidFill>
              </a:rPr>
              <a:t>إثر المرحلة الأولى:</a:t>
            </a:r>
          </a:p>
          <a:p>
            <a:pPr algn="r" rtl="1"/>
            <a:r>
              <a:rPr lang="ar-DZ" dirty="0" smtClean="0"/>
              <a:t>يمكن عند الضرورة تعديل دفتر الشروط وفقا للتوضيحات المذكورة سالفا، ويعرض على هيئة الرقابة المختصة</a:t>
            </a:r>
          </a:p>
          <a:p>
            <a:pPr marL="0" indent="0" algn="r" rtl="1">
              <a:buNone/>
            </a:pPr>
            <a:r>
              <a:rPr lang="ar-DZ" dirty="0"/>
              <a:t>وتقترح  لجنة  فتح  </a:t>
            </a:r>
            <a:r>
              <a:rPr lang="ar-DZ" dirty="0" err="1"/>
              <a:t>الأظرفة</a:t>
            </a:r>
            <a:r>
              <a:rPr lang="ar-DZ" dirty="0"/>
              <a:t>  وتقييم  </a:t>
            </a:r>
            <a:r>
              <a:rPr lang="ar-DZ" dirty="0" smtClean="0"/>
              <a:t>العروض،</a:t>
            </a:r>
            <a:r>
              <a:rPr lang="fr-FR" dirty="0" smtClean="0"/>
              <a:t> </a:t>
            </a:r>
            <a:r>
              <a:rPr lang="ar-DZ" dirty="0" smtClean="0"/>
              <a:t>على إثر  </a:t>
            </a:r>
            <a:r>
              <a:rPr lang="ar-DZ" dirty="0"/>
              <a:t>هذه  </a:t>
            </a:r>
            <a:r>
              <a:rPr lang="ar-DZ" dirty="0" smtClean="0"/>
              <a:t>المرحلة ،على  المصلحة  المتعاقدة  </a:t>
            </a:r>
            <a:r>
              <a:rPr lang="ar-DZ" dirty="0"/>
              <a:t>إقصاء  </a:t>
            </a:r>
            <a:r>
              <a:rPr lang="ar-DZ" dirty="0" smtClean="0"/>
              <a:t>عروض المرشحين</a:t>
            </a:r>
            <a:r>
              <a:rPr lang="fr-FR" dirty="0" smtClean="0"/>
              <a:t> </a:t>
            </a:r>
            <a:r>
              <a:rPr lang="ar-DZ" dirty="0"/>
              <a:t>الذين  لا  يستوفون  متطلبات  </a:t>
            </a:r>
            <a:r>
              <a:rPr lang="ar-DZ" dirty="0" smtClean="0"/>
              <a:t>البرنامج الوظيفي  </a:t>
            </a:r>
            <a:r>
              <a:rPr lang="ar-DZ" dirty="0"/>
              <a:t>و  / أو  </a:t>
            </a:r>
            <a:r>
              <a:rPr lang="ar-DZ" dirty="0" smtClean="0"/>
              <a:t>المواصفات  </a:t>
            </a:r>
            <a:r>
              <a:rPr lang="ar-DZ" dirty="0"/>
              <a:t>التقنية  المنصوص </a:t>
            </a:r>
            <a:r>
              <a:rPr lang="ar-DZ" dirty="0" smtClean="0"/>
              <a:t>عليها في  </a:t>
            </a:r>
            <a:r>
              <a:rPr lang="ar-DZ" dirty="0"/>
              <a:t>دفتر  </a:t>
            </a:r>
            <a:r>
              <a:rPr lang="ar-DZ" dirty="0" smtClean="0"/>
              <a:t>الشروط</a:t>
            </a:r>
          </a:p>
          <a:p>
            <a:pPr marL="0" indent="0" algn="r" rtl="1">
              <a:buNone/>
            </a:pPr>
            <a:r>
              <a:rPr lang="ar-DZ" b="1" dirty="0" smtClean="0">
                <a:solidFill>
                  <a:schemeClr val="accent2">
                    <a:lumMod val="75000"/>
                  </a:schemeClr>
                </a:solidFill>
              </a:rPr>
              <a:t>المرحلة الثانية:</a:t>
            </a:r>
            <a:r>
              <a:rPr lang="ar-DZ" dirty="0" smtClean="0">
                <a:solidFill>
                  <a:schemeClr val="accent2">
                    <a:lumMod val="75000"/>
                  </a:schemeClr>
                </a:solidFill>
              </a:rPr>
              <a:t> </a:t>
            </a:r>
            <a:r>
              <a:rPr lang="ar-DZ" dirty="0" smtClean="0"/>
              <a:t>تتم دعوة المرشحين المؤهلين للقيام بتقديم عرض تقني نهائي</a:t>
            </a:r>
            <a:endParaRPr lang="fr-FR" dirty="0">
              <a:solidFill>
                <a:schemeClr val="accent2">
                  <a:lumMod val="75000"/>
                </a:schemeClr>
              </a:solidFill>
            </a:endParaRP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Tree>
    <p:extLst>
      <p:ext uri="{BB962C8B-B14F-4D97-AF65-F5344CB8AC3E}">
        <p14:creationId xmlns:p14="http://schemas.microsoft.com/office/powerpoint/2010/main" val="112487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lgn="just" rtl="1"/>
            <a:r>
              <a:rPr lang="ar-DZ" dirty="0" smtClean="0"/>
              <a:t>المسابقة  هي  إجراء  يضع  رجال  الفن في  منافسة  لاختيار، بعد  رأي  لجنة  التحكيم،</a:t>
            </a:r>
            <a:r>
              <a:rPr lang="en-US" dirty="0" smtClean="0"/>
              <a:t> </a:t>
            </a:r>
            <a:r>
              <a:rPr lang="ar-DZ" dirty="0" smtClean="0"/>
              <a:t>مخطط  أو  مشروع  مصمم  استجابة لبرنامج  أعده  صاحب  المشروع، قصد  إنجاز  عملية تشتمل  </a:t>
            </a:r>
            <a:r>
              <a:rPr lang="ar-DZ" b="1" dirty="0" smtClean="0"/>
              <a:t>على  جوانب  تقنية  أو  اقتصادية  أو  جمالية  أو فنية  خاصة،</a:t>
            </a:r>
            <a:r>
              <a:rPr lang="en-US" b="1" dirty="0" smtClean="0"/>
              <a:t> </a:t>
            </a:r>
            <a:r>
              <a:rPr lang="ar-DZ" dirty="0" smtClean="0"/>
              <a:t>قبل  منح  الصفقة  لأحد  الفائزين  بالمسابقة. وتمنح  الصفقة،</a:t>
            </a:r>
            <a:r>
              <a:rPr lang="en-US" dirty="0" smtClean="0"/>
              <a:t> </a:t>
            </a:r>
            <a:r>
              <a:rPr lang="ar-DZ" dirty="0" smtClean="0"/>
              <a:t>بعد  المفاوضات،</a:t>
            </a:r>
            <a:r>
              <a:rPr lang="en-US" dirty="0" smtClean="0"/>
              <a:t> </a:t>
            </a:r>
            <a:r>
              <a:rPr lang="ar-DZ" dirty="0" smtClean="0"/>
              <a:t>للفائز  بالمسابقة الذي  قدم  أحسن  عرض من  الناحية  الاقتصادية.</a:t>
            </a:r>
          </a:p>
          <a:p>
            <a:pPr algn="just"/>
            <a:r>
              <a:rPr lang="fr-FR" dirty="0" smtClean="0"/>
              <a:t>Le concours est la procédure de mise en concurrence d’hommes de l’art, pour le choix, après avis du jury ci-après, d</a:t>
            </a:r>
            <a:r>
              <a:rPr lang="ar-DZ" dirty="0" smtClean="0"/>
              <a:t>’</a:t>
            </a:r>
            <a:r>
              <a:rPr lang="fr-FR" dirty="0" smtClean="0"/>
              <a:t>un plan ou</a:t>
            </a:r>
            <a:r>
              <a:rPr lang="ar-DZ" dirty="0" smtClean="0"/>
              <a:t> </a:t>
            </a:r>
            <a:r>
              <a:rPr lang="fr-FR" dirty="0" smtClean="0"/>
              <a:t>d’un projet, conçu en réponse à un programme établi par le maître d’ouvrage, en vue de la réalisation d’une opération comportant des </a:t>
            </a:r>
            <a:r>
              <a:rPr lang="fr-FR" b="1" dirty="0" smtClean="0"/>
              <a:t>aspects techniques, économiques, esthétiques ou artistiques particuliers, </a:t>
            </a:r>
            <a:r>
              <a:rPr lang="fr-FR" dirty="0" smtClean="0"/>
              <a:t>avant d’attribuer le marché à l’un des lauréats du concours.</a:t>
            </a:r>
          </a:p>
          <a:p>
            <a:pPr algn="just"/>
            <a:r>
              <a:rPr lang="fr-FR" dirty="0" smtClean="0"/>
              <a:t>Le marché est attribué, après négociation, au lauréat qui</a:t>
            </a:r>
          </a:p>
          <a:p>
            <a:pPr algn="just">
              <a:buNone/>
            </a:pPr>
            <a:r>
              <a:rPr lang="fr-FR" dirty="0" smtClean="0"/>
              <a:t>    a présenté l’offre économiquement la plus avantageuse.</a:t>
            </a:r>
            <a:endParaRPr lang="ar-DZ" dirty="0" smtClean="0"/>
          </a:p>
          <a:p>
            <a:pPr algn="r" rtl="1"/>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a:r>
              <a:rPr lang="fr-FR" dirty="0" smtClean="0"/>
              <a:t/>
            </a:r>
            <a:br>
              <a:rPr lang="fr-FR" dirty="0" smtClean="0"/>
            </a:br>
            <a:r>
              <a:rPr lang="fr-FR" dirty="0" smtClean="0"/>
              <a:t/>
            </a:r>
            <a:br>
              <a:rPr lang="fr-FR" dirty="0" smtClean="0"/>
            </a:br>
            <a:r>
              <a:rPr lang="fr-FR" dirty="0" smtClean="0"/>
              <a:t/>
            </a:r>
            <a:br>
              <a:rPr lang="fr-FR" dirty="0" smtClean="0"/>
            </a:br>
            <a:r>
              <a:rPr lang="fr-FR" dirty="0" smtClean="0">
                <a:solidFill>
                  <a:srgbClr val="FF0000"/>
                </a:solidFill>
              </a:rPr>
              <a:t>Le </a:t>
            </a:r>
            <a:r>
              <a:rPr lang="fr-FR" dirty="0">
                <a:solidFill>
                  <a:srgbClr val="FF0000"/>
                </a:solidFill>
              </a:rPr>
              <a:t>concours                                    </a:t>
            </a:r>
            <a:r>
              <a:rPr lang="ar-DZ" dirty="0">
                <a:solidFill>
                  <a:srgbClr val="FF0000"/>
                </a:solidFill>
              </a:rPr>
              <a:t>المسابقة</a:t>
            </a: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endParaRPr lang="en-US" b="1" dirty="0">
              <a:solidFill>
                <a:srgbClr val="FF0000"/>
              </a:solidFill>
            </a:endParaRPr>
          </a:p>
        </p:txBody>
      </p:sp>
    </p:spTree>
    <p:extLst>
      <p:ext uri="{BB962C8B-B14F-4D97-AF65-F5344CB8AC3E}">
        <p14:creationId xmlns:p14="http://schemas.microsoft.com/office/powerpoint/2010/main" val="401180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b="1" dirty="0" smtClean="0"/>
              <a:t>متى يلجأ إلى المسابقة؟ </a:t>
            </a:r>
          </a:p>
          <a:p>
            <a:pPr algn="r" rtl="1"/>
            <a:r>
              <a:rPr lang="ar-DZ" dirty="0" smtClean="0"/>
              <a:t>في  مجال  تهيئة  الإقليم  والتعمير  والهندسة  المعمارية والهندسة،</a:t>
            </a:r>
            <a:r>
              <a:rPr lang="en-US" dirty="0" smtClean="0"/>
              <a:t> </a:t>
            </a:r>
            <a:r>
              <a:rPr lang="ar-DZ" dirty="0" smtClean="0"/>
              <a:t>أو  معالجة  المعلومات.</a:t>
            </a:r>
            <a:endParaRPr lang="fr-FR" dirty="0" smtClean="0"/>
          </a:p>
          <a:p>
            <a:r>
              <a:rPr lang="fr-FR" b="1" dirty="0" smtClean="0"/>
              <a:t>Quand est ce on procède à un concours?</a:t>
            </a:r>
          </a:p>
          <a:p>
            <a:r>
              <a:rPr lang="fr-FR" dirty="0" smtClean="0"/>
              <a:t>Le service contractant a recours à la procédure de concours notamment dans le domaine de l’aménagement du territoire, de l’urbanisme, de l’architecture et de l’ingénierie ou des traitements de données.</a:t>
            </a:r>
            <a:endParaRPr lang="ar-DZ" dirty="0" smtClean="0"/>
          </a:p>
          <a:p>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fr-FR" dirty="0" smtClean="0"/>
              <a:t>Le concours </a:t>
            </a:r>
            <a:br>
              <a:rPr lang="fr-FR" dirty="0" smtClean="0"/>
            </a:br>
            <a:r>
              <a:rPr lang="ar-DZ" dirty="0" smtClean="0"/>
              <a:t>المسابقة</a:t>
            </a:r>
            <a:endParaRPr lang="en-US" dirty="0"/>
          </a:p>
        </p:txBody>
      </p:sp>
    </p:spTree>
    <p:extLst>
      <p:ext uri="{BB962C8B-B14F-4D97-AF65-F5344CB8AC3E}">
        <p14:creationId xmlns:p14="http://schemas.microsoft.com/office/powerpoint/2010/main" val="914889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r" rtl="1"/>
            <a:r>
              <a:rPr lang="ar-DZ" dirty="0">
                <a:latin typeface="Jeezah+1"/>
              </a:rPr>
              <a:t>لضمان </a:t>
            </a:r>
            <a:r>
              <a:rPr lang="ar-DZ" dirty="0">
                <a:latin typeface="Jeezah"/>
              </a:rPr>
              <a:t> </a:t>
            </a:r>
            <a:r>
              <a:rPr lang="ar-DZ" dirty="0">
                <a:latin typeface="Jeezah+1"/>
              </a:rPr>
              <a:t>نجاعة </a:t>
            </a:r>
            <a:r>
              <a:rPr lang="ar-DZ" dirty="0">
                <a:latin typeface="Jeezah"/>
              </a:rPr>
              <a:t> </a:t>
            </a:r>
            <a:r>
              <a:rPr lang="ar-DZ" dirty="0">
                <a:latin typeface="Jeezah+1"/>
              </a:rPr>
              <a:t>الطلبات </a:t>
            </a:r>
            <a:r>
              <a:rPr lang="ar-DZ" dirty="0">
                <a:latin typeface="Jeezah"/>
              </a:rPr>
              <a:t> </a:t>
            </a:r>
            <a:r>
              <a:rPr lang="ar-DZ" dirty="0" smtClean="0">
                <a:latin typeface="Jeezah+1"/>
              </a:rPr>
              <a:t>العمومية والاستعمال </a:t>
            </a:r>
            <a:r>
              <a:rPr lang="ar-DZ" dirty="0" smtClean="0">
                <a:latin typeface="Jeezah"/>
              </a:rPr>
              <a:t> </a:t>
            </a:r>
            <a:r>
              <a:rPr lang="ar-DZ" dirty="0">
                <a:latin typeface="Jeezah+1"/>
              </a:rPr>
              <a:t>الحسن </a:t>
            </a:r>
            <a:r>
              <a:rPr lang="ar-DZ" dirty="0">
                <a:latin typeface="Jeezah"/>
              </a:rPr>
              <a:t> </a:t>
            </a:r>
            <a:r>
              <a:rPr lang="ar-DZ" dirty="0">
                <a:latin typeface="Jeezah+1"/>
              </a:rPr>
              <a:t>للمال </a:t>
            </a:r>
            <a:r>
              <a:rPr lang="ar-DZ" dirty="0">
                <a:latin typeface="Jeezah"/>
              </a:rPr>
              <a:t> </a:t>
            </a:r>
            <a:r>
              <a:rPr lang="ar-DZ" dirty="0" smtClean="0">
                <a:latin typeface="Jeezah+1"/>
              </a:rPr>
              <a:t>العام، يجب </a:t>
            </a:r>
            <a:r>
              <a:rPr lang="ar-DZ" dirty="0" smtClean="0">
                <a:latin typeface="Jeezah"/>
              </a:rPr>
              <a:t> </a:t>
            </a:r>
            <a:r>
              <a:rPr lang="ar-DZ" dirty="0">
                <a:latin typeface="Jeezah+1"/>
              </a:rPr>
              <a:t>أن </a:t>
            </a:r>
            <a:r>
              <a:rPr lang="ar-DZ" dirty="0">
                <a:latin typeface="Jeezah"/>
              </a:rPr>
              <a:t> </a:t>
            </a:r>
            <a:r>
              <a:rPr lang="ar-DZ" dirty="0">
                <a:latin typeface="Jeezah+1"/>
              </a:rPr>
              <a:t>تراعى </a:t>
            </a:r>
            <a:r>
              <a:rPr lang="ar-DZ" dirty="0">
                <a:latin typeface="Jeezah"/>
              </a:rPr>
              <a:t> </a:t>
            </a:r>
            <a:r>
              <a:rPr lang="ar-DZ" dirty="0" smtClean="0">
                <a:latin typeface="Jeezah+1"/>
              </a:rPr>
              <a:t>في الصفقات </a:t>
            </a:r>
            <a:r>
              <a:rPr lang="ar-DZ" dirty="0" smtClean="0">
                <a:latin typeface="Jeezah"/>
              </a:rPr>
              <a:t> </a:t>
            </a:r>
            <a:r>
              <a:rPr lang="ar-DZ" dirty="0">
                <a:latin typeface="Jeezah+1"/>
              </a:rPr>
              <a:t>العمومية </a:t>
            </a:r>
            <a:r>
              <a:rPr lang="ar-DZ" dirty="0">
                <a:latin typeface="Jeezah"/>
              </a:rPr>
              <a:t> </a:t>
            </a:r>
            <a:r>
              <a:rPr lang="ar-DZ" dirty="0" smtClean="0">
                <a:latin typeface="Jeezah+1"/>
              </a:rPr>
              <a:t>مبادئ </a:t>
            </a:r>
            <a:r>
              <a:rPr lang="ar-DZ" dirty="0">
                <a:latin typeface="Jeezah+1"/>
              </a:rPr>
              <a:t>حرية </a:t>
            </a:r>
            <a:r>
              <a:rPr lang="ar-DZ" dirty="0">
                <a:latin typeface="Jeezah"/>
              </a:rPr>
              <a:t> </a:t>
            </a:r>
            <a:r>
              <a:rPr lang="ar-DZ" dirty="0">
                <a:latin typeface="Jeezah+1"/>
              </a:rPr>
              <a:t>الوصول </a:t>
            </a:r>
            <a:r>
              <a:rPr lang="ar-DZ" dirty="0">
                <a:latin typeface="Jeezah"/>
              </a:rPr>
              <a:t> </a:t>
            </a:r>
            <a:r>
              <a:rPr lang="ar-DZ" dirty="0" smtClean="0">
                <a:latin typeface="Jeezah+1"/>
              </a:rPr>
              <a:t>للطلبات   العمومية </a:t>
            </a:r>
            <a:r>
              <a:rPr lang="ar-DZ" dirty="0" smtClean="0">
                <a:latin typeface="Jeezah"/>
              </a:rPr>
              <a:t> </a:t>
            </a:r>
            <a:r>
              <a:rPr lang="ar-DZ" dirty="0" smtClean="0">
                <a:latin typeface="Jeezah+1"/>
              </a:rPr>
              <a:t>والمساواة </a:t>
            </a:r>
            <a:r>
              <a:rPr lang="ar-DZ" dirty="0" smtClean="0">
                <a:latin typeface="Jeezah"/>
              </a:rPr>
              <a:t> </a:t>
            </a:r>
            <a:r>
              <a:rPr lang="ar-DZ" dirty="0">
                <a:latin typeface="Jeezah+1"/>
              </a:rPr>
              <a:t>في </a:t>
            </a:r>
            <a:r>
              <a:rPr lang="ar-DZ" dirty="0">
                <a:latin typeface="Jeezah"/>
              </a:rPr>
              <a:t> </a:t>
            </a:r>
            <a:r>
              <a:rPr lang="ar-DZ" dirty="0">
                <a:latin typeface="Jeezah+1"/>
              </a:rPr>
              <a:t>معاملة </a:t>
            </a:r>
            <a:r>
              <a:rPr lang="ar-DZ" dirty="0">
                <a:latin typeface="Jeezah"/>
              </a:rPr>
              <a:t> </a:t>
            </a:r>
            <a:r>
              <a:rPr lang="ar-DZ" dirty="0" smtClean="0">
                <a:latin typeface="Jeezah+1"/>
              </a:rPr>
              <a:t>المرشحين وشفافية الإجراءات.</a:t>
            </a:r>
          </a:p>
          <a:p>
            <a:pPr algn="r" rtl="1"/>
            <a:r>
              <a:rPr lang="ar-DZ" dirty="0" smtClean="0">
                <a:latin typeface="Jeezah+1"/>
              </a:rPr>
              <a:t>مبادئ الطلب العمومي: </a:t>
            </a:r>
          </a:p>
          <a:p>
            <a:pPr algn="r" rtl="1"/>
            <a:r>
              <a:rPr lang="ar-DZ" dirty="0" smtClean="0">
                <a:latin typeface="Jeezah+1"/>
              </a:rPr>
              <a:t> 1-  المساواة في معاملة المترشحين</a:t>
            </a:r>
          </a:p>
          <a:p>
            <a:pPr marL="0" indent="0">
              <a:buNone/>
            </a:pPr>
            <a:r>
              <a:rPr lang="fr-FR" dirty="0" smtClean="0">
                <a:latin typeface="Jeezah+1"/>
              </a:rPr>
              <a:t>L’égalité de traitement des candidats</a:t>
            </a:r>
            <a:endParaRPr lang="ar-DZ" dirty="0" smtClean="0">
              <a:latin typeface="Jeezah+1"/>
            </a:endParaRPr>
          </a:p>
          <a:p>
            <a:pPr algn="r" rtl="1"/>
            <a:r>
              <a:rPr lang="ar-DZ" dirty="0" smtClean="0">
                <a:latin typeface="Jeezah+1"/>
              </a:rPr>
              <a:t>2- الشفافية في إجراءات الإبرام </a:t>
            </a:r>
            <a:endParaRPr lang="fr-FR" dirty="0" smtClean="0">
              <a:latin typeface="Jeezah+1"/>
            </a:endParaRPr>
          </a:p>
          <a:p>
            <a:pPr algn="l"/>
            <a:r>
              <a:rPr lang="fr-FR" dirty="0" smtClean="0">
                <a:latin typeface="Jeezah+1"/>
              </a:rPr>
              <a:t>La transparence des procédures de sélection.</a:t>
            </a:r>
            <a:endParaRPr lang="ar-DZ" dirty="0" smtClean="0">
              <a:latin typeface="Jeezah+1"/>
            </a:endParaRPr>
          </a:p>
          <a:p>
            <a:pPr algn="r" rtl="1"/>
            <a:r>
              <a:rPr lang="ar-DZ" dirty="0" smtClean="0">
                <a:latin typeface="Jeezah+1"/>
              </a:rPr>
              <a:t>3- حرية الوصول إلى الطلب العمومي</a:t>
            </a:r>
            <a:endParaRPr lang="fr-FR" dirty="0" smtClean="0">
              <a:latin typeface="Jeezah+1"/>
            </a:endParaRPr>
          </a:p>
          <a:p>
            <a:pPr algn="l"/>
            <a:r>
              <a:rPr lang="fr-FR" dirty="0" smtClean="0">
                <a:latin typeface="Jeezah+1"/>
              </a:rPr>
              <a:t>La liberté d’accès à la commande publique. </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إبرام الصفقات العمومية</a:t>
            </a:r>
            <a:endParaRPr lang="fr-FR" dirty="0"/>
          </a:p>
        </p:txBody>
      </p:sp>
    </p:spTree>
    <p:extLst>
      <p:ext uri="{BB962C8B-B14F-4D97-AF65-F5344CB8AC3E}">
        <p14:creationId xmlns:p14="http://schemas.microsoft.com/office/powerpoint/2010/main" val="61321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500"/>
                                        <p:tgtEl>
                                          <p:spTgt spid="3">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endParaRPr lang="ar-DZ" dirty="0" smtClean="0"/>
          </a:p>
          <a:p>
            <a:pPr algn="r" rtl="1"/>
            <a:r>
              <a:rPr lang="ar-DZ" dirty="0" smtClean="0"/>
              <a:t>مفتوحة مع اشتراط قدرات دنيا</a:t>
            </a:r>
          </a:p>
          <a:p>
            <a:pPr algn="r" rtl="1"/>
            <a:r>
              <a:rPr lang="ar-DZ" dirty="0" smtClean="0"/>
              <a:t>محدودة </a:t>
            </a:r>
            <a:endParaRPr lang="fr-FR" dirty="0" smtClean="0"/>
          </a:p>
          <a:p>
            <a:r>
              <a:rPr lang="fr-FR" dirty="0" smtClean="0"/>
              <a:t>Le concours ouvert avec exigences des capacités minimales.</a:t>
            </a:r>
          </a:p>
          <a:p>
            <a:r>
              <a:rPr lang="fr-FR" dirty="0" smtClean="0"/>
              <a:t>Le concours restreint</a:t>
            </a:r>
          </a:p>
          <a:p>
            <a:endParaRPr lang="ar-DZ" dirty="0" smtClean="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r>
              <a:rPr lang="fr-FR" b="1" dirty="0" smtClean="0">
                <a:solidFill>
                  <a:srgbClr val="FF0000"/>
                </a:solidFill>
              </a:rPr>
              <a:t>Les formes du concours </a:t>
            </a:r>
            <a:r>
              <a:rPr lang="ar-DZ" b="1" dirty="0" smtClean="0">
                <a:solidFill>
                  <a:srgbClr val="FF0000"/>
                </a:solidFill>
              </a:rPr>
              <a:t>أشكال المسابقة </a:t>
            </a:r>
            <a:r>
              <a:rPr lang="ar-DZ" b="1" dirty="0" smtClean="0"/>
              <a:t>   </a:t>
            </a:r>
            <a:endParaRPr lang="en-US" b="1" dirty="0"/>
          </a:p>
        </p:txBody>
      </p:sp>
    </p:spTree>
    <p:extLst>
      <p:ext uri="{BB962C8B-B14F-4D97-AF65-F5344CB8AC3E}">
        <p14:creationId xmlns:p14="http://schemas.microsoft.com/office/powerpoint/2010/main" val="402465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بالنسبة لعملية الاشراف على الانجاز لا يكون اللجوء إلى المسابقة  وجوبيا في حالة:</a:t>
            </a:r>
          </a:p>
          <a:p>
            <a:pPr algn="r" rtl="1"/>
            <a:r>
              <a:rPr lang="ar-DZ" dirty="0"/>
              <a:t>لم  يتجاوز  مبلغها </a:t>
            </a:r>
            <a:r>
              <a:rPr lang="ar-DZ" dirty="0" smtClean="0"/>
              <a:t>العتبة المالية</a:t>
            </a:r>
          </a:p>
          <a:p>
            <a:pPr algn="r" rtl="1"/>
            <a:r>
              <a:rPr lang="fr-FR" dirty="0" smtClean="0"/>
              <a:t>- </a:t>
            </a:r>
            <a:r>
              <a:rPr lang="ar-DZ" dirty="0"/>
              <a:t>يتعلق  موضوعها  بالتدخل  في  مبنى  قائم  </a:t>
            </a:r>
            <a:r>
              <a:rPr lang="ar-DZ" dirty="0" smtClean="0"/>
              <a:t>أو منشأة  </a:t>
            </a:r>
            <a:r>
              <a:rPr lang="ar-DZ" dirty="0"/>
              <a:t>بنية  تحتية  </a:t>
            </a:r>
            <a:r>
              <a:rPr lang="ar-DZ" dirty="0" err="1" smtClean="0"/>
              <a:t>أوالتي</a:t>
            </a:r>
            <a:r>
              <a:rPr lang="ar-DZ" dirty="0" smtClean="0"/>
              <a:t>  </a:t>
            </a:r>
            <a:r>
              <a:rPr lang="ar-DZ" dirty="0"/>
              <a:t>لا  تحتوي  على  مهام  تصميم</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b="1" dirty="0" smtClean="0">
                <a:solidFill>
                  <a:srgbClr val="FF0000"/>
                </a:solidFill>
              </a:rPr>
              <a:t>ملاحظة: حالة الاشراف على الانجاز</a:t>
            </a:r>
            <a:endParaRPr lang="fr-FR" b="1" dirty="0">
              <a:solidFill>
                <a:srgbClr val="FF0000"/>
              </a:solidFill>
            </a:endParaRPr>
          </a:p>
        </p:txBody>
      </p:sp>
    </p:spTree>
    <p:extLst>
      <p:ext uri="{BB962C8B-B14F-4D97-AF65-F5344CB8AC3E}">
        <p14:creationId xmlns:p14="http://schemas.microsoft.com/office/powerpoint/2010/main" val="191574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smtClean="0"/>
              <a:t>التراضي  </a:t>
            </a:r>
            <a:r>
              <a:rPr lang="ar-DZ" dirty="0"/>
              <a:t>هو  إجراء  تخصيص </a:t>
            </a:r>
            <a:r>
              <a:rPr lang="ar-DZ" dirty="0" smtClean="0"/>
              <a:t>صفقة لمتعامل  </a:t>
            </a:r>
            <a:r>
              <a:rPr lang="ar-DZ" dirty="0"/>
              <a:t>متعاقد  واحد  دون  الدعوة  الشكلية  إلى  </a:t>
            </a:r>
            <a:r>
              <a:rPr lang="ar-DZ" dirty="0" smtClean="0"/>
              <a:t>المنافسة .</a:t>
            </a:r>
          </a:p>
          <a:p>
            <a:r>
              <a:rPr lang="fr-FR" dirty="0"/>
              <a:t>Le gré à gré est la procédure </a:t>
            </a:r>
            <a:r>
              <a:rPr lang="fr-FR" dirty="0" smtClean="0"/>
              <a:t>d</a:t>
            </a:r>
            <a:r>
              <a:rPr lang="ar-DZ" dirty="0" smtClean="0"/>
              <a:t>’</a:t>
            </a:r>
            <a:r>
              <a:rPr lang="fr-FR" dirty="0" smtClean="0"/>
              <a:t>attribution</a:t>
            </a:r>
            <a:r>
              <a:rPr lang="ar-DZ" dirty="0" smtClean="0"/>
              <a:t> </a:t>
            </a:r>
            <a:r>
              <a:rPr lang="fr-FR" dirty="0" smtClean="0"/>
              <a:t>d</a:t>
            </a:r>
            <a:r>
              <a:rPr lang="ar-DZ" dirty="0" smtClean="0"/>
              <a:t>’</a:t>
            </a:r>
            <a:r>
              <a:rPr lang="fr-FR" dirty="0" smtClean="0"/>
              <a:t>un </a:t>
            </a:r>
            <a:r>
              <a:rPr lang="fr-FR" dirty="0"/>
              <a:t>marché à un partenaire cocontractant sans </a:t>
            </a:r>
            <a:r>
              <a:rPr lang="fr-FR" dirty="0" smtClean="0"/>
              <a:t>appel</a:t>
            </a:r>
            <a:r>
              <a:rPr lang="ar-DZ" dirty="0" smtClean="0"/>
              <a:t> </a:t>
            </a:r>
            <a:r>
              <a:rPr lang="fr-FR" dirty="0" smtClean="0"/>
              <a:t>formel </a:t>
            </a:r>
            <a:r>
              <a:rPr lang="fr-FR" dirty="0"/>
              <a:t>à la concurrence. </a:t>
            </a:r>
            <a:endParaRPr lang="ar-DZ" dirty="0" smtClean="0"/>
          </a:p>
          <a:p>
            <a:pPr algn="r" rtl="1"/>
            <a:r>
              <a:rPr lang="ar-DZ" dirty="0" smtClean="0"/>
              <a:t>هو إجراء استثنائي لا يلجأ إليه إلا في حالات محددة على سبيل الحصر بالمواد 49 (التراضي البسيط) و 51 (التراضي بعد الاستشارة)</a:t>
            </a:r>
          </a:p>
          <a:p>
            <a:pPr algn="l"/>
            <a:r>
              <a:rPr lang="fr-FR" dirty="0" smtClean="0"/>
              <a:t>C’est une procédure exceptionnelle qui ne peut être procédée que dans des cas prévus à titre limitatif dans les articles 49 (gré à gré simple) et 51 (gré à gré après consultation). </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a:r>
              <a:rPr lang="ar-DZ" b="1" dirty="0" smtClean="0">
                <a:solidFill>
                  <a:srgbClr val="FF0000"/>
                </a:solidFill>
              </a:rPr>
              <a:t>التراضي </a:t>
            </a:r>
            <a:br>
              <a:rPr lang="ar-DZ" b="1" dirty="0" smtClean="0">
                <a:solidFill>
                  <a:srgbClr val="FF0000"/>
                </a:solidFill>
              </a:rPr>
            </a:br>
            <a:r>
              <a:rPr lang="fr-FR" b="1" dirty="0" smtClean="0">
                <a:solidFill>
                  <a:srgbClr val="FF0000"/>
                </a:solidFill>
              </a:rPr>
              <a:t>Le gré à gré</a:t>
            </a:r>
            <a:endParaRPr lang="fr-FR" b="1" dirty="0">
              <a:solidFill>
                <a:srgbClr val="FF0000"/>
              </a:solidFill>
            </a:endParaRPr>
          </a:p>
        </p:txBody>
      </p:sp>
    </p:spTree>
    <p:extLst>
      <p:ext uri="{BB962C8B-B14F-4D97-AF65-F5344CB8AC3E}">
        <p14:creationId xmlns:p14="http://schemas.microsoft.com/office/powerpoint/2010/main" val="301773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a:t>- 1 عندما  لا  يمكن  تنفيذ  الخدمات  إلا  على  يد متعامل  اقتصادي  وحيد  يحتل  وضعية  احتكارية، أو لحماية  حقوق  حصرية  أو  لاعتبارات  تقنية  أو لاعتبارات  ثقافية  وفنية. وتوضح الخدمات المعنية بالاعتبارات الثقافية والفنية بموجب  قرار مشترك  بين الوزير  المكلف  بالثقافة  والوزير  المكلف بالمالية </a:t>
            </a:r>
          </a:p>
          <a:p>
            <a:pPr algn="r" rtl="1"/>
            <a:r>
              <a:rPr lang="ar-DZ" dirty="0"/>
              <a:t> - 2 في  حالة  الاستعجال  المُلِح  المعلل  بوجود خطر  يهدد  استثمارا  أو  ملكا  للمصلحة  المتعاقدة  أو الأمن  العمومي  أو  بخطر  داهم  يتعرض له  ملك  أو استثمار  قد  تجسد  في الميدان، ولا  يسعه  التكيف  مع آجال  إجراءات  إبرام  الصفقات  العمومية، بشرط  أنه لم  يكن  في  وسع  المصلحة  المتعاقدة  توقع  الظروف المسببة  لحالة  الاستعجال  </a:t>
            </a:r>
            <a:r>
              <a:rPr lang="fr-FR" dirty="0"/>
              <a:t>t </a:t>
            </a:r>
            <a:r>
              <a:rPr lang="ar-DZ" dirty="0"/>
              <a:t>وأن  لا  تكون  نتيجة مناورات  للمماطلة  من  طرفها</a:t>
            </a:r>
          </a:p>
          <a:p>
            <a:pPr algn="r" rtl="1"/>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ar-DZ" b="1" dirty="0" smtClean="0">
                <a:solidFill>
                  <a:srgbClr val="FF0000"/>
                </a:solidFill>
              </a:rPr>
              <a:t>حالات التراضي البسيط</a:t>
            </a:r>
            <a:br>
              <a:rPr lang="ar-DZ" b="1" dirty="0" smtClean="0">
                <a:solidFill>
                  <a:srgbClr val="FF0000"/>
                </a:solidFill>
              </a:rPr>
            </a:br>
            <a:r>
              <a:rPr lang="fr-FR" b="1" dirty="0" smtClean="0">
                <a:solidFill>
                  <a:srgbClr val="FF0000"/>
                </a:solidFill>
              </a:rPr>
              <a:t>Les cas de gré à gré simple</a:t>
            </a:r>
            <a:endParaRPr lang="fr-FR" b="1" dirty="0">
              <a:solidFill>
                <a:srgbClr val="FF0000"/>
              </a:solidFill>
            </a:endParaRPr>
          </a:p>
        </p:txBody>
      </p:sp>
    </p:spTree>
    <p:extLst>
      <p:ext uri="{BB962C8B-B14F-4D97-AF65-F5344CB8AC3E}">
        <p14:creationId xmlns:p14="http://schemas.microsoft.com/office/powerpoint/2010/main" val="480485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404664"/>
            <a:ext cx="7467600" cy="6069288"/>
          </a:xfrm>
        </p:spPr>
        <p:txBody>
          <a:bodyPr/>
          <a:lstStyle/>
          <a:p>
            <a:pPr marL="0" indent="0" algn="r" rtl="1">
              <a:buNone/>
            </a:pPr>
            <a:endParaRPr lang="ar-DZ" dirty="0" smtClean="0"/>
          </a:p>
          <a:p>
            <a:pPr algn="r" rtl="1"/>
            <a:r>
              <a:rPr lang="ar-DZ" dirty="0" smtClean="0"/>
              <a:t>- </a:t>
            </a:r>
            <a:r>
              <a:rPr lang="ar-DZ" dirty="0"/>
              <a:t>3</a:t>
            </a:r>
            <a:r>
              <a:rPr lang="ar-DZ" sz="2600" dirty="0"/>
              <a:t> في  حالة  تموين  مستعجل  مخصص لضمان توفير  حاجات  السكان  الأساسية، بشرط أن  الظروف التي  استوجبت  هذا  الاستعجال  لم  تكن  متوقعة  من المصلحة المتعاقدة  ولم  تكن  نتيجة  مناورات  للمماطلة من  طرفها،</a:t>
            </a:r>
          </a:p>
          <a:p>
            <a:pPr algn="r" rtl="1"/>
            <a:r>
              <a:rPr lang="ar-DZ" sz="2600" dirty="0"/>
              <a:t> - 4 عندما  يتعلق  الأمر  بمشروع  ذي  أولوية  وذي أهمية  وطنية  يكتسي  طابعا  استعجاليا، بشرط  أن الظروف  التي  استوجبت  هذا  الاستعجال  لم  تكن متوقعة  من  المصلحة  المتعاقدة، ولم  تكن  نتيجة مناورات  للمماطلة  من  طرفها. وفي  هذه  الحالة يخضع اللجوء  إلى  هذه  الطريقة  الاستثنائية  لإبرام  الصفقات إلى  الموافقة  المسبقة  من  مجلس  الوزراء  كان  مبلغ الصفقة  يساوي  أو  يفوق  عشرة  </a:t>
            </a:r>
            <a:r>
              <a:rPr lang="ar-DZ" sz="2600" dirty="0" err="1"/>
              <a:t>ملايير</a:t>
            </a:r>
            <a:r>
              <a:rPr lang="ar-DZ" sz="2600" dirty="0"/>
              <a:t>  دينار 10.000.000.000) دج ) وإلى  الموافقة  المسبقة  أثناء اجتماع  الحكومة  إذا  كان  مبلغ  الصفقة  يقل  عن المبلغ السالف  الذكر.</a:t>
            </a:r>
            <a:endParaRPr lang="fr-FR" sz="2600" dirty="0"/>
          </a:p>
        </p:txBody>
      </p:sp>
      <p:sp>
        <p:nvSpPr>
          <p:cNvPr id="2" name="Espace réservé du pied de page 1"/>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Tree>
    <p:extLst>
      <p:ext uri="{BB962C8B-B14F-4D97-AF65-F5344CB8AC3E}">
        <p14:creationId xmlns:p14="http://schemas.microsoft.com/office/powerpoint/2010/main" val="338215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332656"/>
            <a:ext cx="7467600" cy="6141296"/>
          </a:xfrm>
        </p:spPr>
        <p:txBody>
          <a:bodyPr/>
          <a:lstStyle/>
          <a:p>
            <a:pPr algn="just" rtl="1"/>
            <a:r>
              <a:rPr lang="ar-DZ" dirty="0"/>
              <a:t> </a:t>
            </a:r>
            <a:r>
              <a:rPr lang="ar-DZ" sz="2800" dirty="0"/>
              <a:t>- 5 عندما  يتعلق  الأمر  بترقية  الإنتاج  و /أو  الأداة الوطنية  للإنتاج  . وفي  هذه  الحالة  ،يجب  أن  يخضع اللجوء  إلى  هذه  الطريقة  الاستثنائية  في  إبرام الصفقات  إلى  الموافقة  المسبقة  من  مجلس  الوزراء إذا  كان  مبلغ  الصفقة  يساوي  أو  يفوق  عشرة  </a:t>
            </a:r>
            <a:r>
              <a:rPr lang="ar-DZ" sz="2800" dirty="0" err="1"/>
              <a:t>ملايير</a:t>
            </a:r>
            <a:r>
              <a:rPr lang="ar-DZ" sz="2800" dirty="0"/>
              <a:t> دينار  (10.000.000.000)  دج  ،وإلى  الموافقة  المسبقة أثناء  اجتماع  الحكومة  إذا  كان  مبلغ  الصفقة  يقل  عن المبلغ  السالف  الذكر،</a:t>
            </a:r>
          </a:p>
          <a:p>
            <a:pPr algn="just" rtl="1"/>
            <a:r>
              <a:rPr lang="ar-DZ" sz="2800" dirty="0"/>
              <a:t> - 6 عندما   يمنح  نص تشريعي  أو  تنظيمي  مؤسسة عمومية  ذات  طابع  صناعي  وتجاري  حقّا  حصريا    للقيام بمهمة  الخدمة  العمومية، أو  عندما  تنجز  هذه  المؤسسة كل  نشاطها  مع  الهيئات  والإدارات  العمومية المؤسسات  العمومية  ذات  الطابع  الإداري </a:t>
            </a:r>
            <a:endParaRPr lang="fr-FR" sz="2800" dirty="0"/>
          </a:p>
        </p:txBody>
      </p:sp>
      <p:sp>
        <p:nvSpPr>
          <p:cNvPr id="2" name="Espace réservé du pied de page 1"/>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Tree>
    <p:extLst>
      <p:ext uri="{BB962C8B-B14F-4D97-AF65-F5344CB8AC3E}">
        <p14:creationId xmlns:p14="http://schemas.microsoft.com/office/powerpoint/2010/main" val="23976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dirty="0"/>
              <a:t> أي استشارة عدة متعاملين اقتصاديين، و الدخول في مفاوضات معهم من أجل اختيار أحسن عرض من حيث المزايا الاقتصادية، ويتم ذلك برسالة  استشارة ترسل لمتعاملين اقتصاديين معينين، أو المشاركين في طلب العروض،  في حالة عدم جدوى طلب العروض للمرة الثانية</a:t>
            </a:r>
            <a:r>
              <a:rPr lang="ar-DZ" dirty="0" smtClean="0"/>
              <a:t>.</a:t>
            </a:r>
            <a:endParaRPr lang="fr-FR" dirty="0" smtClean="0"/>
          </a:p>
          <a:p>
            <a:pPr algn="l"/>
            <a:r>
              <a:rPr lang="fr-FR" dirty="0" smtClean="0"/>
              <a:t>C’est  consulter plusieurs  opérateurs économiques et entamer des négociations pour le choix de l’offre jugée économiquement la plus avantageuse. Et cela par une lettre de consultation envoyée aux opérateurs économiques ou les soumissionnaires dans une  appel d’offre dans le cas d’ </a:t>
            </a:r>
            <a:r>
              <a:rPr lang="fr-FR" dirty="0" err="1" smtClean="0"/>
              <a:t>infructuosité</a:t>
            </a:r>
            <a:r>
              <a:rPr lang="fr-FR" dirty="0" smtClean="0"/>
              <a:t> à deux reprises</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a:xfrm>
            <a:off x="2495600" y="332656"/>
            <a:ext cx="7467600" cy="1143000"/>
          </a:xfrm>
        </p:spPr>
        <p:txBody>
          <a:bodyPr/>
          <a:lstStyle/>
          <a:p>
            <a:pPr algn="ctr"/>
            <a:r>
              <a:rPr lang="ar-DZ" sz="3200" dirty="0">
                <a:solidFill>
                  <a:srgbClr val="FF0000"/>
                </a:solidFill>
                <a:ea typeface="Times New Roman"/>
                <a:cs typeface="Simplified Arabic"/>
              </a:rPr>
              <a:t>التراضي </a:t>
            </a:r>
            <a:r>
              <a:rPr lang="ar-DZ" sz="3200" dirty="0">
                <a:solidFill>
                  <a:srgbClr val="FF0000"/>
                </a:solidFill>
                <a:ea typeface="Times New Roman"/>
                <a:cs typeface="Simplified Arabic"/>
              </a:rPr>
              <a:t>بعد </a:t>
            </a:r>
            <a:r>
              <a:rPr lang="ar-DZ" sz="3200" dirty="0">
                <a:solidFill>
                  <a:srgbClr val="FF0000"/>
                </a:solidFill>
                <a:ea typeface="Times New Roman"/>
                <a:cs typeface="Simplified Arabic"/>
              </a:rPr>
              <a:t>الاستشارة</a:t>
            </a:r>
            <a:br>
              <a:rPr lang="ar-DZ" sz="3200" dirty="0">
                <a:solidFill>
                  <a:srgbClr val="FF0000"/>
                </a:solidFill>
                <a:ea typeface="Times New Roman"/>
                <a:cs typeface="Simplified Arabic"/>
              </a:rPr>
            </a:br>
            <a:r>
              <a:rPr lang="fr-FR" sz="3200" dirty="0">
                <a:solidFill>
                  <a:srgbClr val="FF0000"/>
                </a:solidFill>
                <a:ea typeface="Times New Roman"/>
                <a:cs typeface="Simplified Arabic"/>
              </a:rPr>
              <a:t>le gré à gré après consultation</a:t>
            </a:r>
            <a:endParaRPr lang="fr-FR" dirty="0">
              <a:solidFill>
                <a:srgbClr val="FF0000"/>
              </a:solidFill>
            </a:endParaRPr>
          </a:p>
        </p:txBody>
      </p:sp>
    </p:spTree>
    <p:extLst>
      <p:ext uri="{BB962C8B-B14F-4D97-AF65-F5344CB8AC3E}">
        <p14:creationId xmlns:p14="http://schemas.microsoft.com/office/powerpoint/2010/main" val="523373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pPr marL="0" indent="0" algn="r" rtl="1">
              <a:buNone/>
            </a:pPr>
            <a:r>
              <a:rPr lang="ar-DZ" dirty="0"/>
              <a:t> - 1 عندما  يعلن    عدم  جدوى  طلب  العروض  للمرة الثانية،</a:t>
            </a:r>
          </a:p>
          <a:p>
            <a:pPr marL="0" indent="0" algn="r" rtl="1">
              <a:buNone/>
            </a:pPr>
            <a:r>
              <a:rPr lang="ar-DZ" dirty="0" smtClean="0"/>
              <a:t> </a:t>
            </a:r>
            <a:r>
              <a:rPr lang="ar-DZ" dirty="0"/>
              <a:t>- 2 في  حالة  صفقات  الدراسات  واللوازم والخدمات  الخاصة  التي  لا  تستلزم  طبيعتها  اللجوء  إلى طلب  عروض  . وتحدد خصوصية هذه الصفقات  بموضوعها أو بضعف مستوى المنافسة أو بالطابع السري للخدمات،</a:t>
            </a:r>
          </a:p>
          <a:p>
            <a:pPr marL="0" indent="0" algn="r" rtl="1">
              <a:buNone/>
            </a:pPr>
            <a:r>
              <a:rPr lang="ar-DZ" dirty="0" smtClean="0"/>
              <a:t>- </a:t>
            </a:r>
            <a:r>
              <a:rPr lang="ar-DZ" dirty="0"/>
              <a:t>3 في  حالة  صفقات  الأشغال  التابعة  مباشرة للمؤسسات  العمومية  السيادية  في  الدولة،</a:t>
            </a:r>
          </a:p>
          <a:p>
            <a:pPr marL="0" indent="0" algn="r" rtl="1">
              <a:buNone/>
            </a:pPr>
            <a:r>
              <a:rPr lang="ar-DZ" dirty="0" smtClean="0"/>
              <a:t>- </a:t>
            </a:r>
            <a:r>
              <a:rPr lang="ar-DZ" dirty="0"/>
              <a:t>4 في  حالة  الصفقات الممنوحة  التي  كانت  محل فسخ، وكانت  طبيعتها  لا  تتلاءم  مع  آجال  طلب  عروض جديد،</a:t>
            </a:r>
          </a:p>
          <a:p>
            <a:pPr marL="0" indent="0" algn="r" rtl="1">
              <a:buNone/>
            </a:pPr>
            <a:r>
              <a:rPr lang="ar-DZ" dirty="0" smtClean="0"/>
              <a:t>- </a:t>
            </a:r>
            <a:r>
              <a:rPr lang="ar-DZ" dirty="0"/>
              <a:t>5 في  حالة  العمليات  المنجزة ، في  إطار استراتيجية  التعاون  الحكومي، أو  في  إطار  اتفاقات ثنائية  تتعلق  بالتمويلات  </a:t>
            </a:r>
            <a:r>
              <a:rPr lang="ar-DZ" dirty="0" err="1"/>
              <a:t>الامتيازية</a:t>
            </a:r>
            <a:r>
              <a:rPr lang="ar-DZ" dirty="0"/>
              <a:t>  وتحويل  الديون إلى  مشاريع  تنموية  أو  هبات، عندما  تنص اتفاقات التمويل المذكورة  على  ذلك. وفي هذه الحال يمكن المصلحة المتعاقدة أن تحصر الاستشارة في مؤسسات البلد المعني فقط في الحالة الأولى أو البلد المقدم للأموال في الحالات الأخرى.</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b="1" dirty="0" smtClean="0">
                <a:solidFill>
                  <a:srgbClr val="FF0000"/>
                </a:solidFill>
              </a:rPr>
              <a:t>حالات التراضي بعد الاستشارة</a:t>
            </a:r>
            <a:endParaRPr lang="fr-FR" b="1" dirty="0">
              <a:solidFill>
                <a:srgbClr val="FF0000"/>
              </a:solidFill>
            </a:endParaRPr>
          </a:p>
        </p:txBody>
      </p:sp>
    </p:spTree>
    <p:extLst>
      <p:ext uri="{BB962C8B-B14F-4D97-AF65-F5344CB8AC3E}">
        <p14:creationId xmlns:p14="http://schemas.microsoft.com/office/powerpoint/2010/main" val="394838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r>
              <a:rPr lang="ar-AE" sz="6000" b="1" dirty="0" smtClean="0">
                <a:solidFill>
                  <a:srgbClr val="FF0000"/>
                </a:solidFill>
              </a:rPr>
              <a:t>الحالات الخاصة للابرام</a:t>
            </a:r>
          </a:p>
          <a:p>
            <a:pPr marL="109728" indent="0" algn="r" rtl="1">
              <a:buNone/>
            </a:pPr>
            <a:r>
              <a:rPr lang="ar-AE" sz="3600" b="1" dirty="0" smtClean="0">
                <a:solidFill>
                  <a:schemeClr val="bg2">
                    <a:lumMod val="50000"/>
                  </a:schemeClr>
                </a:solidFill>
              </a:rPr>
              <a:t>1-</a:t>
            </a:r>
            <a:r>
              <a:rPr lang="ar-AE" sz="3600" b="1" dirty="0" smtClean="0">
                <a:solidFill>
                  <a:srgbClr val="FF0000"/>
                </a:solidFill>
              </a:rPr>
              <a:t> </a:t>
            </a:r>
            <a:r>
              <a:rPr lang="ar-AE" sz="3600" b="1" dirty="0" smtClean="0">
                <a:solidFill>
                  <a:schemeClr val="bg2">
                    <a:lumMod val="50000"/>
                  </a:schemeClr>
                </a:solidFill>
              </a:rPr>
              <a:t>الاجراءات المكيفة</a:t>
            </a:r>
            <a:r>
              <a:rPr lang="fr-FR" sz="3600" b="1" dirty="0" smtClean="0">
                <a:solidFill>
                  <a:schemeClr val="bg2">
                    <a:lumMod val="50000"/>
                  </a:schemeClr>
                </a:solidFill>
              </a:rPr>
              <a:t>Les procédures adaptées             </a:t>
            </a:r>
            <a:endParaRPr lang="ar-AE" sz="3600" b="1" dirty="0" smtClean="0">
              <a:solidFill>
                <a:schemeClr val="bg2">
                  <a:lumMod val="50000"/>
                </a:schemeClr>
              </a:solidFill>
            </a:endParaRPr>
          </a:p>
          <a:p>
            <a:pPr marL="109728" indent="0" algn="r" rtl="1">
              <a:buNone/>
            </a:pPr>
            <a:r>
              <a:rPr lang="ar-AE" sz="3600" b="1" dirty="0" smtClean="0">
                <a:solidFill>
                  <a:schemeClr val="bg2">
                    <a:lumMod val="50000"/>
                  </a:schemeClr>
                </a:solidFill>
              </a:rPr>
              <a:t>2- صفقات التسوية</a:t>
            </a:r>
            <a:r>
              <a:rPr lang="fr-FR" sz="3600" b="1" dirty="0" smtClean="0">
                <a:solidFill>
                  <a:schemeClr val="bg2">
                    <a:lumMod val="50000"/>
                  </a:schemeClr>
                </a:solidFill>
              </a:rPr>
              <a:t> Les marchés régularisés                </a:t>
            </a:r>
            <a:endParaRPr lang="ar-AE" sz="3600" b="1" dirty="0" smtClean="0">
              <a:solidFill>
                <a:schemeClr val="bg2">
                  <a:lumMod val="50000"/>
                </a:schemeClr>
              </a:solidFill>
            </a:endParaRPr>
          </a:p>
          <a:p>
            <a:pPr marL="109728" indent="0" algn="r" rtl="1">
              <a:buNone/>
            </a:pPr>
            <a:r>
              <a:rPr lang="ar-AE" sz="3600" b="1" dirty="0" smtClean="0">
                <a:solidFill>
                  <a:schemeClr val="bg2">
                    <a:lumMod val="50000"/>
                  </a:schemeClr>
                </a:solidFill>
              </a:rPr>
              <a:t>3- صفقة الطلبات </a:t>
            </a:r>
            <a:r>
              <a:rPr lang="fr-FR" sz="3600" b="1" dirty="0" smtClean="0">
                <a:solidFill>
                  <a:schemeClr val="bg2">
                    <a:lumMod val="50000"/>
                  </a:schemeClr>
                </a:solidFill>
              </a:rPr>
              <a:t> Les marchés à commande              </a:t>
            </a:r>
            <a:endParaRPr lang="fr-FR" sz="3600" b="1" dirty="0">
              <a:solidFill>
                <a:schemeClr val="bg2">
                  <a:lumMod val="50000"/>
                </a:schemeClr>
              </a:solidFill>
            </a:endParaRPr>
          </a:p>
        </p:txBody>
      </p:sp>
      <p:sp>
        <p:nvSpPr>
          <p:cNvPr id="3" name="Footer Placeholder 2"/>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4" name="Title 3"/>
          <p:cNvSpPr>
            <a:spLocks noGrp="1"/>
          </p:cNvSpPr>
          <p:nvPr>
            <p:ph type="title"/>
          </p:nvPr>
        </p:nvSpPr>
        <p:spPr/>
        <p:txBody>
          <a:bodyPr/>
          <a:lstStyle/>
          <a:p>
            <a:endParaRPr lang="fr-FR"/>
          </a:p>
        </p:txBody>
      </p:sp>
    </p:spTree>
    <p:extLst>
      <p:ext uri="{BB962C8B-B14F-4D97-AF65-F5344CB8AC3E}">
        <p14:creationId xmlns:p14="http://schemas.microsoft.com/office/powerpoint/2010/main" val="371915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r" rtl="1">
              <a:buNone/>
            </a:pPr>
            <a:r>
              <a:rPr lang="ar-DZ" dirty="0" smtClean="0"/>
              <a:t>1-الطلبات التي تساوي أو تقل عن 12000000دج بالنسبة لصفقات الأشغال </a:t>
            </a:r>
            <a:r>
              <a:rPr lang="fr-FR" dirty="0" smtClean="0"/>
              <a:t>   </a:t>
            </a:r>
            <a:r>
              <a:rPr lang="ar-DZ" dirty="0" smtClean="0"/>
              <a:t>واللوازم، و 6000000دج بالنسبة لصفقات الخدمات والدراسات  لا تعد صفقات عمومية</a:t>
            </a:r>
            <a:r>
              <a:rPr lang="fr-FR" dirty="0" smtClean="0"/>
              <a:t>.</a:t>
            </a:r>
            <a:r>
              <a:rPr lang="ar-DZ" dirty="0" smtClean="0"/>
              <a:t> و إنما سندات طلب أو عقود تحدد حقوق وواجبات الطرفين,</a:t>
            </a:r>
          </a:p>
          <a:p>
            <a:pPr algn="r" rtl="1">
              <a:buNone/>
            </a:pPr>
            <a:r>
              <a:rPr lang="ar-DZ" dirty="0"/>
              <a:t>2/ عندما  يتعلق  الأمر  </a:t>
            </a:r>
            <a:r>
              <a:rPr lang="ar-DZ" dirty="0" smtClean="0"/>
              <a:t>بالخدمات المتعلقة بالنقل  </a:t>
            </a:r>
            <a:r>
              <a:rPr lang="ar-DZ" dirty="0"/>
              <a:t>والفندقة  والإطعام  والخدمات  القانونية  </a:t>
            </a:r>
            <a:r>
              <a:rPr lang="ar-DZ" dirty="0" smtClean="0"/>
              <a:t>مهما كانت  </a:t>
            </a:r>
            <a:r>
              <a:rPr lang="ar-DZ" dirty="0" err="1" smtClean="0"/>
              <a:t>مبالغها</a:t>
            </a:r>
            <a:r>
              <a:rPr lang="fr-FR" dirty="0"/>
              <a:t>.</a:t>
            </a:r>
            <a:endParaRPr lang="ar-DZ" dirty="0" smtClean="0"/>
          </a:p>
          <a:p>
            <a:pPr algn="just">
              <a:buNone/>
            </a:pPr>
            <a:r>
              <a:rPr lang="fr-FR" dirty="0" smtClean="0"/>
              <a:t>1-Les commandes dont le montant est égal ou inférieur à 12000000 DA (marchés de travaux ou de fourniture) et 6000000Da (marchés d’études ou de services) ne sont pas considérées comme des marchés publics.</a:t>
            </a:r>
          </a:p>
          <a:p>
            <a:pPr algn="just">
              <a:buNone/>
            </a:pPr>
            <a:r>
              <a:rPr lang="fr-FR" dirty="0"/>
              <a:t>2- des prestations de services </a:t>
            </a:r>
            <a:r>
              <a:rPr lang="fr-FR" dirty="0" smtClean="0"/>
              <a:t>de transport, d’hôtellerie </a:t>
            </a:r>
            <a:r>
              <a:rPr lang="fr-FR" dirty="0"/>
              <a:t>et de restauration, et des prestations</a:t>
            </a:r>
          </a:p>
          <a:p>
            <a:pPr algn="just">
              <a:buNone/>
            </a:pPr>
            <a:r>
              <a:rPr lang="fr-FR" dirty="0"/>
              <a:t>juridiques, quel que soit leur </a:t>
            </a:r>
            <a:r>
              <a:rPr lang="fr-FR" dirty="0" smtClean="0"/>
              <a:t>montant.</a:t>
            </a:r>
            <a:endParaRPr lang="ar-DZ" dirty="0" smtClean="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a:xfrm>
            <a:off x="1981200" y="404664"/>
            <a:ext cx="7859216" cy="1080120"/>
          </a:xfrm>
        </p:spPr>
        <p:txBody>
          <a:bodyPr>
            <a:normAutofit fontScale="90000"/>
          </a:bodyPr>
          <a:lstStyle/>
          <a:p>
            <a:pPr algn="ctr"/>
            <a:r>
              <a:rPr lang="ar-DZ" b="1" dirty="0" smtClean="0">
                <a:solidFill>
                  <a:srgbClr val="FF0000"/>
                </a:solidFill>
              </a:rPr>
              <a:t>الاجراءات المكيفة</a:t>
            </a:r>
            <a:r>
              <a:rPr lang="ar-DZ" dirty="0" smtClean="0"/>
              <a:t/>
            </a:r>
            <a:br>
              <a:rPr lang="ar-DZ" dirty="0" smtClean="0"/>
            </a:br>
            <a:r>
              <a:rPr lang="fr-FR" b="1" dirty="0" smtClean="0">
                <a:solidFill>
                  <a:srgbClr val="FF0000"/>
                </a:solidFill>
              </a:rPr>
              <a:t>Les procédures adaptées </a:t>
            </a:r>
            <a:endParaRPr lang="en-US" b="1" dirty="0">
              <a:solidFill>
                <a:srgbClr val="FF0000"/>
              </a:solidFill>
            </a:endParaRPr>
          </a:p>
        </p:txBody>
      </p:sp>
    </p:spTree>
    <p:extLst>
      <p:ext uri="{BB962C8B-B14F-4D97-AF65-F5344CB8AC3E}">
        <p14:creationId xmlns:p14="http://schemas.microsoft.com/office/powerpoint/2010/main" val="406416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DZ" dirty="0"/>
              <a:t>1</a:t>
            </a:r>
            <a:r>
              <a:rPr lang="ar-DZ" dirty="0" smtClean="0"/>
              <a:t>- اجراءات إبرام الصفقات هي آليات لإعمال مبادئ الطلب العمومي</a:t>
            </a:r>
          </a:p>
          <a:p>
            <a:pPr marL="0" indent="0" algn="r" rtl="1">
              <a:buNone/>
            </a:pPr>
            <a:r>
              <a:rPr lang="ar-DZ" dirty="0" smtClean="0"/>
              <a:t>2- هناك عقوبات و إجراءات ردعية في حالة مخالفة مبادئ الطلب العمومي</a:t>
            </a:r>
          </a:p>
          <a:p>
            <a:pPr marL="0" indent="0" algn="r" rtl="1">
              <a:buNone/>
            </a:pPr>
            <a:r>
              <a:rPr lang="ar-DZ" dirty="0" smtClean="0"/>
              <a:t>أ/قانون مكافحة الفساد ومحاربته </a:t>
            </a:r>
          </a:p>
          <a:p>
            <a:pPr algn="r" rtl="1">
              <a:buFontTx/>
              <a:buChar char="-"/>
            </a:pPr>
            <a:r>
              <a:rPr lang="ar-DZ" dirty="0" smtClean="0"/>
              <a:t>جريمة الامتيازات الغير مبررة</a:t>
            </a:r>
          </a:p>
          <a:p>
            <a:pPr algn="r" rtl="1">
              <a:buFontTx/>
              <a:buChar char="-"/>
            </a:pPr>
            <a:r>
              <a:rPr lang="ar-DZ" dirty="0" smtClean="0"/>
              <a:t>جريمة الرشوة في الصفقات العمومية</a:t>
            </a:r>
          </a:p>
          <a:p>
            <a:pPr marL="0" indent="0" algn="r" rtl="1">
              <a:buNone/>
            </a:pPr>
            <a:r>
              <a:rPr lang="ar-DZ" dirty="0" smtClean="0"/>
              <a:t>ب/قانون الاجراءات المدنية والادارية </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a:bodyPr>
          <a:lstStyle/>
          <a:p>
            <a:pPr algn="ctr"/>
            <a:r>
              <a:rPr lang="ar-DZ" dirty="0" smtClean="0">
                <a:solidFill>
                  <a:schemeClr val="accent2">
                    <a:lumMod val="75000"/>
                  </a:schemeClr>
                </a:solidFill>
              </a:rPr>
              <a:t>ماهي آليات إعمال هذه المبادئ ؟</a:t>
            </a:r>
            <a:endParaRPr lang="fr-FR" dirty="0">
              <a:solidFill>
                <a:schemeClr val="accent2">
                  <a:lumMod val="75000"/>
                </a:schemeClr>
              </a:solidFill>
            </a:endParaRPr>
          </a:p>
        </p:txBody>
      </p:sp>
    </p:spTree>
    <p:extLst>
      <p:ext uri="{BB962C8B-B14F-4D97-AF65-F5344CB8AC3E}">
        <p14:creationId xmlns:p14="http://schemas.microsoft.com/office/powerpoint/2010/main" val="2553997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5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هي اجراءات داخلية لابرام الصفقات تعدها المصلحة </a:t>
            </a:r>
            <a:r>
              <a:rPr lang="ar-DZ" dirty="0" smtClean="0"/>
              <a:t>المتعاقدة</a:t>
            </a:r>
            <a:r>
              <a:rPr lang="fr-FR" dirty="0" smtClean="0"/>
              <a:t>  </a:t>
            </a:r>
            <a:r>
              <a:rPr lang="ar-AE" dirty="0" smtClean="0"/>
              <a:t> بالنسبة لصفقات الأشغال أو اللوازم التي يساوي مبلغ الحاجيات أو أفل 12000000 دج أو 6000000 دج بالنسبة لصفقات الخدمات والدراسات,</a:t>
            </a:r>
            <a:endParaRPr lang="ar-DZ" dirty="0" smtClean="0"/>
          </a:p>
          <a:p>
            <a:pPr algn="r" rtl="1"/>
            <a:r>
              <a:rPr lang="ar-DZ" dirty="0" smtClean="0"/>
              <a:t>يجب أن تكون </a:t>
            </a:r>
            <a:r>
              <a:rPr lang="ar-AE" dirty="0" smtClean="0"/>
              <a:t>هذه الاجراءات 7</a:t>
            </a:r>
            <a:r>
              <a:rPr lang="ar-DZ" dirty="0" smtClean="0"/>
              <a:t>محل  </a:t>
            </a:r>
            <a:r>
              <a:rPr lang="ar-DZ" dirty="0"/>
              <a:t>إشهار  ملائم  واستشارة  </a:t>
            </a:r>
            <a:r>
              <a:rPr lang="ar-DZ" dirty="0" smtClean="0"/>
              <a:t>متعاملين اقتصاديين مؤهلين،  كتابيا  </a:t>
            </a:r>
            <a:r>
              <a:rPr lang="fr-FR" dirty="0" smtClean="0"/>
              <a:t> </a:t>
            </a:r>
            <a:r>
              <a:rPr lang="ar-DZ" dirty="0"/>
              <a:t>لانتقاء  أحسن  عرض من  حيث  </a:t>
            </a:r>
            <a:r>
              <a:rPr lang="ar-DZ" dirty="0" smtClean="0"/>
              <a:t>المزايا الاقتصادية</a:t>
            </a:r>
          </a:p>
          <a:p>
            <a:pPr algn="r" rtl="1"/>
            <a:r>
              <a:rPr lang="ar-DZ" dirty="0" smtClean="0"/>
              <a:t>تعفى من إجبارية الاستشارة الطلبات التي تقل عن 1,000,000دج بالنسبة للأشغال و اللوازم و 500,000دج بالنسبة للدراسات والخدمات,</a:t>
            </a:r>
          </a:p>
          <a:p>
            <a:pPr algn="r" rtl="1"/>
            <a:r>
              <a:rPr lang="ar-DZ" dirty="0" smtClean="0"/>
              <a:t>بالنسبة لخدمات الفندقة والإطعام والنقل، إذا  تجاوز مبلغ الطلب 6,000,000دج </a:t>
            </a:r>
            <a:r>
              <a:rPr lang="fr-FR" dirty="0" smtClean="0"/>
              <a:t> </a:t>
            </a:r>
            <a:r>
              <a:rPr lang="ar-DZ" dirty="0" smtClean="0"/>
              <a:t>في سنة مالية واحدة، فإن الصفقة تقدم إلى لجنة الرقابة المختصة التي قد تدرس الطعون</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a:r>
              <a:rPr lang="ar-DZ" b="1" dirty="0" smtClean="0">
                <a:solidFill>
                  <a:srgbClr val="FF0000"/>
                </a:solidFill>
              </a:rPr>
              <a:t>ماهي الاجراءات المكيفة؟ </a:t>
            </a:r>
            <a:r>
              <a:rPr lang="ar-DZ" dirty="0" smtClean="0"/>
              <a:t/>
            </a:r>
            <a:br>
              <a:rPr lang="ar-DZ" dirty="0" smtClean="0"/>
            </a:br>
            <a:r>
              <a:rPr lang="fr-FR" b="1" dirty="0" smtClean="0">
                <a:solidFill>
                  <a:srgbClr val="FF0000"/>
                </a:solidFill>
              </a:rPr>
              <a:t>Que sont elles les procédures adaptées</a:t>
            </a:r>
            <a:r>
              <a:rPr lang="fr-FR" dirty="0" smtClean="0">
                <a:solidFill>
                  <a:srgbClr val="FF0000"/>
                </a:solidFill>
              </a:rPr>
              <a:t>?</a:t>
            </a:r>
            <a:endParaRPr lang="fr-FR" dirty="0">
              <a:solidFill>
                <a:srgbClr val="FF0000"/>
              </a:solidFill>
            </a:endParaRPr>
          </a:p>
        </p:txBody>
      </p:sp>
    </p:spTree>
    <p:extLst>
      <p:ext uri="{BB962C8B-B14F-4D97-AF65-F5344CB8AC3E}">
        <p14:creationId xmlns:p14="http://schemas.microsoft.com/office/powerpoint/2010/main" val="117227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lgn="r" rtl="1">
              <a:buNone/>
            </a:pPr>
            <a:r>
              <a:rPr lang="ar-DZ" dirty="0" smtClean="0"/>
              <a:t>المبدأ العام في الصفقات العمومية أنه يجب أن يتم الإبرام قبل أي شروع في التنفيذ، إلا أنه و </a:t>
            </a:r>
            <a:r>
              <a:rPr lang="ar-DZ" dirty="0" err="1" smtClean="0"/>
              <a:t>اسثتناء</a:t>
            </a:r>
            <a:r>
              <a:rPr lang="ar-DZ" dirty="0" smtClean="0"/>
              <a:t>، يسمح بالشروع في ا لتنفيذ قبل عملية الإبرام في حالات معينة:</a:t>
            </a:r>
          </a:p>
          <a:p>
            <a:pPr marL="0" indent="0" algn="r" rtl="1">
              <a:buNone/>
            </a:pPr>
            <a:r>
              <a:rPr lang="ar-DZ" dirty="0"/>
              <a:t>1-الإجراءات المتعلقة بحالة الاستعجال </a:t>
            </a:r>
            <a:r>
              <a:rPr lang="ar-DZ" dirty="0" smtClean="0"/>
              <a:t>الملح</a:t>
            </a:r>
          </a:p>
          <a:p>
            <a:pPr marL="0" indent="0" algn="r" rtl="1">
              <a:buNone/>
            </a:pPr>
            <a:r>
              <a:rPr lang="ar-DZ" dirty="0"/>
              <a:t>2- إجراءات الابرام الخاصة بالصفقات التي تتطلب السرعة في اتخاذ </a:t>
            </a:r>
            <a:r>
              <a:rPr lang="ar-DZ" dirty="0" smtClean="0"/>
              <a:t>القرار</a:t>
            </a:r>
          </a:p>
          <a:p>
            <a:pPr marL="0" indent="0" algn="r" rtl="1">
              <a:buNone/>
            </a:pPr>
            <a:r>
              <a:rPr lang="ar-DZ" dirty="0"/>
              <a:t>3- حالة الصفقات العمومية المتعلقة بتكاليف الماء والغاز والكهرباء والهاتف </a:t>
            </a:r>
            <a:r>
              <a:rPr lang="ar-DZ" dirty="0" smtClean="0"/>
              <a:t>والأنترنت (المادة 25)</a:t>
            </a:r>
          </a:p>
          <a:p>
            <a:pPr marL="0" indent="0" algn="r" rtl="1">
              <a:buNone/>
            </a:pP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b="1" dirty="0" smtClean="0">
                <a:solidFill>
                  <a:srgbClr val="FF0000"/>
                </a:solidFill>
              </a:rPr>
              <a:t>صفقات التسوية</a:t>
            </a:r>
            <a:endParaRPr lang="fr-FR" b="1" dirty="0">
              <a:solidFill>
                <a:srgbClr val="FF0000"/>
              </a:solidFill>
            </a:endParaRPr>
          </a:p>
        </p:txBody>
      </p:sp>
    </p:spTree>
    <p:extLst>
      <p:ext uri="{BB962C8B-B14F-4D97-AF65-F5344CB8AC3E}">
        <p14:creationId xmlns:p14="http://schemas.microsoft.com/office/powerpoint/2010/main" val="25767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pPr algn="just" rtl="1"/>
            <a:r>
              <a:rPr lang="ar-DZ" dirty="0"/>
              <a:t>ويتعلق الأمر بحالة  الاستعجال  الملح المعلل  بخطر داهم  يتعرض له  ملك  </a:t>
            </a:r>
            <a:r>
              <a:rPr lang="ar-DZ" dirty="0" err="1" smtClean="0"/>
              <a:t>أواستثمار</a:t>
            </a:r>
            <a:r>
              <a:rPr lang="ar-DZ" dirty="0" smtClean="0"/>
              <a:t>  </a:t>
            </a:r>
            <a:r>
              <a:rPr lang="ar-DZ" dirty="0"/>
              <a:t>قد  تجسد  في  الميدان أو  وجود  خطر يهدد  استثمارا  أو  ملكا  للمصلحة المتعاقدة، أو  الأمن  العمومي  ولا  يسعه  التكيف  مع  آجال إجراءات  إبرام  الصفقات  العمومية، بشرط  أنه  لم  يكن في  وسع  المصلحة المتعاقدة  توقع  الظروف  المسببة لحالات  الاستعجال، وأن  لا  تكون  نتيجة  مناورات للمماطلة  من  طرفها.</a:t>
            </a:r>
          </a:p>
          <a:p>
            <a:pPr algn="just" rtl="1"/>
            <a:r>
              <a:rPr lang="ar-DZ" dirty="0"/>
              <a:t>في هذه الظروف، يمكن  لمسؤول المصلحة المتعاقدة بمقرر  معلل، بالشروع  في بداية  تنفيذ  الخدمات  قبل  إبرام  الصفقة  العمومية. وذلك خلافا للمادة 3 التي تقرر وجوب اللجوء لإجراءات الابرام قبل الشروع في التنفيذ. إلا أنه إذا فاقت هذه الخدمات العتبة المالية (أي 12.000.000 بالنسبة للأشغال واللوازم و6.000.000 دج بالنسبة للدراسات والخدمات) فإنه يتعين على المصلحة المتعاقدة إبرام الصفقة على سبيل التسوية خلال ستة أشهر من  تاريخ التوقيع على المقرر، كما يجب عرض هذه الصفقة على لجان الرقابة المختصة.</a:t>
            </a:r>
          </a:p>
          <a:p>
            <a:pPr algn="just" rtl="1"/>
            <a:r>
              <a:rPr lang="ar-DZ" dirty="0"/>
              <a:t> </a:t>
            </a:r>
            <a:r>
              <a:rPr lang="ar-DZ" dirty="0" smtClean="0"/>
              <a:t>يجب </a:t>
            </a:r>
            <a:r>
              <a:rPr lang="ar-DZ" dirty="0"/>
              <a:t>أن تقتصر هذه الخدمات على ما  هو  ضروري  فقط لمواجهة  الظروف المذكورة  أعلاه . وترسل  نسخة  من المقرر إلى كل من مجلس  المحاسبة، الوزير  المكلف  بالمالية،  سلطة  ضبط  الصفقات لعمومية  وتفويضات  المرفق  العام  والمفتشية  العامة للمالية.</a:t>
            </a:r>
          </a:p>
          <a:p>
            <a:pPr algn="r" rtl="1"/>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lstStyle/>
          <a:p>
            <a:pPr algn="ctr"/>
            <a:r>
              <a:rPr lang="ar-DZ" dirty="0" smtClean="0"/>
              <a:t>الإجراءات </a:t>
            </a:r>
            <a:r>
              <a:rPr lang="ar-DZ" dirty="0"/>
              <a:t>المتعلقة بحالة الاستعجال الملح</a:t>
            </a:r>
            <a:endParaRPr lang="fr-FR" dirty="0"/>
          </a:p>
        </p:txBody>
      </p:sp>
    </p:spTree>
    <p:extLst>
      <p:ext uri="{BB962C8B-B14F-4D97-AF65-F5344CB8AC3E}">
        <p14:creationId xmlns:p14="http://schemas.microsoft.com/office/powerpoint/2010/main" val="818530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1268760"/>
            <a:ext cx="7467600" cy="5205192"/>
          </a:xfrm>
        </p:spPr>
        <p:txBody>
          <a:bodyPr>
            <a:normAutofit fontScale="92500" lnSpcReduction="20000"/>
          </a:bodyPr>
          <a:lstStyle/>
          <a:p>
            <a:pPr algn="just" rtl="1"/>
            <a:r>
              <a:rPr lang="ar-DZ" dirty="0"/>
              <a:t>ويتعلق الأمر بالصفقات  العمومية المتعلقة باستيراد  المنتجات  والخدمات  التي  تتطلب  من  المصلحة المتعاقدة  المعنية السرعة  في  اتخاذ  القرار  بحكم طبيعتها  والتقلبات  السريعة  في  أسعارها  ومدى توفرها، وكذا الممارسات  التجارية المطبقة  عليها  والتي لا  تكون  مكيّفة  مع  هذه  الصفقات .</a:t>
            </a:r>
          </a:p>
          <a:p>
            <a:pPr algn="just" rtl="1"/>
            <a:r>
              <a:rPr lang="ar-DZ" dirty="0"/>
              <a:t>هذه العمليات تعفى من الإجراءات العادية للإبرام، وهنا يقوم  الوزير  المعني، بمناسبة  كل  عملية  استيراد من  العمليات المذكورة  أعلاه، بتأسيس  لجنة  وزارية مشتركة  خاصة، تتشكل  من  أعضاء  مؤهلين في  الميدان المعني، برئاسة  ممثل  المصلحة  المتعاقدة، وتكلف  بإجراء المفاوضات  واختيار  الشريك  المتعاقد .</a:t>
            </a:r>
          </a:p>
          <a:p>
            <a:pPr algn="just" rtl="1"/>
            <a:r>
              <a:rPr lang="ar-DZ" dirty="0"/>
              <a:t>تحدد  قائمة  المنتجات  والخدمات  ا لمذكورة  أعلاه بموجب  قرار  مشترك  بين الوزير المكلف  بالمالية والوزير  المكلف  بالتجارة  والوزير المعني .</a:t>
            </a:r>
          </a:p>
          <a:p>
            <a:pPr algn="just" rtl="1"/>
            <a:r>
              <a:rPr lang="ar-DZ" dirty="0"/>
              <a:t>ومهما  يكن  من  أمر، تحرر  صفقة  تسوية  خلال  أجل ثلاثة  (3)  أشهر، ابتداء  من  الشروع  في  تنفيذ  الخدمات، وتعرض على  الهيئة  </a:t>
            </a:r>
            <a:r>
              <a:rPr lang="ar-DZ" dirty="0" err="1"/>
              <a:t>اﻟﻤﺨتصة</a:t>
            </a:r>
            <a:r>
              <a:rPr lang="ar-DZ" dirty="0"/>
              <a:t>  بالرقابة  الخارجية.</a:t>
            </a:r>
          </a:p>
          <a:p>
            <a:pPr algn="r" rtl="1"/>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a:xfrm>
            <a:off x="1981200" y="274638"/>
            <a:ext cx="7467600" cy="922114"/>
          </a:xfrm>
        </p:spPr>
        <p:txBody>
          <a:bodyPr>
            <a:normAutofit fontScale="90000"/>
          </a:bodyPr>
          <a:lstStyle/>
          <a:p>
            <a:pPr algn="ctr"/>
            <a:r>
              <a:rPr lang="ar-DZ" dirty="0"/>
              <a:t>-  إجراءات الابرام الخاصة بالصفقات التي تتطلب السرعة في </a:t>
            </a:r>
            <a:r>
              <a:rPr lang="ar-DZ" dirty="0" smtClean="0"/>
              <a:t>اتخاذ </a:t>
            </a:r>
            <a:r>
              <a:rPr lang="ar-DZ" dirty="0"/>
              <a:t>القرار</a:t>
            </a:r>
            <a:endParaRPr lang="fr-FR" dirty="0"/>
          </a:p>
        </p:txBody>
      </p:sp>
    </p:spTree>
    <p:extLst>
      <p:ext uri="{BB962C8B-B14F-4D97-AF65-F5344CB8AC3E}">
        <p14:creationId xmlns:p14="http://schemas.microsoft.com/office/powerpoint/2010/main" val="332138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a:t>هي أسلوب من أساليب التعاقد، كما أنها نوع من الصفقات يتم تنفيذها بواسطة طلبات جزئية (</a:t>
            </a:r>
            <a:r>
              <a:rPr lang="fr-FR" dirty="0"/>
              <a:t>Commandes partielles) .</a:t>
            </a:r>
          </a:p>
          <a:p>
            <a:pPr algn="r" rtl="1"/>
            <a:r>
              <a:rPr lang="fr-FR" dirty="0"/>
              <a:t>	</a:t>
            </a:r>
            <a:r>
              <a:rPr lang="ar-DZ" dirty="0"/>
              <a:t>وحسب الفقرة الأولىٰ من المادة 34 من تنظيم الصفقات العمومية وتفويضات المرفق العام، يخص هذا </a:t>
            </a:r>
            <a:r>
              <a:rPr lang="ar-DZ" dirty="0" smtClean="0"/>
              <a:t>الأسلو</a:t>
            </a:r>
            <a:r>
              <a:rPr lang="ar-AE" dirty="0" smtClean="0"/>
              <a:t>ب:</a:t>
            </a:r>
          </a:p>
          <a:p>
            <a:pPr algn="r" rtl="1"/>
            <a:r>
              <a:rPr lang="ar-AE" dirty="0" smtClean="0"/>
              <a:t>1- </a:t>
            </a:r>
            <a:r>
              <a:rPr lang="ar-DZ" dirty="0" smtClean="0"/>
              <a:t> </a:t>
            </a:r>
            <a:r>
              <a:rPr lang="ar-DZ" dirty="0"/>
              <a:t>إنجاز الأشغال  أو إقتناء اللوازم أو تقديم الخدمات أو إنجاز الدراسات ، ذات النمط العادي والطابع المتكرر.</a:t>
            </a:r>
          </a:p>
          <a:p>
            <a:pPr marL="0" lvl="0" indent="0" algn="r" rtl="1">
              <a:buClr>
                <a:srgbClr val="2DA2BF"/>
              </a:buClr>
              <a:buNone/>
            </a:pPr>
            <a:r>
              <a:rPr lang="ar-AE" dirty="0" smtClean="0"/>
              <a:t>2- </a:t>
            </a:r>
            <a:r>
              <a:rPr lang="ar-DZ" dirty="0" smtClean="0">
                <a:solidFill>
                  <a:prstClr val="black"/>
                </a:solidFill>
              </a:rPr>
              <a:t>حالة </a:t>
            </a:r>
            <a:r>
              <a:rPr lang="ar-DZ" dirty="0">
                <a:solidFill>
                  <a:prstClr val="black"/>
                </a:solidFill>
              </a:rPr>
              <a:t>الصفقات العمومية المتعلقة بتكاليف الماء والغاز والكهرباء والهاتف والأنترنت (المادة 25)</a:t>
            </a:r>
          </a:p>
          <a:p>
            <a:pPr algn="r" rtl="1"/>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a:r>
              <a:rPr lang="ar-DZ" dirty="0"/>
              <a:t>- صفقة الطلبات </a:t>
            </a:r>
            <a:r>
              <a:rPr lang="ar-DZ" dirty="0" smtClean="0"/>
              <a:t/>
            </a:r>
            <a:br>
              <a:rPr lang="ar-DZ" dirty="0" smtClean="0"/>
            </a:br>
            <a:r>
              <a:rPr lang="fr-FR" dirty="0"/>
              <a:t>Les marchés à commande</a:t>
            </a:r>
          </a:p>
        </p:txBody>
      </p:sp>
    </p:spTree>
    <p:extLst>
      <p:ext uri="{BB962C8B-B14F-4D97-AF65-F5344CB8AC3E}">
        <p14:creationId xmlns:p14="http://schemas.microsoft.com/office/powerpoint/2010/main" val="392801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lgn="just" rtl="1">
              <a:spcAft>
                <a:spcPts val="1200"/>
              </a:spcAft>
              <a:buNone/>
            </a:pPr>
            <a:r>
              <a:rPr lang="ar-DZ" dirty="0" smtClean="0">
                <a:latin typeface="Calibri"/>
                <a:ea typeface="Calibri"/>
                <a:cs typeface="Traditional Arabic"/>
              </a:rPr>
              <a:t>تنص المادة 26 من قانون الوقاية من الفساد ومكافحته: «يعاقب </a:t>
            </a:r>
            <a:r>
              <a:rPr lang="ar-DZ" dirty="0">
                <a:latin typeface="Calibri"/>
                <a:ea typeface="Calibri"/>
                <a:cs typeface="Traditional Arabic"/>
              </a:rPr>
              <a:t>بالحبس من سنتين (2) إلى عشر (10) سنوات و بغرامة من 200.000 دج إلى 1.000.000 دج :</a:t>
            </a:r>
            <a:endParaRPr lang="fr-FR" sz="1400" dirty="0">
              <a:latin typeface="Calibri"/>
              <a:ea typeface="Calibri"/>
              <a:cs typeface="Arial"/>
            </a:endParaRPr>
          </a:p>
          <a:p>
            <a:pPr algn="just" rtl="1"/>
            <a:r>
              <a:rPr lang="ar-DZ" dirty="0">
                <a:latin typeface="Calibri"/>
                <a:ea typeface="Calibri"/>
                <a:cs typeface="Traditional Arabic"/>
              </a:rPr>
              <a:t>	"1- كل موظف عمومي يمنح عمدا للغير </a:t>
            </a:r>
            <a:r>
              <a:rPr lang="ar-DZ" dirty="0" err="1">
                <a:latin typeface="Calibri"/>
                <a:ea typeface="Calibri"/>
                <a:cs typeface="Traditional Arabic"/>
              </a:rPr>
              <a:t>إمتيازا</a:t>
            </a:r>
            <a:r>
              <a:rPr lang="ar-DZ" dirty="0">
                <a:latin typeface="Calibri"/>
                <a:ea typeface="Calibri"/>
                <a:cs typeface="Traditional Arabic"/>
              </a:rPr>
              <a:t> غير مبرر عند إبرام أو تأشير عقد أو اتفاقية أو صفقة أو ملحق، مخالفة للأحكام التشريعية و التنظيمية المتعلقة بحرية الترشح </a:t>
            </a:r>
            <a:r>
              <a:rPr lang="ar-DZ" dirty="0" smtClean="0">
                <a:latin typeface="Calibri"/>
                <a:ea typeface="Calibri"/>
                <a:cs typeface="Traditional Arabic"/>
              </a:rPr>
              <a:t>والمساواة </a:t>
            </a:r>
            <a:r>
              <a:rPr lang="ar-DZ" dirty="0">
                <a:latin typeface="Calibri"/>
                <a:ea typeface="Calibri"/>
                <a:cs typeface="Traditional Arabic"/>
              </a:rPr>
              <a:t>بين المرشحين و شفافية الإجراءات.</a:t>
            </a:r>
            <a:endParaRPr lang="fr-FR" sz="1400" dirty="0">
              <a:latin typeface="Calibri"/>
              <a:ea typeface="Calibri"/>
              <a:cs typeface="Arial"/>
            </a:endParaRPr>
          </a:p>
          <a:p>
            <a:pPr algn="just" rtl="1">
              <a:spcAft>
                <a:spcPts val="1200"/>
              </a:spcAft>
            </a:pPr>
            <a:r>
              <a:rPr lang="ar-DZ" dirty="0">
                <a:latin typeface="Calibri"/>
                <a:ea typeface="Calibri"/>
                <a:cs typeface="Traditional Arabic"/>
              </a:rPr>
              <a:t>	"2- كل تاجر أو صناعي أو حرفي أو مقاول من القطاع الخاص، أو بصفة عامة كل شخص طبيعي أو معنوي يقوم، و لو بصفة عرضية، بإبرام عقد أو صفقة مع الدولة </a:t>
            </a:r>
            <a:r>
              <a:rPr lang="ar-DZ" dirty="0" err="1" smtClean="0">
                <a:latin typeface="Calibri"/>
                <a:ea typeface="Calibri"/>
                <a:cs typeface="Traditional Arabic"/>
              </a:rPr>
              <a:t>أوالجماعات</a:t>
            </a:r>
            <a:r>
              <a:rPr lang="ar-DZ" dirty="0" smtClean="0">
                <a:latin typeface="Calibri"/>
                <a:ea typeface="Calibri"/>
                <a:cs typeface="Traditional Arabic"/>
              </a:rPr>
              <a:t> </a:t>
            </a:r>
            <a:r>
              <a:rPr lang="ar-DZ" dirty="0">
                <a:latin typeface="Calibri"/>
                <a:ea typeface="Calibri"/>
                <a:cs typeface="Traditional Arabic"/>
              </a:rPr>
              <a:t>المحلية     أو المؤسسات أو الهيئات العمومية الخاضعة للقانون العام </a:t>
            </a:r>
            <a:r>
              <a:rPr lang="ar-DZ" dirty="0" err="1" smtClean="0">
                <a:latin typeface="Calibri"/>
                <a:ea typeface="Calibri"/>
                <a:cs typeface="Traditional Arabic"/>
              </a:rPr>
              <a:t>أوالمؤسسات</a:t>
            </a:r>
            <a:r>
              <a:rPr lang="ar-DZ" dirty="0" smtClean="0">
                <a:latin typeface="Calibri"/>
                <a:ea typeface="Calibri"/>
                <a:cs typeface="Traditional Arabic"/>
              </a:rPr>
              <a:t> </a:t>
            </a:r>
            <a:r>
              <a:rPr lang="ar-DZ" dirty="0">
                <a:latin typeface="Calibri"/>
                <a:ea typeface="Calibri"/>
                <a:cs typeface="Traditional Arabic"/>
              </a:rPr>
              <a:t>العمومية </a:t>
            </a:r>
            <a:r>
              <a:rPr lang="ar-DZ" dirty="0" err="1" smtClean="0">
                <a:latin typeface="Calibri"/>
                <a:ea typeface="Calibri"/>
                <a:cs typeface="Traditional Arabic"/>
              </a:rPr>
              <a:t>الإقتصادية</a:t>
            </a:r>
            <a:r>
              <a:rPr lang="ar-DZ" dirty="0" smtClean="0">
                <a:latin typeface="Calibri"/>
                <a:ea typeface="Calibri"/>
                <a:cs typeface="Traditional Arabic"/>
              </a:rPr>
              <a:t> </a:t>
            </a:r>
            <a:r>
              <a:rPr lang="ar-DZ" dirty="0">
                <a:latin typeface="Calibri"/>
                <a:ea typeface="Calibri"/>
                <a:cs typeface="Traditional Arabic"/>
              </a:rPr>
              <a:t>و المؤسسات العمومية ذات الطابع الصناعي و التجاري، و يستفيد من سلطة أو تأثير أعوان الهيئات المذكورة من أجل الزيادة في الأسعار التي يطبقونها عادة أو من أجل التعديل لصالحهم في نوعية المواد أو الخدمات أو آجال التسليم </a:t>
            </a:r>
            <a:r>
              <a:rPr lang="ar-DZ" dirty="0" err="1" smtClean="0">
                <a:latin typeface="Calibri"/>
                <a:ea typeface="Calibri"/>
                <a:cs typeface="Traditional Arabic"/>
              </a:rPr>
              <a:t>أوالتموين</a:t>
            </a:r>
            <a:r>
              <a:rPr lang="ar-DZ" dirty="0" smtClean="0">
                <a:latin typeface="Calibri"/>
                <a:ea typeface="Calibri"/>
                <a:cs typeface="Traditional Arabic"/>
              </a:rPr>
              <a:t>"</a:t>
            </a:r>
            <a:endParaRPr lang="fr-FR" sz="1400" dirty="0">
              <a:latin typeface="Calibri"/>
              <a:ea typeface="Calibri"/>
              <a:cs typeface="Arial"/>
            </a:endParaRP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ar-DZ" sz="3200" dirty="0">
                <a:ea typeface="Calibri"/>
                <a:cs typeface="Traditional Arabic"/>
              </a:rPr>
              <a:t/>
            </a:r>
            <a:br>
              <a:rPr lang="ar-DZ" sz="3200" dirty="0">
                <a:ea typeface="Calibri"/>
                <a:cs typeface="Traditional Arabic"/>
              </a:rPr>
            </a:br>
            <a:r>
              <a:rPr lang="ar-DZ" sz="3200" dirty="0">
                <a:ea typeface="Calibri"/>
                <a:cs typeface="Traditional Arabic"/>
              </a:rPr>
              <a:t/>
            </a:r>
            <a:br>
              <a:rPr lang="ar-DZ" sz="3200" dirty="0">
                <a:ea typeface="Calibri"/>
                <a:cs typeface="Traditional Arabic"/>
              </a:rPr>
            </a:br>
            <a:r>
              <a:rPr lang="ar-DZ" sz="3200" dirty="0">
                <a:solidFill>
                  <a:srgbClr val="464646"/>
                </a:solidFill>
                <a:ea typeface="Calibri"/>
                <a:cs typeface="Traditional Arabic"/>
              </a:rPr>
              <a:t> الامتيازات </a:t>
            </a:r>
            <a:r>
              <a:rPr lang="ar-DZ" sz="3200" dirty="0">
                <a:solidFill>
                  <a:srgbClr val="464646"/>
                </a:solidFill>
                <a:ea typeface="Calibri"/>
                <a:cs typeface="Traditional Arabic"/>
              </a:rPr>
              <a:t>غير المبررة في مجال الصفقات العمومية </a:t>
            </a:r>
            <a:br>
              <a:rPr lang="ar-DZ" sz="3200" dirty="0">
                <a:solidFill>
                  <a:srgbClr val="464646"/>
                </a:solidFill>
                <a:ea typeface="Calibri"/>
                <a:cs typeface="Traditional Arabic"/>
              </a:rPr>
            </a:br>
            <a:r>
              <a:rPr lang="ar-DZ" sz="3200" dirty="0">
                <a:solidFill>
                  <a:srgbClr val="464646"/>
                </a:solidFill>
                <a:ea typeface="Calibri"/>
                <a:cs typeface="Traditional Arabic"/>
              </a:rPr>
              <a:t>(</a:t>
            </a:r>
            <a:r>
              <a:rPr lang="fr-FR" sz="2400" dirty="0">
                <a:solidFill>
                  <a:srgbClr val="464646"/>
                </a:solidFill>
                <a:latin typeface="Traditional Arabic"/>
                <a:ea typeface="Calibri"/>
              </a:rPr>
              <a:t>Avantages injustifiés dans les marchés publics</a:t>
            </a:r>
            <a:r>
              <a:rPr lang="ar-DZ" sz="3200" dirty="0">
                <a:solidFill>
                  <a:srgbClr val="464646"/>
                </a:solidFill>
                <a:ea typeface="Calibri"/>
                <a:cs typeface="Traditional Arabic"/>
              </a:rPr>
              <a:t>)</a:t>
            </a:r>
            <a:r>
              <a:rPr lang="ar-DZ" sz="3200" dirty="0">
                <a:ea typeface="Calibri"/>
                <a:cs typeface="Traditional Arabic"/>
              </a:rPr>
              <a:t/>
            </a:r>
            <a:br>
              <a:rPr lang="ar-DZ" sz="3200" dirty="0">
                <a:ea typeface="Calibri"/>
                <a:cs typeface="Traditional Arabic"/>
              </a:rPr>
            </a:br>
            <a:r>
              <a:rPr lang="ar-DZ" sz="3200" dirty="0">
                <a:ea typeface="Calibri"/>
                <a:cs typeface="Traditional Arabic"/>
              </a:rPr>
              <a:t/>
            </a:r>
            <a:br>
              <a:rPr lang="ar-DZ" sz="3200" dirty="0">
                <a:ea typeface="Calibri"/>
                <a:cs typeface="Traditional Arabic"/>
              </a:rPr>
            </a:br>
            <a:r>
              <a:rPr lang="ar-DZ" sz="3200" dirty="0">
                <a:ea typeface="Calibri"/>
                <a:cs typeface="Traditional Arabic"/>
              </a:rPr>
              <a:t/>
            </a:r>
            <a:br>
              <a:rPr lang="ar-DZ" sz="3200" dirty="0">
                <a:ea typeface="Calibri"/>
                <a:cs typeface="Traditional Arabic"/>
              </a:rPr>
            </a:br>
            <a:r>
              <a:rPr lang="ar-DZ" sz="3200" dirty="0">
                <a:ea typeface="Calibri"/>
                <a:cs typeface="Traditional Arabic"/>
              </a:rPr>
              <a:t>: </a:t>
            </a:r>
            <a:endParaRPr lang="fr-FR" dirty="0"/>
          </a:p>
        </p:txBody>
      </p:sp>
    </p:spTree>
    <p:extLst>
      <p:ext uri="{BB962C8B-B14F-4D97-AF65-F5344CB8AC3E}">
        <p14:creationId xmlns:p14="http://schemas.microsoft.com/office/powerpoint/2010/main" val="541418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rtl="1"/>
            <a:r>
              <a:rPr lang="ar-DZ" dirty="0" smtClean="0"/>
              <a:t>تنص المادة 27 من قانون الوقاية من </a:t>
            </a:r>
            <a:r>
              <a:rPr lang="ar-DZ" dirty="0"/>
              <a:t>الفساد ومكافحته "يعاقب بالحبس من عشر (10) سنوات إلى عشرين (20) سنة و بغرامة من 1.000.000 دج إلى 2.000.000، كل موظف عمومي يقبض أو يحاول أن يقبض لنفسه </a:t>
            </a:r>
            <a:r>
              <a:rPr lang="ar-DZ" dirty="0" err="1" smtClean="0"/>
              <a:t>أولغيره</a:t>
            </a:r>
            <a:r>
              <a:rPr lang="ar-DZ" dirty="0"/>
              <a:t>، بصفة مباشرة أو غير مباشرة، أجرة أو منفعة مهما يكن نوعها بمناسبة تحضير أو إجراء مفاوضات قصد إبرام أو تنفيذ صفقة أو عقد </a:t>
            </a:r>
            <a:r>
              <a:rPr lang="ar-DZ" dirty="0" err="1" smtClean="0"/>
              <a:t>أوملحق</a:t>
            </a:r>
            <a:r>
              <a:rPr lang="ar-DZ" dirty="0" smtClean="0"/>
              <a:t> </a:t>
            </a:r>
            <a:r>
              <a:rPr lang="ar-DZ" dirty="0"/>
              <a:t>باسم الدولة أو الجماعات المحلية أو المؤسسات العمومية ذات الطابع الإداري أو المؤسسات العمومية ذات الطابع الصناعي و التجاري أو المؤسسات العمومية </a:t>
            </a:r>
            <a:r>
              <a:rPr lang="ar-DZ" dirty="0" err="1"/>
              <a:t>الإقتصادية</a:t>
            </a:r>
            <a:r>
              <a:rPr lang="ar-DZ" dirty="0"/>
              <a:t>".</a:t>
            </a:r>
            <a:endParaRPr lang="fr-FR"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ar-DZ" dirty="0"/>
              <a:t>- الرشوة في مجال الصفقات العمومية </a:t>
            </a:r>
            <a:r>
              <a:rPr lang="ar-DZ" dirty="0" smtClean="0"/>
              <a:t/>
            </a:r>
            <a:br>
              <a:rPr lang="ar-DZ" dirty="0" smtClean="0"/>
            </a:br>
            <a:r>
              <a:rPr lang="ar-DZ" dirty="0" smtClean="0"/>
              <a:t>(</a:t>
            </a:r>
            <a:r>
              <a:rPr lang="fr-FR" dirty="0"/>
              <a:t>Corruption dans les marchés publics) </a:t>
            </a:r>
          </a:p>
        </p:txBody>
      </p:sp>
    </p:spTree>
    <p:extLst>
      <p:ext uri="{BB962C8B-B14F-4D97-AF65-F5344CB8AC3E}">
        <p14:creationId xmlns:p14="http://schemas.microsoft.com/office/powerpoint/2010/main" val="354462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81200" y="2060849"/>
            <a:ext cx="8229600" cy="3946443"/>
          </a:xfrm>
        </p:spPr>
        <p:txBody>
          <a:bodyPr/>
          <a:lstStyle/>
          <a:p>
            <a:pPr algn="r" rtl="1"/>
            <a:r>
              <a:rPr lang="ar-DZ" b="1" dirty="0" smtClean="0"/>
              <a:t>القاعدة العامة</a:t>
            </a:r>
            <a:r>
              <a:rPr lang="fr-FR" b="1" dirty="0" smtClean="0"/>
              <a:t> </a:t>
            </a:r>
            <a:r>
              <a:rPr lang="ar-DZ" b="1" dirty="0" smtClean="0"/>
              <a:t>: </a:t>
            </a:r>
            <a:r>
              <a:rPr lang="ar-DZ" dirty="0" smtClean="0"/>
              <a:t>طلب العروض (المناقصة حسب المرسوم الرئاسي الملغى)</a:t>
            </a:r>
          </a:p>
          <a:p>
            <a:pPr algn="r" rtl="1"/>
            <a:r>
              <a:rPr lang="ar-DZ" b="1" dirty="0" smtClean="0"/>
              <a:t>الاستثناء</a:t>
            </a:r>
            <a:r>
              <a:rPr lang="fr-FR" b="1" dirty="0" smtClean="0"/>
              <a:t> </a:t>
            </a:r>
            <a:r>
              <a:rPr lang="ar-DZ" b="1" dirty="0" smtClean="0"/>
              <a:t>: </a:t>
            </a:r>
            <a:r>
              <a:rPr lang="ar-DZ" dirty="0" smtClean="0"/>
              <a:t>التراضي،</a:t>
            </a:r>
          </a:p>
          <a:p>
            <a:pPr algn="r" rtl="1">
              <a:buNone/>
            </a:pPr>
            <a:endParaRPr lang="fr-FR" dirty="0" smtClean="0"/>
          </a:p>
          <a:p>
            <a:r>
              <a:rPr lang="fr-FR" b="1" dirty="0" smtClean="0"/>
              <a:t>La règle générale : </a:t>
            </a:r>
            <a:r>
              <a:rPr lang="fr-FR" dirty="0" smtClean="0"/>
              <a:t>L’appel d’offre.</a:t>
            </a:r>
          </a:p>
          <a:p>
            <a:r>
              <a:rPr lang="fr-FR" b="1" dirty="0" smtClean="0"/>
              <a:t>L’exception : </a:t>
            </a:r>
            <a:r>
              <a:rPr lang="fr-FR" dirty="0" smtClean="0"/>
              <a:t>Le gré à gré.</a:t>
            </a:r>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a:xfrm>
            <a:off x="1952596" y="0"/>
            <a:ext cx="7467600" cy="1484784"/>
          </a:xfrm>
        </p:spPr>
        <p:txBody>
          <a:bodyPr>
            <a:normAutofit fontScale="90000"/>
          </a:bodyPr>
          <a:lstStyle/>
          <a:p>
            <a:pPr algn="ctr"/>
            <a:r>
              <a:rPr lang="ar-DZ" dirty="0" smtClean="0"/>
              <a:t/>
            </a:r>
            <a:br>
              <a:rPr lang="ar-DZ" dirty="0" smtClean="0"/>
            </a:br>
            <a:r>
              <a:rPr lang="ar-DZ" dirty="0" smtClean="0"/>
              <a:t/>
            </a:r>
            <a:br>
              <a:rPr lang="ar-DZ" dirty="0" smtClean="0"/>
            </a:br>
            <a:r>
              <a:rPr lang="fr-FR" dirty="0" smtClean="0"/>
              <a:t/>
            </a:r>
            <a:br>
              <a:rPr lang="fr-FR" dirty="0" smtClean="0"/>
            </a:br>
            <a:r>
              <a:rPr lang="ar-DZ" dirty="0" smtClean="0"/>
              <a:t> </a:t>
            </a:r>
            <a:r>
              <a:rPr lang="ar-DZ" sz="3100" dirty="0"/>
              <a:t>طرق إبرام الصفقات العمومية </a:t>
            </a:r>
            <a:r>
              <a:rPr lang="fr-FR" sz="3100" dirty="0"/>
              <a:t/>
            </a:r>
            <a:br>
              <a:rPr lang="fr-FR" sz="3100" dirty="0"/>
            </a:br>
            <a:r>
              <a:rPr lang="fr-FR" sz="3100" dirty="0"/>
              <a:t>Les modes de passation des marchés publics</a:t>
            </a:r>
            <a:r>
              <a:rPr lang="fr-FR" dirty="0" smtClean="0"/>
              <a:t/>
            </a:r>
            <a:br>
              <a:rPr lang="fr-FR" dirty="0" smtClean="0"/>
            </a:br>
            <a:endParaRPr lang="en-US" dirty="0"/>
          </a:p>
        </p:txBody>
      </p:sp>
    </p:spTree>
    <p:extLst>
      <p:ext uri="{BB962C8B-B14F-4D97-AF65-F5344CB8AC3E}">
        <p14:creationId xmlns:p14="http://schemas.microsoft.com/office/powerpoint/2010/main" val="166009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endParaRPr lang="ar-DZ" b="1" dirty="0" smtClean="0"/>
          </a:p>
          <a:p>
            <a:pPr algn="just" rtl="1"/>
            <a:r>
              <a:rPr lang="ar-DZ" b="1" dirty="0" smtClean="0"/>
              <a:t>تعريف:</a:t>
            </a:r>
            <a:r>
              <a:rPr lang="ar-DZ" dirty="0" smtClean="0"/>
              <a:t> طلب  العروض هو  إجراء  يستهدف الحصول  على  عروض  من  عدة  متعهدين  متنافسين مع تخصيص الصفقة  دون  مفاوضات، للمتعهد  الذي  يقدم أحسن  عرض من  حيث  المزايا  الاقتصادية،</a:t>
            </a:r>
            <a:r>
              <a:rPr lang="en-US" dirty="0" smtClean="0"/>
              <a:t> </a:t>
            </a:r>
            <a:r>
              <a:rPr lang="ar-DZ" dirty="0" smtClean="0"/>
              <a:t>استنادا  إلى معايير  اختيار  موضوعية،</a:t>
            </a:r>
            <a:r>
              <a:rPr lang="en-US" dirty="0" smtClean="0"/>
              <a:t> </a:t>
            </a:r>
            <a:r>
              <a:rPr lang="ar-DZ" dirty="0" smtClean="0"/>
              <a:t>تعد  قبل  إطلاق  الإجراء</a:t>
            </a:r>
            <a:endParaRPr lang="ar-DZ" b="1" dirty="0" smtClean="0"/>
          </a:p>
          <a:p>
            <a:pPr algn="just"/>
            <a:endParaRPr lang="ar-DZ" b="1" dirty="0" smtClean="0"/>
          </a:p>
          <a:p>
            <a:pPr algn="just"/>
            <a:r>
              <a:rPr lang="fr-FR" b="1" dirty="0" smtClean="0"/>
              <a:t>Définition: </a:t>
            </a:r>
            <a:r>
              <a:rPr lang="fr-FR" dirty="0" smtClean="0">
                <a:latin typeface="Times New Roman" pitchFamily="18" charset="0"/>
                <a:cs typeface="Times New Roman" pitchFamily="18" charset="0"/>
              </a:rPr>
              <a:t>L’appel d’offres est la procédure visant à obtenir les offres de plusieurs soumissionnaires entrant en concurrence et à attribuer le marché, sans négociation, au soumissionnaire présentant l’offre jugée économiquement la plus avantageuse sur la base de critères de choix objectifs, établis  préalablement au lancement de la </a:t>
            </a:r>
            <a:r>
              <a:rPr lang="en-US" dirty="0" smtClean="0">
                <a:latin typeface="Times New Roman" pitchFamily="18" charset="0"/>
                <a:cs typeface="Times New Roman" pitchFamily="18" charset="0"/>
              </a:rPr>
              <a:t>procedure.</a:t>
            </a:r>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r" rtl="1"/>
            <a:r>
              <a:rPr lang="ar-DZ" b="1" dirty="0" smtClean="0"/>
              <a:t>أولا: طريقة طلب العروض</a:t>
            </a:r>
            <a:br>
              <a:rPr lang="ar-DZ" b="1" dirty="0" smtClean="0"/>
            </a:br>
            <a:r>
              <a:rPr lang="fr-FR" b="1" dirty="0" smtClean="0"/>
              <a:t>1-La procédure de l’appel d’offre</a:t>
            </a:r>
            <a:endParaRPr lang="en-US" b="1" dirty="0"/>
          </a:p>
        </p:txBody>
      </p:sp>
    </p:spTree>
    <p:extLst>
      <p:ext uri="{BB962C8B-B14F-4D97-AF65-F5344CB8AC3E}">
        <p14:creationId xmlns:p14="http://schemas.microsoft.com/office/powerpoint/2010/main" val="27460639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ar-DZ" dirty="0" smtClean="0"/>
              <a:t>طلب العروض يمكن أن يكون دولي </a:t>
            </a:r>
            <a:r>
              <a:rPr lang="ar-DZ" dirty="0" err="1" smtClean="0"/>
              <a:t>و</a:t>
            </a:r>
            <a:r>
              <a:rPr lang="ar-DZ" dirty="0" smtClean="0"/>
              <a:t>/أو وطني</a:t>
            </a:r>
          </a:p>
          <a:p>
            <a:pPr algn="r" rtl="1">
              <a:buNone/>
            </a:pPr>
            <a:r>
              <a:rPr lang="fr-FR" dirty="0" smtClean="0"/>
              <a:t>Appel d’offres national et/ou international</a:t>
            </a:r>
            <a:endParaRPr lang="ar-DZ" dirty="0" smtClean="0"/>
          </a:p>
          <a:p>
            <a:pPr algn="r" rtl="1">
              <a:buNone/>
            </a:pPr>
            <a:r>
              <a:rPr lang="fr-FR" dirty="0" smtClean="0"/>
              <a:t>1</a:t>
            </a:r>
            <a:r>
              <a:rPr lang="ar-DZ" dirty="0" smtClean="0"/>
              <a:t>-طلب العروض المفتوح</a:t>
            </a:r>
            <a:r>
              <a:rPr lang="fr-FR" dirty="0" smtClean="0"/>
              <a:t> Appel d’offres ouvert            </a:t>
            </a:r>
          </a:p>
          <a:p>
            <a:pPr algn="r" rtl="1">
              <a:buNone/>
            </a:pPr>
            <a:r>
              <a:rPr lang="ar-DZ" dirty="0" smtClean="0"/>
              <a:t>2-طلب العروض المفتوح مع اشتراط قدرات دنيا                         </a:t>
            </a:r>
            <a:r>
              <a:rPr lang="fr-FR" dirty="0" smtClean="0"/>
              <a:t>Appel d’offres ouvert avec exigence de capacités minimales</a:t>
            </a:r>
            <a:endParaRPr lang="ar-DZ" dirty="0" smtClean="0"/>
          </a:p>
          <a:p>
            <a:pPr algn="r" rtl="1">
              <a:buNone/>
            </a:pPr>
            <a:r>
              <a:rPr lang="ar-DZ" dirty="0" smtClean="0"/>
              <a:t>3- طلب العروض المحدود </a:t>
            </a:r>
            <a:r>
              <a:rPr lang="fr-FR" dirty="0" smtClean="0"/>
              <a:t>Appel d’offres restreint</a:t>
            </a:r>
            <a:endParaRPr lang="ar-DZ" dirty="0" smtClean="0"/>
          </a:p>
          <a:p>
            <a:pPr algn="r" rtl="1">
              <a:buNone/>
            </a:pPr>
            <a:r>
              <a:rPr lang="ar-DZ" dirty="0" smtClean="0"/>
              <a:t>4- المسابقة</a:t>
            </a:r>
            <a:r>
              <a:rPr lang="fr-FR" dirty="0" smtClean="0"/>
              <a:t>   Le concours                 </a:t>
            </a:r>
            <a:endParaRPr lang="ar-DZ" dirty="0" smtClean="0"/>
          </a:p>
          <a:p>
            <a:pPr algn="r" rtl="1">
              <a:buNone/>
            </a:pPr>
            <a:endParaRPr lang="ar-DZ" dirty="0" smtClean="0"/>
          </a:p>
          <a:p>
            <a:pPr algn="r" rtl="1">
              <a:buNone/>
            </a:pPr>
            <a:endParaRPr lang="ar-DZ" dirty="0" smtClean="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r" rtl="1"/>
            <a:r>
              <a:rPr lang="ar-DZ" dirty="0" smtClean="0"/>
              <a:t>أ</a:t>
            </a:r>
            <a:r>
              <a:rPr lang="ar-DZ" b="1" dirty="0" smtClean="0"/>
              <a:t>شكال طلب العروض</a:t>
            </a:r>
            <a:br>
              <a:rPr lang="ar-DZ" b="1" dirty="0" smtClean="0"/>
            </a:br>
            <a:r>
              <a:rPr lang="fr-FR" b="1" dirty="0" smtClean="0"/>
              <a:t>Les formes de l’appel d’offres</a:t>
            </a:r>
            <a:endParaRPr lang="en-US" b="1" dirty="0"/>
          </a:p>
        </p:txBody>
      </p:sp>
    </p:spTree>
    <p:extLst>
      <p:ext uri="{BB962C8B-B14F-4D97-AF65-F5344CB8AC3E}">
        <p14:creationId xmlns:p14="http://schemas.microsoft.com/office/powerpoint/2010/main" val="162562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DZ" dirty="0" smtClean="0"/>
              <a:t>طلب  العروض المفتوح  هو  إجراء  يمكن من  خلاله  أي  </a:t>
            </a:r>
            <a:r>
              <a:rPr lang="ar-DZ" dirty="0" err="1" smtClean="0"/>
              <a:t>مترشح</a:t>
            </a:r>
            <a:r>
              <a:rPr lang="ar-DZ" dirty="0" smtClean="0"/>
              <a:t>  مؤهل  أن  يقدم  تعهدا.</a:t>
            </a:r>
          </a:p>
          <a:p>
            <a:pPr algn="r" rtl="1"/>
            <a:endParaRPr lang="en-US" dirty="0"/>
          </a:p>
        </p:txBody>
      </p:sp>
      <p:sp>
        <p:nvSpPr>
          <p:cNvPr id="4" name="Espace réservé du pied de page 3"/>
          <p:cNvSpPr>
            <a:spLocks noGrp="1"/>
          </p:cNvSpPr>
          <p:nvPr>
            <p:ph type="ftr" sz="quarter" idx="11"/>
          </p:nvPr>
        </p:nvSpPr>
        <p:spPr/>
        <p:txBody>
          <a:bodyPr/>
          <a:lstStyle/>
          <a:p>
            <a:r>
              <a:rPr lang="ar-DZ">
                <a:solidFill>
                  <a:prstClr val="black"/>
                </a:solidFill>
                <a:latin typeface="Lucida Sans Unicode"/>
                <a:cs typeface="Arial" panose="020B0604020202020204" pitchFamily="34" charset="0"/>
              </a:rPr>
              <a:t>دروس في الصفقات العمومية                                 الاستاذة أحمان خيرة</a:t>
            </a:r>
            <a:endParaRPr lang="fr-BE">
              <a:solidFill>
                <a:prstClr val="black"/>
              </a:solidFill>
              <a:latin typeface="Lucida Sans Unicode"/>
            </a:endParaRPr>
          </a:p>
        </p:txBody>
      </p:sp>
      <p:sp>
        <p:nvSpPr>
          <p:cNvPr id="2" name="Titre 1"/>
          <p:cNvSpPr>
            <a:spLocks noGrp="1"/>
          </p:cNvSpPr>
          <p:nvPr>
            <p:ph type="title"/>
          </p:nvPr>
        </p:nvSpPr>
        <p:spPr/>
        <p:txBody>
          <a:bodyPr>
            <a:normAutofit fontScale="90000"/>
          </a:bodyPr>
          <a:lstStyle/>
          <a:p>
            <a:pPr algn="ctr" rtl="1"/>
            <a:r>
              <a:rPr lang="ar-DZ" dirty="0" smtClean="0"/>
              <a:t>طلب العروض المفتوح</a:t>
            </a:r>
            <a:br>
              <a:rPr lang="ar-DZ" dirty="0" smtClean="0"/>
            </a:br>
            <a:r>
              <a:rPr lang="fr-FR" dirty="0" smtClean="0"/>
              <a:t>L’Appel d’offre ouvert</a:t>
            </a:r>
            <a:endParaRPr lang="en-US" dirty="0"/>
          </a:p>
        </p:txBody>
      </p:sp>
    </p:spTree>
    <p:extLst>
      <p:ext uri="{BB962C8B-B14F-4D97-AF65-F5344CB8AC3E}">
        <p14:creationId xmlns:p14="http://schemas.microsoft.com/office/powerpoint/2010/main" val="216437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3021</Words>
  <Application>Microsoft Office PowerPoint</Application>
  <PresentationFormat>Widescreen</PresentationFormat>
  <Paragraphs>197</Paragraphs>
  <Slides>34</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34</vt:i4>
      </vt:variant>
    </vt:vector>
  </HeadingPairs>
  <TitlesOfParts>
    <vt:vector size="48" baseType="lpstr">
      <vt:lpstr>Arial</vt:lpstr>
      <vt:lpstr>Calibri</vt:lpstr>
      <vt:lpstr>Calibri Light</vt:lpstr>
      <vt:lpstr>Jeezah</vt:lpstr>
      <vt:lpstr>Jeezah+1</vt:lpstr>
      <vt:lpstr>Lucida Sans Unicode</vt:lpstr>
      <vt:lpstr>Simplified Arabic</vt:lpstr>
      <vt:lpstr>Times New Roman</vt:lpstr>
      <vt:lpstr>Traditional Arabic</vt:lpstr>
      <vt:lpstr>Verdana</vt:lpstr>
      <vt:lpstr>Wingdings 2</vt:lpstr>
      <vt:lpstr>Wingdings 3</vt:lpstr>
      <vt:lpstr>Office Theme</vt:lpstr>
      <vt:lpstr>Rotonde</vt:lpstr>
      <vt:lpstr>ابرام الصفقات العمومية Passation des marchés publics</vt:lpstr>
      <vt:lpstr>إبرام الصفقات العمومية</vt:lpstr>
      <vt:lpstr>ماهي آليات إعمال هذه المبادئ ؟</vt:lpstr>
      <vt:lpstr>   الامتيازات غير المبررة في مجال الصفقات العمومية  (Avantages injustifiés dans les marchés publics)   : </vt:lpstr>
      <vt:lpstr>- الرشوة في مجال الصفقات العمومية  (Corruption dans les marchés publics) </vt:lpstr>
      <vt:lpstr>    طرق إبرام الصفقات العمومية  Les modes de passation des marchés publics </vt:lpstr>
      <vt:lpstr>أولا: طريقة طلب العروض 1-La procédure de l’appel d’offre</vt:lpstr>
      <vt:lpstr>أشكال طلب العروض Les formes de l’appel d’offres</vt:lpstr>
      <vt:lpstr>طلب العروض المفتوح L’Appel d’offre ouvert</vt:lpstr>
      <vt:lpstr>طلب العروض المفتوح مع اشتراط قدرات دنيا</vt:lpstr>
      <vt:lpstr>طلب العروض المحدود L’appel d’offre restreint</vt:lpstr>
      <vt:lpstr>متى يلجأ إلى طلب العروض المحدود؟  Dans quels cas, on procède à l’appel d’offre restreint?</vt:lpstr>
      <vt:lpstr>كيفية إجراء طلب العروض المحدود</vt:lpstr>
      <vt:lpstr>كيفية إجراء طلب العروض المحدود (تابع)</vt:lpstr>
      <vt:lpstr>طلب العروض المحدود على مرحلتين:</vt:lpstr>
      <vt:lpstr>PowerPoint Presentation</vt:lpstr>
      <vt:lpstr>PowerPoint Presentation</vt:lpstr>
      <vt:lpstr>   Le concours                                    المسابقة    </vt:lpstr>
      <vt:lpstr>Le concours  المسابقة</vt:lpstr>
      <vt:lpstr>Les formes du concours أشكال المسابقة    </vt:lpstr>
      <vt:lpstr>ملاحظة: حالة الاشراف على الانجاز</vt:lpstr>
      <vt:lpstr>التراضي  Le gré à gré</vt:lpstr>
      <vt:lpstr>حالات التراضي البسيط Les cas de gré à gré simple</vt:lpstr>
      <vt:lpstr>PowerPoint Presentation</vt:lpstr>
      <vt:lpstr>PowerPoint Presentation</vt:lpstr>
      <vt:lpstr>التراضي بعد الاستشارة le gré à gré après consultation</vt:lpstr>
      <vt:lpstr>حالات التراضي بعد الاستشارة</vt:lpstr>
      <vt:lpstr>PowerPoint Presentation</vt:lpstr>
      <vt:lpstr>الاجراءات المكيفة Les procédures adaptées </vt:lpstr>
      <vt:lpstr>ماهي الاجراءات المكيفة؟  Que sont elles les procédures adaptées?</vt:lpstr>
      <vt:lpstr>صفقات التسوية</vt:lpstr>
      <vt:lpstr>الإجراءات المتعلقة بحالة الاستعجال الملح</vt:lpstr>
      <vt:lpstr>-  إجراءات الابرام الخاصة بالصفقات التي تتطلب السرعة في اتخاذ القرار</vt:lpstr>
      <vt:lpstr>- صفقة الطلبات  Les marchés à commande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ابرام الصفقات العمومية Passation des marchés publics</dc:title>
  <dc:creator>Kheira AHMANE</dc:creator>
  <cp:lastModifiedBy>Kheira AHMANE</cp:lastModifiedBy>
  <cp:revision>4</cp:revision>
  <dcterms:created xsi:type="dcterms:W3CDTF">2021-02-23T18:58:45Z</dcterms:created>
  <dcterms:modified xsi:type="dcterms:W3CDTF">2021-02-23T19:04:49Z</dcterms:modified>
</cp:coreProperties>
</file>