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81CDDB-742D-4D7E-B4AA-8B9C24BD9534}" type="datetimeFigureOut">
              <a:rPr lang="fr-FR" smtClean="0"/>
              <a:t>21/04/2019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2D48BE-C5F8-4E01-A300-2B44FBCF1F35}"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92D48BE-C5F8-4E01-A300-2B44FBCF1F35}" type="slidenum">
              <a:rPr lang="fr-FR" smtClean="0"/>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7A6B603-30BA-42F1-9014-458F392436FA}" type="datetimeFigureOut">
              <a:rPr lang="fr-FR" smtClean="0"/>
              <a:pPr/>
              <a:t>21/04/2019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CA1DB7-E577-4A9C-BF2E-E0E419B4E0E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A6B603-30BA-42F1-9014-458F392436FA}" type="datetimeFigureOut">
              <a:rPr lang="fr-FR" smtClean="0"/>
              <a:pPr/>
              <a:t>21/04/2019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A1DB7-E577-4A9C-BF2E-E0E419B4E0E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3600" dirty="0" smtClean="0">
                <a:latin typeface="Comic Sans MS" pitchFamily="66" charset="0"/>
              </a:rPr>
              <a:t>L’Infirme </a:t>
            </a:r>
            <a:r>
              <a:rPr lang="fr-FR" sz="3600" dirty="0">
                <a:latin typeface="Comic Sans MS" pitchFamily="66" charset="0"/>
              </a:rPr>
              <a:t>Moteur Cérébral (I.M.C.) </a:t>
            </a:r>
          </a:p>
        </p:txBody>
      </p:sp>
      <p:sp>
        <p:nvSpPr>
          <p:cNvPr id="3" name="Sous-titre 2"/>
          <p:cNvSpPr>
            <a:spLocks noGrp="1"/>
          </p:cNvSpPr>
          <p:nvPr>
            <p:ph type="subTitle" idx="1"/>
          </p:nvPr>
        </p:nvSpPr>
        <p:spPr/>
        <p:txBody>
          <a:bodyPr/>
          <a:lstStyle/>
          <a:p>
            <a:r>
              <a:rPr lang="fr-FR" dirty="0" smtClean="0">
                <a:solidFill>
                  <a:schemeClr val="tx1"/>
                </a:solidFill>
                <a:latin typeface="Comic Sans MS" pitchFamily="66" charset="0"/>
                <a:ea typeface="Calibri"/>
                <a:cs typeface="Arial"/>
              </a:rPr>
              <a:t>Victime de </a:t>
            </a:r>
            <a:r>
              <a:rPr lang="fr-FR" dirty="0">
                <a:solidFill>
                  <a:schemeClr val="tx1"/>
                </a:solidFill>
                <a:latin typeface="Comic Sans MS" pitchFamily="66" charset="0"/>
                <a:ea typeface="Calibri"/>
                <a:cs typeface="Arial"/>
              </a:rPr>
              <a:t>lésions cérébrales précoces et fixées</a:t>
            </a:r>
            <a:endParaRPr lang="fr-FR" dirty="0">
              <a:solidFill>
                <a:schemeClr val="tx1"/>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85000" lnSpcReduction="10000"/>
          </a:bodyPr>
          <a:lstStyle/>
          <a:p>
            <a:r>
              <a:rPr lang="fr-FR" sz="3300" dirty="0" smtClean="0">
                <a:latin typeface="Comic Sans MS" pitchFamily="66" charset="0"/>
              </a:rPr>
              <a:t>la </a:t>
            </a:r>
            <a:r>
              <a:rPr lang="fr-FR" sz="3300" dirty="0" smtClean="0">
                <a:latin typeface="Comic Sans MS" pitchFamily="66" charset="0"/>
              </a:rPr>
              <a:t>prise en compte de la globalité de l'enfant </a:t>
            </a:r>
            <a:r>
              <a:rPr lang="fr-FR" sz="3300" dirty="0" smtClean="0">
                <a:latin typeface="Comic Sans MS" pitchFamily="66" charset="0"/>
              </a:rPr>
              <a:t>est déterminante et ce à </a:t>
            </a:r>
            <a:r>
              <a:rPr lang="fr-FR" sz="3300" dirty="0" smtClean="0">
                <a:latin typeface="Comic Sans MS" pitchFamily="66" charset="0"/>
              </a:rPr>
              <a:t>travers ses particularités individuelles </a:t>
            </a:r>
            <a:r>
              <a:rPr lang="fr-FR" sz="3300" dirty="0" smtClean="0">
                <a:latin typeface="Comic Sans MS" pitchFamily="66" charset="0"/>
              </a:rPr>
              <a:t>, pourquoi?</a:t>
            </a:r>
            <a:endParaRPr lang="fr-FR" sz="3300" dirty="0" smtClean="0">
              <a:latin typeface="Comic Sans MS" pitchFamily="66" charset="0"/>
            </a:endParaRPr>
          </a:p>
          <a:p>
            <a:r>
              <a:rPr lang="fr-FR" sz="3300" dirty="0" smtClean="0">
                <a:latin typeface="Comic Sans MS" pitchFamily="66" charset="0"/>
              </a:rPr>
              <a:t>Entre  </a:t>
            </a:r>
            <a:r>
              <a:rPr lang="fr-FR" sz="3300" dirty="0" smtClean="0">
                <a:latin typeface="Comic Sans MS" pitchFamily="66" charset="0"/>
              </a:rPr>
              <a:t>0 </a:t>
            </a:r>
            <a:r>
              <a:rPr lang="fr-FR" sz="3300" dirty="0" smtClean="0">
                <a:latin typeface="Comic Sans MS" pitchFamily="66" charset="0"/>
              </a:rPr>
              <a:t>et </a:t>
            </a:r>
            <a:r>
              <a:rPr lang="fr-FR" sz="3300" dirty="0" smtClean="0">
                <a:latin typeface="Comic Sans MS" pitchFamily="66" charset="0"/>
              </a:rPr>
              <a:t>3mois </a:t>
            </a:r>
            <a:r>
              <a:rPr lang="fr-FR" sz="3300" dirty="0" smtClean="0">
                <a:latin typeface="Comic Sans MS" pitchFamily="66" charset="0"/>
              </a:rPr>
              <a:t>les </a:t>
            </a:r>
            <a:r>
              <a:rPr lang="fr-FR" sz="3300" dirty="0" smtClean="0">
                <a:latin typeface="Comic Sans MS" pitchFamily="66" charset="0"/>
              </a:rPr>
              <a:t>signes d'alarme</a:t>
            </a:r>
            <a:r>
              <a:rPr lang="fr-FR" sz="3300" dirty="0" smtClean="0">
                <a:latin typeface="Comic Sans MS" pitchFamily="66" charset="0"/>
              </a:rPr>
              <a:t> sont perçus ce qui est appelé dans le jargon médical bébé </a:t>
            </a:r>
            <a:r>
              <a:rPr lang="fr-FR" sz="3300" dirty="0" smtClean="0">
                <a:latin typeface="Comic Sans MS" pitchFamily="66" charset="0"/>
              </a:rPr>
              <a:t>à </a:t>
            </a:r>
            <a:r>
              <a:rPr lang="fr-FR" sz="3300" dirty="0" smtClean="0">
                <a:latin typeface="Comic Sans MS" pitchFamily="66" charset="0"/>
              </a:rPr>
              <a:t>risque</a:t>
            </a:r>
            <a:r>
              <a:rPr lang="fr-FR" sz="3300" dirty="0" smtClean="0">
                <a:latin typeface="Comic Sans MS" pitchFamily="66" charset="0"/>
              </a:rPr>
              <a:t>.</a:t>
            </a:r>
          </a:p>
          <a:p>
            <a:r>
              <a:rPr lang="fr-FR" sz="3300" dirty="0" smtClean="0">
                <a:latin typeface="Comic Sans MS" pitchFamily="66" charset="0"/>
              </a:rPr>
              <a:t>Entre  </a:t>
            </a:r>
            <a:r>
              <a:rPr lang="fr-FR" sz="3300" dirty="0" smtClean="0">
                <a:latin typeface="Comic Sans MS" pitchFamily="66" charset="0"/>
              </a:rPr>
              <a:t>4 </a:t>
            </a:r>
            <a:r>
              <a:rPr lang="fr-FR" sz="3300" dirty="0" smtClean="0">
                <a:latin typeface="Comic Sans MS" pitchFamily="66" charset="0"/>
              </a:rPr>
              <a:t>et  </a:t>
            </a:r>
            <a:r>
              <a:rPr lang="fr-FR" sz="3300" dirty="0" smtClean="0">
                <a:latin typeface="Comic Sans MS" pitchFamily="66" charset="0"/>
              </a:rPr>
              <a:t>8 mois </a:t>
            </a:r>
            <a:r>
              <a:rPr lang="fr-FR" sz="3300" dirty="0" smtClean="0">
                <a:latin typeface="Comic Sans MS" pitchFamily="66" charset="0"/>
              </a:rPr>
              <a:t>apparaissent les </a:t>
            </a:r>
            <a:r>
              <a:rPr lang="fr-FR" sz="3300" dirty="0" smtClean="0">
                <a:latin typeface="Comic Sans MS" pitchFamily="66" charset="0"/>
              </a:rPr>
              <a:t>signes d'orientation,</a:t>
            </a:r>
          </a:p>
          <a:p>
            <a:r>
              <a:rPr lang="fr-FR" sz="3300" dirty="0" smtClean="0">
                <a:latin typeface="Comic Sans MS" pitchFamily="66" charset="0"/>
              </a:rPr>
              <a:t>Et enfin entre  </a:t>
            </a:r>
            <a:r>
              <a:rPr lang="fr-FR" sz="3300" dirty="0" smtClean="0">
                <a:latin typeface="Comic Sans MS" pitchFamily="66" charset="0"/>
              </a:rPr>
              <a:t>9 à 10 mois </a:t>
            </a:r>
            <a:r>
              <a:rPr lang="fr-FR" sz="3300" dirty="0" smtClean="0">
                <a:latin typeface="Comic Sans MS" pitchFamily="66" charset="0"/>
              </a:rPr>
              <a:t>on parle de </a:t>
            </a:r>
            <a:r>
              <a:rPr lang="fr-FR" sz="3300" dirty="0" smtClean="0">
                <a:latin typeface="Comic Sans MS" pitchFamily="66" charset="0"/>
              </a:rPr>
              <a:t>signes de </a:t>
            </a:r>
            <a:r>
              <a:rPr lang="fr-FR" sz="3300" dirty="0" smtClean="0">
                <a:latin typeface="Comic Sans MS" pitchFamily="66" charset="0"/>
              </a:rPr>
              <a:t>certitude qui confirment l’</a:t>
            </a:r>
            <a:r>
              <a:rPr lang="fr-FR" sz="3300" dirty="0" smtClean="0">
                <a:latin typeface="Comic Sans MS" pitchFamily="66" charset="0"/>
              </a:rPr>
              <a:t>é</a:t>
            </a:r>
            <a:r>
              <a:rPr lang="fr-FR" sz="3300" dirty="0" smtClean="0">
                <a:latin typeface="Comic Sans MS" pitchFamily="66" charset="0"/>
              </a:rPr>
              <a:t>tat d'IMC</a:t>
            </a:r>
            <a:r>
              <a:rPr lang="fr-FR" sz="3300" dirty="0" smtClean="0">
                <a:latin typeface="Comic Sans MS" pitchFamily="66" charset="0"/>
              </a:rPr>
              <a:t>.</a:t>
            </a:r>
          </a:p>
          <a:p>
            <a:r>
              <a:rPr lang="fr-FR" sz="3300" dirty="0" smtClean="0">
                <a:latin typeface="Comic Sans MS" pitchFamily="66" charset="0"/>
              </a:rPr>
              <a:t>La possibilité de </a:t>
            </a:r>
            <a:r>
              <a:rPr lang="fr-FR" sz="3300" dirty="0" smtClean="0">
                <a:latin typeface="Comic Sans MS" pitchFamily="66" charset="0"/>
              </a:rPr>
              <a:t>diagnostique </a:t>
            </a:r>
            <a:r>
              <a:rPr lang="fr-FR" sz="3300" dirty="0" smtClean="0">
                <a:latin typeface="Comic Sans MS" pitchFamily="66" charset="0"/>
              </a:rPr>
              <a:t>est à partir l'âge </a:t>
            </a:r>
            <a:r>
              <a:rPr lang="fr-FR" sz="3300" dirty="0" smtClean="0">
                <a:latin typeface="Comic Sans MS" pitchFamily="66" charset="0"/>
              </a:rPr>
              <a:t>de 5 à 6 mois, </a:t>
            </a:r>
            <a:r>
              <a:rPr lang="fr-FR" sz="3300" dirty="0" smtClean="0">
                <a:latin typeface="Comic Sans MS" pitchFamily="66" charset="0"/>
              </a:rPr>
              <a:t>cependant il n’est possible pour d’autres cas que  </a:t>
            </a:r>
            <a:r>
              <a:rPr lang="fr-FR" sz="3300" dirty="0" smtClean="0">
                <a:latin typeface="Comic Sans MS" pitchFamily="66" charset="0"/>
              </a:rPr>
              <a:t>vers l'âge de 9-1O </a:t>
            </a:r>
            <a:r>
              <a:rPr lang="fr-FR" sz="3300" dirty="0" smtClean="0">
                <a:latin typeface="Comic Sans MS" pitchFamily="66" charset="0"/>
              </a:rPr>
              <a:t>mois</a:t>
            </a:r>
            <a:endParaRPr lang="fr-FR" sz="3300" dirty="0" smtClean="0">
              <a:latin typeface="Comic Sans MS" pitchFamily="66" charset="0"/>
            </a:endParaRP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latin typeface="Comic Sans MS" pitchFamily="66" charset="0"/>
              </a:rPr>
              <a:t>La </a:t>
            </a:r>
            <a:r>
              <a:rPr lang="fr-FR" sz="3200" dirty="0" smtClean="0">
                <a:latin typeface="Comic Sans MS" pitchFamily="66" charset="0"/>
              </a:rPr>
              <a:t>Prise En Charge de </a:t>
            </a:r>
            <a:r>
              <a:rPr lang="fr-FR" sz="3200" dirty="0" smtClean="0">
                <a:latin typeface="Comic Sans MS" pitchFamily="66" charset="0"/>
              </a:rPr>
              <a:t>l'enfant </a:t>
            </a:r>
            <a:r>
              <a:rPr lang="fr-FR" sz="3200" dirty="0" smtClean="0">
                <a:latin typeface="Comic Sans MS" pitchFamily="66" charset="0"/>
              </a:rPr>
              <a:t>IMC se déroule quand</a:t>
            </a:r>
            <a:endParaRPr lang="fr-FR" sz="3200" dirty="0">
              <a:latin typeface="Comic Sans MS" pitchFamily="66" charset="0"/>
            </a:endParaRPr>
          </a:p>
        </p:txBody>
      </p:sp>
      <p:sp>
        <p:nvSpPr>
          <p:cNvPr id="3" name="Espace réservé du contenu 2"/>
          <p:cNvSpPr>
            <a:spLocks noGrp="1"/>
          </p:cNvSpPr>
          <p:nvPr>
            <p:ph idx="1"/>
          </p:nvPr>
        </p:nvSpPr>
        <p:spPr>
          <a:xfrm>
            <a:off x="457200" y="2000240"/>
            <a:ext cx="8229600" cy="3714776"/>
          </a:xfrm>
        </p:spPr>
        <p:txBody>
          <a:bodyPr>
            <a:noAutofit/>
          </a:bodyPr>
          <a:lstStyle/>
          <a:p>
            <a:r>
              <a:rPr lang="fr-FR" sz="2800" dirty="0" smtClean="0">
                <a:latin typeface="Comic Sans MS" pitchFamily="66" charset="0"/>
              </a:rPr>
              <a:t>Le diagnostic étiologique a été réalisé au préalable par une équipe pluridisciplinaire ;</a:t>
            </a:r>
          </a:p>
          <a:p>
            <a:r>
              <a:rPr lang="fr-FR" sz="2800" dirty="0" smtClean="0">
                <a:latin typeface="Comic Sans MS" pitchFamily="66" charset="0"/>
              </a:rPr>
              <a:t>il est essentiel de produire un </a:t>
            </a:r>
            <a:r>
              <a:rPr lang="fr-FR" sz="2800" dirty="0" smtClean="0">
                <a:latin typeface="Comic Sans MS" pitchFamily="66" charset="0"/>
              </a:rPr>
              <a:t>bilan étiologique </a:t>
            </a:r>
            <a:r>
              <a:rPr lang="fr-FR" sz="2800" dirty="0" smtClean="0">
                <a:latin typeface="Comic Sans MS" pitchFamily="66" charset="0"/>
              </a:rPr>
              <a:t>pour </a:t>
            </a:r>
            <a:r>
              <a:rPr lang="fr-FR" sz="2800" dirty="0" smtClean="0">
                <a:latin typeface="Comic Sans MS" pitchFamily="66" charset="0"/>
              </a:rPr>
              <a:t>affirmer l'existence de la lésion cérébrale, </a:t>
            </a:r>
            <a:r>
              <a:rPr lang="fr-FR" sz="2800" dirty="0" smtClean="0">
                <a:latin typeface="Comic Sans MS" pitchFamily="66" charset="0"/>
              </a:rPr>
              <a:t>préciser son </a:t>
            </a:r>
            <a:r>
              <a:rPr lang="fr-FR" sz="2800" dirty="0" smtClean="0">
                <a:latin typeface="Comic Sans MS" pitchFamily="66" charset="0"/>
              </a:rPr>
              <a:t>étendue </a:t>
            </a:r>
            <a:r>
              <a:rPr lang="fr-FR" sz="2800" dirty="0" smtClean="0">
                <a:latin typeface="Comic Sans MS" pitchFamily="66" charset="0"/>
              </a:rPr>
              <a:t>et les </a:t>
            </a:r>
            <a:r>
              <a:rPr lang="fr-FR" sz="2800" dirty="0" smtClean="0">
                <a:latin typeface="Comic Sans MS" pitchFamily="66" charset="0"/>
              </a:rPr>
              <a:t>conséquences </a:t>
            </a:r>
            <a:r>
              <a:rPr lang="fr-FR" sz="2800" dirty="0" smtClean="0">
                <a:latin typeface="Comic Sans MS" pitchFamily="66" charset="0"/>
              </a:rPr>
              <a:t>éventuelles </a:t>
            </a:r>
            <a:r>
              <a:rPr lang="fr-FR" sz="2800" dirty="0" smtClean="0">
                <a:latin typeface="Comic Sans MS" pitchFamily="66" charset="0"/>
              </a:rPr>
              <a:t>sur le développement </a:t>
            </a:r>
            <a:r>
              <a:rPr lang="fr-FR" sz="2800" dirty="0" smtClean="0">
                <a:latin typeface="Comic Sans MS" pitchFamily="66" charset="0"/>
              </a:rPr>
              <a:t>ultérieur.</a:t>
            </a:r>
          </a:p>
          <a:p>
            <a:pPr>
              <a:buNone/>
            </a:pPr>
            <a:endParaRPr lang="fr-F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lnSpcReduction="10000"/>
          </a:bodyPr>
          <a:lstStyle/>
          <a:p>
            <a:pPr>
              <a:lnSpc>
                <a:spcPct val="120000"/>
              </a:lnSpc>
            </a:pPr>
            <a:r>
              <a:rPr lang="fr-FR" sz="3000" dirty="0" smtClean="0">
                <a:latin typeface="Comic Sans MS" pitchFamily="66" charset="0"/>
              </a:rPr>
              <a:t>L'objectif </a:t>
            </a:r>
            <a:r>
              <a:rPr lang="fr-FR" sz="3000" dirty="0" smtClean="0">
                <a:latin typeface="Comic Sans MS" pitchFamily="66" charset="0"/>
              </a:rPr>
              <a:t>de la PEC porte sur les points suivants:</a:t>
            </a:r>
          </a:p>
          <a:p>
            <a:pPr>
              <a:lnSpc>
                <a:spcPct val="120000"/>
              </a:lnSpc>
            </a:pPr>
            <a:r>
              <a:rPr lang="fr-FR" sz="3000" dirty="0" smtClean="0">
                <a:latin typeface="Comic Sans MS" pitchFamily="66" charset="0"/>
              </a:rPr>
              <a:t>amener l'enfant à l'âge adulte dans une situation médicochirurgicale et psychique stabilisées ,améliorées avec un projet de vie autonome</a:t>
            </a:r>
            <a:r>
              <a:rPr lang="fr-FR" sz="3000" dirty="0" smtClean="0">
                <a:latin typeface="Comic Sans MS" pitchFamily="66" charset="0"/>
              </a:rPr>
              <a:t>.</a:t>
            </a:r>
          </a:p>
          <a:p>
            <a:pPr>
              <a:lnSpc>
                <a:spcPct val="120000"/>
              </a:lnSpc>
            </a:pPr>
            <a:r>
              <a:rPr lang="fr-FR" sz="3000" dirty="0" smtClean="0">
                <a:latin typeface="Comic Sans MS" pitchFamily="66" charset="0"/>
              </a:rPr>
              <a:t>Pour l'enfant </a:t>
            </a:r>
            <a:r>
              <a:rPr lang="fr-FR" sz="3000" dirty="0" smtClean="0">
                <a:latin typeface="Comic Sans MS" pitchFamily="66" charset="0"/>
              </a:rPr>
              <a:t>à risque de handicap </a:t>
            </a:r>
            <a:r>
              <a:rPr lang="fr-FR" sz="3000" dirty="0" smtClean="0">
                <a:latin typeface="Comic Sans MS" pitchFamily="66" charset="0"/>
              </a:rPr>
              <a:t>le </a:t>
            </a:r>
            <a:r>
              <a:rPr lang="fr-FR" sz="3000" dirty="0" smtClean="0">
                <a:latin typeface="Comic Sans MS" pitchFamily="66" charset="0"/>
              </a:rPr>
              <a:t>traitement repose sur un ensemble de mesures préventives </a:t>
            </a:r>
            <a:r>
              <a:rPr lang="fr-FR" sz="3000" dirty="0" smtClean="0">
                <a:latin typeface="Comic Sans MS" pitchFamily="66" charset="0"/>
              </a:rPr>
              <a:t>qu’on  peut  résumer dans ce qui suit :</a:t>
            </a:r>
            <a:r>
              <a:rPr lang="fr-FR" sz="3000" dirty="0" smtClean="0">
                <a:latin typeface="Comic Sans MS" pitchFamily="66" charset="0"/>
              </a:rPr>
              <a:t>  </a:t>
            </a:r>
            <a:r>
              <a:rPr lang="fr-FR" sz="3000" dirty="0" smtClean="0">
                <a:latin typeface="Comic Sans MS" pitchFamily="66" charset="0"/>
              </a:rPr>
              <a:t>la privations prolongée </a:t>
            </a:r>
            <a:r>
              <a:rPr lang="fr-FR" sz="3000" dirty="0" smtClean="0">
                <a:latin typeface="Comic Sans MS" pitchFamily="66" charset="0"/>
              </a:rPr>
              <a:t>des </a:t>
            </a:r>
            <a:r>
              <a:rPr lang="fr-FR" sz="3000" dirty="0" smtClean="0">
                <a:latin typeface="Comic Sans MS" pitchFamily="66" charset="0"/>
              </a:rPr>
              <a:t>stimulations est nuisible .</a:t>
            </a:r>
          </a:p>
          <a:p>
            <a:pPr>
              <a:lnSpc>
                <a:spcPct val="120000"/>
              </a:lnSpc>
            </a:pPr>
            <a:endParaRPr lang="fr-FR" sz="3000" b="1" dirty="0" smtClean="0">
              <a:latin typeface="Comic Sans MS" pitchFamily="66" charset="0"/>
            </a:endParaRP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857916"/>
          </a:xfrm>
        </p:spPr>
        <p:txBody>
          <a:bodyPr>
            <a:normAutofit lnSpcReduction="10000"/>
          </a:bodyPr>
          <a:lstStyle/>
          <a:p>
            <a:r>
              <a:rPr lang="fr-FR" sz="2800" dirty="0" smtClean="0">
                <a:latin typeface="Comic Sans MS" pitchFamily="66" charset="0"/>
              </a:rPr>
              <a:t>proposer </a:t>
            </a:r>
            <a:r>
              <a:rPr lang="fr-FR" sz="2800" dirty="0" smtClean="0">
                <a:latin typeface="Comic Sans MS" pitchFamily="66" charset="0"/>
              </a:rPr>
              <a:t>un travail </a:t>
            </a:r>
            <a:r>
              <a:rPr lang="fr-FR" sz="2800" dirty="0" smtClean="0">
                <a:latin typeface="Comic Sans MS" pitchFamily="66" charset="0"/>
              </a:rPr>
              <a:t>graduel et adapté comme l’éducation </a:t>
            </a:r>
            <a:r>
              <a:rPr lang="fr-FR" sz="2800" dirty="0" err="1" smtClean="0">
                <a:latin typeface="Comic Sans MS" pitchFamily="66" charset="0"/>
              </a:rPr>
              <a:t>cérébro</a:t>
            </a:r>
            <a:r>
              <a:rPr lang="fr-FR" sz="2800" dirty="0" smtClean="0">
                <a:latin typeface="Comic Sans MS" pitchFamily="66" charset="0"/>
              </a:rPr>
              <a:t>-motrice</a:t>
            </a:r>
            <a:r>
              <a:rPr lang="fr-FR" sz="2800" dirty="0" smtClean="0">
                <a:latin typeface="Comic Sans MS" pitchFamily="66" charset="0"/>
              </a:rPr>
              <a:t> </a:t>
            </a:r>
            <a:r>
              <a:rPr lang="fr-FR" sz="2800" dirty="0" smtClean="0">
                <a:latin typeface="Comic Sans MS" pitchFamily="66" charset="0"/>
              </a:rPr>
              <a:t>et ce en </a:t>
            </a:r>
            <a:r>
              <a:rPr lang="fr-FR" sz="2800" dirty="0" smtClean="0">
                <a:latin typeface="Comic Sans MS" pitchFamily="66" charset="0"/>
              </a:rPr>
              <a:t>fonction de </a:t>
            </a:r>
            <a:r>
              <a:rPr lang="fr-FR" sz="2800" dirty="0" smtClean="0">
                <a:latin typeface="Comic Sans MS" pitchFamily="66" charset="0"/>
              </a:rPr>
              <a:t>la maturation de l’enfant.</a:t>
            </a:r>
          </a:p>
          <a:p>
            <a:r>
              <a:rPr lang="fr-FR" sz="2800" dirty="0" smtClean="0">
                <a:latin typeface="Comic Sans MS" pitchFamily="66" charset="0"/>
              </a:rPr>
              <a:t>Il est </a:t>
            </a:r>
            <a:r>
              <a:rPr lang="fr-FR" sz="2800" dirty="0" smtClean="0">
                <a:latin typeface="Comic Sans MS" pitchFamily="66" charset="0"/>
              </a:rPr>
              <a:t>fortement déconseillé </a:t>
            </a:r>
            <a:r>
              <a:rPr lang="fr-FR" sz="2800" dirty="0" smtClean="0">
                <a:latin typeface="Comic Sans MS" pitchFamily="66" charset="0"/>
              </a:rPr>
              <a:t> d’abandonner </a:t>
            </a:r>
            <a:r>
              <a:rPr lang="fr-FR" sz="2800" dirty="0" smtClean="0">
                <a:latin typeface="Comic Sans MS" pitchFamily="66" charset="0"/>
              </a:rPr>
              <a:t>la famille </a:t>
            </a:r>
            <a:r>
              <a:rPr lang="fr-FR" sz="2800" dirty="0" smtClean="0">
                <a:latin typeface="Comic Sans MS" pitchFamily="66" charset="0"/>
              </a:rPr>
              <a:t>à sortie </a:t>
            </a:r>
            <a:r>
              <a:rPr lang="fr-FR" sz="2800" dirty="0" smtClean="0">
                <a:latin typeface="Comic Sans MS" pitchFamily="66" charset="0"/>
              </a:rPr>
              <a:t>de l'unité de </a:t>
            </a:r>
            <a:r>
              <a:rPr lang="fr-FR" sz="2800" dirty="0" smtClean="0">
                <a:latin typeface="Comic Sans MS" pitchFamily="66" charset="0"/>
              </a:rPr>
              <a:t>néonatalogie puisque  </a:t>
            </a:r>
            <a:r>
              <a:rPr lang="fr-FR" sz="2800" dirty="0" smtClean="0">
                <a:latin typeface="Comic Sans MS" pitchFamily="66" charset="0"/>
              </a:rPr>
              <a:t>l'enfant n'a pas </a:t>
            </a:r>
            <a:r>
              <a:rPr lang="fr-FR" sz="2800" dirty="0" smtClean="0">
                <a:latin typeface="Comic Sans MS" pitchFamily="66" charset="0"/>
              </a:rPr>
              <a:t>encore fait </a:t>
            </a:r>
            <a:r>
              <a:rPr lang="fr-FR" sz="2800" dirty="0" smtClean="0">
                <a:latin typeface="Comic Sans MS" pitchFamily="66" charset="0"/>
              </a:rPr>
              <a:t>preuve de sa normalité neurologique</a:t>
            </a:r>
            <a:r>
              <a:rPr lang="fr-FR" sz="2800" dirty="0" smtClean="0">
                <a:latin typeface="Comic Sans MS" pitchFamily="66" charset="0"/>
              </a:rPr>
              <a:t>.</a:t>
            </a:r>
          </a:p>
          <a:p>
            <a:r>
              <a:rPr lang="fr-FR" sz="2800" dirty="0" smtClean="0">
                <a:latin typeface="Comic Sans MS" pitchFamily="66" charset="0"/>
              </a:rPr>
              <a:t>Il </a:t>
            </a:r>
            <a:r>
              <a:rPr lang="fr-FR" sz="2800" dirty="0" smtClean="0">
                <a:latin typeface="Comic Sans MS" pitchFamily="66" charset="0"/>
              </a:rPr>
              <a:t>est important de noter </a:t>
            </a:r>
            <a:r>
              <a:rPr lang="fr-FR" sz="2800" dirty="0" smtClean="0">
                <a:latin typeface="Comic Sans MS" pitchFamily="66" charset="0"/>
              </a:rPr>
              <a:t>que les </a:t>
            </a:r>
            <a:r>
              <a:rPr lang="fr-FR" sz="2800" dirty="0" smtClean="0">
                <a:latin typeface="Comic Sans MS" pitchFamily="66" charset="0"/>
              </a:rPr>
              <a:t>techniques </a:t>
            </a:r>
            <a:r>
              <a:rPr lang="fr-FR" sz="2800" dirty="0" smtClean="0">
                <a:latin typeface="Comic Sans MS" pitchFamily="66" charset="0"/>
              </a:rPr>
              <a:t>de </a:t>
            </a:r>
            <a:r>
              <a:rPr lang="fr-FR" sz="2800" dirty="0" smtClean="0">
                <a:latin typeface="Comic Sans MS" pitchFamily="66" charset="0"/>
              </a:rPr>
              <a:t>stimulations </a:t>
            </a:r>
            <a:r>
              <a:rPr lang="fr-FR" sz="2800" dirty="0" smtClean="0">
                <a:latin typeface="Comic Sans MS" pitchFamily="66" charset="0"/>
              </a:rPr>
              <a:t>précoces ont un très grand  intérêt.</a:t>
            </a:r>
          </a:p>
          <a:p>
            <a:r>
              <a:rPr lang="fr-FR" sz="2800" dirty="0" smtClean="0">
                <a:latin typeface="Comic Sans MS" pitchFamily="66" charset="0"/>
              </a:rPr>
              <a:t> les </a:t>
            </a:r>
            <a:r>
              <a:rPr lang="fr-FR" sz="2800" dirty="0" smtClean="0">
                <a:latin typeface="Comic Sans MS" pitchFamily="66" charset="0"/>
              </a:rPr>
              <a:t>programmes d'intervention à domicile avec la participation active des </a:t>
            </a:r>
            <a:r>
              <a:rPr lang="fr-FR" sz="2800" dirty="0" smtClean="0">
                <a:latin typeface="Comic Sans MS" pitchFamily="66" charset="0"/>
              </a:rPr>
              <a:t>parents sont aussi bien reconnues comme technique efficace.</a:t>
            </a:r>
            <a:endParaRPr lang="fr-FR" sz="2800"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70000" lnSpcReduction="20000"/>
          </a:bodyPr>
          <a:lstStyle/>
          <a:p>
            <a:endParaRPr lang="fr-FR" dirty="0" smtClean="0"/>
          </a:p>
          <a:p>
            <a:r>
              <a:rPr lang="fr-FR" sz="4000" dirty="0" smtClean="0">
                <a:latin typeface="Comic Sans MS" pitchFamily="66" charset="0"/>
              </a:rPr>
              <a:t>La prise en charge globale se doit </a:t>
            </a:r>
            <a:r>
              <a:rPr lang="fr-FR" sz="4000" dirty="0" smtClean="0">
                <a:latin typeface="Comic Sans MS" pitchFamily="66" charset="0"/>
              </a:rPr>
              <a:t>d’être  personnalisée et modulable </a:t>
            </a:r>
            <a:r>
              <a:rPr lang="fr-FR" sz="4000" dirty="0" smtClean="0">
                <a:latin typeface="Comic Sans MS" pitchFamily="66" charset="0"/>
              </a:rPr>
              <a:t>pour éviter les </a:t>
            </a:r>
            <a:r>
              <a:rPr lang="fr-FR" sz="4000" dirty="0" smtClean="0">
                <a:latin typeface="Comic Sans MS" pitchFamily="66" charset="0"/>
              </a:rPr>
              <a:t>complications, </a:t>
            </a:r>
            <a:r>
              <a:rPr lang="fr-FR" sz="4000" dirty="0" smtClean="0">
                <a:latin typeface="Comic Sans MS" pitchFamily="66" charset="0"/>
              </a:rPr>
              <a:t>aider  </a:t>
            </a:r>
            <a:r>
              <a:rPr lang="fr-FR" sz="4000" dirty="0" smtClean="0">
                <a:latin typeface="Comic Sans MS" pitchFamily="66" charset="0"/>
              </a:rPr>
              <a:t>l'enfant à </a:t>
            </a:r>
            <a:r>
              <a:rPr lang="fr-FR" sz="4000" dirty="0" smtClean="0">
                <a:latin typeface="Comic Sans MS" pitchFamily="66" charset="0"/>
              </a:rPr>
              <a:t>l’acquisition d’un maximum d’autonomie, assurer </a:t>
            </a:r>
            <a:r>
              <a:rPr lang="fr-FR" sz="4000" dirty="0" smtClean="0">
                <a:latin typeface="Comic Sans MS" pitchFamily="66" charset="0"/>
              </a:rPr>
              <a:t>son intégration sociale </a:t>
            </a:r>
            <a:r>
              <a:rPr lang="fr-FR" sz="4000" dirty="0" smtClean="0">
                <a:latin typeface="Comic Sans MS" pitchFamily="66" charset="0"/>
              </a:rPr>
              <a:t>et soutenir sa </a:t>
            </a:r>
            <a:r>
              <a:rPr lang="fr-FR" sz="4000" dirty="0" smtClean="0">
                <a:latin typeface="Comic Sans MS" pitchFamily="66" charset="0"/>
              </a:rPr>
              <a:t>famille dans cette </a:t>
            </a:r>
            <a:r>
              <a:rPr lang="fr-FR" sz="4000" dirty="0" smtClean="0">
                <a:latin typeface="Comic Sans MS" pitchFamily="66" charset="0"/>
              </a:rPr>
              <a:t>démarche de très longue haleine.</a:t>
            </a:r>
            <a:endParaRPr lang="fr-FR" sz="4000" dirty="0" smtClean="0">
              <a:latin typeface="Comic Sans MS" pitchFamily="66" charset="0"/>
            </a:endParaRPr>
          </a:p>
          <a:p>
            <a:r>
              <a:rPr lang="fr-FR" sz="4000" dirty="0" smtClean="0">
                <a:latin typeface="Comic Sans MS" pitchFamily="66" charset="0"/>
              </a:rPr>
              <a:t>Durant les </a:t>
            </a:r>
            <a:r>
              <a:rPr lang="fr-FR" sz="4000" dirty="0" smtClean="0">
                <a:latin typeface="Comic Sans MS" pitchFamily="66" charset="0"/>
              </a:rPr>
              <a:t>1ères années </a:t>
            </a:r>
            <a:r>
              <a:rPr lang="fr-FR" sz="4000" dirty="0" smtClean="0">
                <a:latin typeface="Comic Sans MS" pitchFamily="66" charset="0"/>
              </a:rPr>
              <a:t>et sur </a:t>
            </a:r>
            <a:r>
              <a:rPr lang="fr-FR" sz="4000" dirty="0" smtClean="0">
                <a:latin typeface="Comic Sans MS" pitchFamily="66" charset="0"/>
              </a:rPr>
              <a:t>le plan moteur, </a:t>
            </a:r>
            <a:r>
              <a:rPr lang="fr-FR" sz="4000" dirty="0" smtClean="0">
                <a:latin typeface="Comic Sans MS" pitchFamily="66" charset="0"/>
              </a:rPr>
              <a:t>elle  </a:t>
            </a:r>
            <a:r>
              <a:rPr lang="fr-FR" sz="4000" dirty="0" smtClean="0">
                <a:latin typeface="Comic Sans MS" pitchFamily="66" charset="0"/>
              </a:rPr>
              <a:t>a pour objectifs d'installer l'enfant dans des postures fonctionnelles, orthopédiques et favoriser son déplacement tout en associant le rééducateur, parent, </a:t>
            </a:r>
            <a:r>
              <a:rPr lang="fr-FR" sz="4000" dirty="0" smtClean="0">
                <a:latin typeface="Comic Sans MS" pitchFamily="66" charset="0"/>
              </a:rPr>
              <a:t>éducateur.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endParaRPr lang="fr-FR" sz="2800" dirty="0" smtClean="0">
              <a:latin typeface="Comic Sans MS" pitchFamily="66" charset="0"/>
            </a:endParaRPr>
          </a:p>
          <a:p>
            <a:r>
              <a:rPr lang="fr-FR" sz="2800" dirty="0" smtClean="0">
                <a:latin typeface="Comic Sans MS" pitchFamily="66" charset="0"/>
              </a:rPr>
              <a:t>C’est une méthode qui se base sur les stimulations motrices, sensorielles et </a:t>
            </a:r>
            <a:r>
              <a:rPr lang="fr-FR" sz="2800" dirty="0" smtClean="0">
                <a:latin typeface="Comic Sans MS" pitchFamily="66" charset="0"/>
              </a:rPr>
              <a:t>cognitives</a:t>
            </a:r>
            <a:r>
              <a:rPr lang="fr-FR" sz="2800" dirty="0" smtClean="0">
                <a:latin typeface="Comic Sans MS" pitchFamily="66" charset="0"/>
              </a:rPr>
              <a:t>.</a:t>
            </a:r>
          </a:p>
          <a:p>
            <a:r>
              <a:rPr lang="fr-FR" sz="2800" dirty="0" smtClean="0">
                <a:latin typeface="Comic Sans MS" pitchFamily="66" charset="0"/>
              </a:rPr>
              <a:t>La </a:t>
            </a:r>
            <a:r>
              <a:rPr lang="fr-FR" sz="2800" dirty="0" smtClean="0">
                <a:latin typeface="Comic Sans MS" pitchFamily="66" charset="0"/>
              </a:rPr>
              <a:t>p</a:t>
            </a:r>
            <a:r>
              <a:rPr lang="fr-FR" sz="2800" dirty="0" smtClean="0">
                <a:latin typeface="Comic Sans MS" pitchFamily="66" charset="0"/>
              </a:rPr>
              <a:t>rise en charge </a:t>
            </a:r>
            <a:r>
              <a:rPr lang="fr-FR" sz="2800" dirty="0" smtClean="0">
                <a:latin typeface="Comic Sans MS" pitchFamily="66" charset="0"/>
              </a:rPr>
              <a:t>globale porte ses effets positifs sur le développement général de l'enfant beaucoup plus que sur les améliorations spécifiques de la </a:t>
            </a:r>
            <a:r>
              <a:rPr lang="fr-FR" sz="2800" dirty="0" smtClean="0">
                <a:latin typeface="Comic Sans MS" pitchFamily="66" charset="0"/>
              </a:rPr>
              <a:t>motricité.</a:t>
            </a:r>
            <a:endParaRPr lang="fr-FR" sz="2800"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latin typeface="Comic Sans MS" pitchFamily="66" charset="0"/>
              </a:rPr>
              <a:t>Les parties impliquées dans la PEC</a:t>
            </a:r>
            <a:endParaRPr lang="fr-FR" sz="3200" dirty="0">
              <a:latin typeface="Comic Sans MS" pitchFamily="66" charset="0"/>
            </a:endParaRPr>
          </a:p>
        </p:txBody>
      </p:sp>
      <p:sp>
        <p:nvSpPr>
          <p:cNvPr id="3" name="Espace réservé du contenu 2"/>
          <p:cNvSpPr>
            <a:spLocks noGrp="1"/>
          </p:cNvSpPr>
          <p:nvPr>
            <p:ph idx="1"/>
          </p:nvPr>
        </p:nvSpPr>
        <p:spPr/>
        <p:txBody>
          <a:bodyPr>
            <a:normAutofit/>
          </a:bodyPr>
          <a:lstStyle/>
          <a:p>
            <a:r>
              <a:rPr lang="fr-FR" sz="2800" dirty="0" smtClean="0">
                <a:latin typeface="Comic Sans MS" pitchFamily="66" charset="0"/>
              </a:rPr>
              <a:t>les parents (La </a:t>
            </a:r>
            <a:r>
              <a:rPr lang="fr-FR" sz="2800" dirty="0" smtClean="0">
                <a:latin typeface="Comic Sans MS" pitchFamily="66" charset="0"/>
              </a:rPr>
              <a:t>surprotection </a:t>
            </a:r>
            <a:r>
              <a:rPr lang="fr-FR" sz="2800" dirty="0" smtClean="0">
                <a:latin typeface="Comic Sans MS" pitchFamily="66" charset="0"/>
              </a:rPr>
              <a:t>)qui </a:t>
            </a:r>
            <a:r>
              <a:rPr lang="fr-FR" sz="2800" dirty="0" smtClean="0">
                <a:latin typeface="Comic Sans MS" pitchFamily="66" charset="0"/>
              </a:rPr>
              <a:t>peut nuire à </a:t>
            </a:r>
            <a:r>
              <a:rPr lang="fr-FR" sz="2800" dirty="0" smtClean="0">
                <a:latin typeface="Comic Sans MS" pitchFamily="66" charset="0"/>
              </a:rPr>
              <a:t>l'autonomie </a:t>
            </a:r>
            <a:r>
              <a:rPr lang="fr-FR" sz="2800" dirty="0" smtClean="0">
                <a:latin typeface="Comic Sans MS" pitchFamily="66" charset="0"/>
              </a:rPr>
              <a:t>de </a:t>
            </a:r>
            <a:r>
              <a:rPr lang="fr-FR" sz="2800" dirty="0" smtClean="0">
                <a:latin typeface="Comic Sans MS" pitchFamily="66" charset="0"/>
              </a:rPr>
              <a:t>l'enfant.( </a:t>
            </a:r>
            <a:r>
              <a:rPr lang="fr-FR" sz="2800" dirty="0" smtClean="0">
                <a:latin typeface="Comic Sans MS" pitchFamily="66" charset="0"/>
              </a:rPr>
              <a:t>l'abandon affectif et /ou </a:t>
            </a:r>
            <a:r>
              <a:rPr lang="fr-FR" sz="2800" dirty="0" smtClean="0">
                <a:latin typeface="Comic Sans MS" pitchFamily="66" charset="0"/>
              </a:rPr>
              <a:t>thérapeutique).</a:t>
            </a:r>
          </a:p>
          <a:p>
            <a:r>
              <a:rPr lang="fr-FR" sz="2800" dirty="0" smtClean="0">
                <a:latin typeface="Comic Sans MS" pitchFamily="66" charset="0"/>
              </a:rPr>
              <a:t>Rôle de l'équipe </a:t>
            </a:r>
            <a:r>
              <a:rPr lang="fr-FR" sz="2800" dirty="0" smtClean="0">
                <a:latin typeface="Comic Sans MS" pitchFamily="66" charset="0"/>
              </a:rPr>
              <a:t>médicale </a:t>
            </a:r>
            <a:r>
              <a:rPr lang="fr-FR" sz="2800" dirty="0" smtClean="0">
                <a:latin typeface="Comic Sans MS" pitchFamily="66" charset="0"/>
              </a:rPr>
              <a:t>dont </a:t>
            </a:r>
            <a:r>
              <a:rPr lang="fr-FR" sz="2800" dirty="0" smtClean="0">
                <a:latin typeface="Comic Sans MS" pitchFamily="66" charset="0"/>
              </a:rPr>
              <a:t>1) le </a:t>
            </a:r>
            <a:r>
              <a:rPr lang="fr-FR" sz="2800" dirty="0" smtClean="0">
                <a:latin typeface="Comic Sans MS" pitchFamily="66" charset="0"/>
              </a:rPr>
              <a:t>pédiatre </a:t>
            </a:r>
            <a:r>
              <a:rPr lang="fr-FR" sz="2800" dirty="0" smtClean="0">
                <a:latin typeface="Comic Sans MS" pitchFamily="66" charset="0"/>
              </a:rPr>
              <a:t>qui fait l'évaluation clinique et </a:t>
            </a:r>
            <a:r>
              <a:rPr lang="fr-FR" sz="2800" dirty="0" smtClean="0">
                <a:latin typeface="Comic Sans MS" pitchFamily="66" charset="0"/>
              </a:rPr>
              <a:t>définit les explorations </a:t>
            </a:r>
            <a:r>
              <a:rPr lang="fr-FR" sz="2800" dirty="0" smtClean="0">
                <a:latin typeface="Comic Sans MS" pitchFamily="66" charset="0"/>
              </a:rPr>
              <a:t>nécessaires. </a:t>
            </a:r>
            <a:r>
              <a:rPr lang="fr-FR" sz="2800" dirty="0" smtClean="0">
                <a:latin typeface="Comic Sans MS" pitchFamily="66" charset="0"/>
              </a:rPr>
              <a:t>2) Le physiothérapeute </a:t>
            </a:r>
            <a:r>
              <a:rPr lang="fr-FR" sz="2800" dirty="0" smtClean="0">
                <a:latin typeface="Comic Sans MS" pitchFamily="66" charset="0"/>
              </a:rPr>
              <a:t>qui </a:t>
            </a:r>
            <a:r>
              <a:rPr lang="fr-FR" sz="2800" dirty="0" smtClean="0">
                <a:latin typeface="Comic Sans MS" pitchFamily="66" charset="0"/>
              </a:rPr>
              <a:t>réalise l'évaluation </a:t>
            </a:r>
            <a:r>
              <a:rPr lang="fr-FR" sz="2800" dirty="0" err="1" smtClean="0">
                <a:latin typeface="Comic Sans MS" pitchFamily="66" charset="0"/>
              </a:rPr>
              <a:t>neuromotrice</a:t>
            </a:r>
            <a:r>
              <a:rPr lang="fr-FR" sz="2800" dirty="0" smtClean="0">
                <a:latin typeface="Comic Sans MS" pitchFamily="66" charset="0"/>
              </a:rPr>
              <a:t>, respiratoire. 3) Le psychomotricien i</a:t>
            </a:r>
            <a:r>
              <a:rPr lang="fr-FR" sz="2800" dirty="0" smtClean="0">
                <a:latin typeface="Comic Sans MS" pitchFamily="66" charset="0"/>
              </a:rPr>
              <a:t>ntervient </a:t>
            </a:r>
            <a:r>
              <a:rPr lang="fr-FR" sz="2800" dirty="0" smtClean="0">
                <a:latin typeface="Comic Sans MS" pitchFamily="66" charset="0"/>
              </a:rPr>
              <a:t>à un stade </a:t>
            </a:r>
            <a:r>
              <a:rPr lang="fr-FR" sz="2800" dirty="0" smtClean="0">
                <a:latin typeface="Comic Sans MS" pitchFamily="66" charset="0"/>
              </a:rPr>
              <a:t>précoce vu l’importance de la stimulation.</a:t>
            </a:r>
            <a:endParaRPr lang="fr-FR" sz="2800" dirty="0" smtClean="0">
              <a:latin typeface="Comic Sans MS" pitchFamily="66" charset="0"/>
            </a:endParaRPr>
          </a:p>
          <a:p>
            <a:endParaRPr lang="fr-FR" sz="2800" dirty="0" smtClean="0">
              <a:latin typeface="Comic Sans MS" pitchFamily="66" charset="0"/>
            </a:endParaRPr>
          </a:p>
          <a:p>
            <a:endParaRPr lang="fr-FR" sz="2800" dirty="0" smtClean="0">
              <a:latin typeface="Comic Sans MS" pitchFamily="66" charset="0"/>
            </a:endParaRP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normAutofit lnSpcReduction="10000"/>
          </a:bodyPr>
          <a:lstStyle/>
          <a:p>
            <a:r>
              <a:rPr lang="fr-FR" sz="2800" dirty="0" smtClean="0">
                <a:latin typeface="Comic Sans MS" pitchFamily="66" charset="0"/>
              </a:rPr>
              <a:t>4) L'ergothérapeute</a:t>
            </a:r>
            <a:r>
              <a:rPr lang="fr-FR" sz="2800" b="1" dirty="0" smtClean="0">
                <a:latin typeface="Comic Sans MS" pitchFamily="66" charset="0"/>
              </a:rPr>
              <a:t> </a:t>
            </a:r>
            <a:r>
              <a:rPr lang="fr-FR" sz="2800" dirty="0" smtClean="0">
                <a:latin typeface="Comic Sans MS" pitchFamily="66" charset="0"/>
              </a:rPr>
              <a:t> </a:t>
            </a:r>
            <a:r>
              <a:rPr lang="fr-FR" sz="2800" dirty="0" smtClean="0">
                <a:latin typeface="Comic Sans MS" pitchFamily="66" charset="0"/>
              </a:rPr>
              <a:t>s'occupe de l'évaluation des capacités motrices fines et de la </a:t>
            </a:r>
            <a:r>
              <a:rPr lang="fr-FR" sz="2800" dirty="0" smtClean="0">
                <a:latin typeface="Comic Sans MS" pitchFamily="66" charset="0"/>
              </a:rPr>
              <a:t>dextérité.5</a:t>
            </a:r>
            <a:r>
              <a:rPr lang="fr-FR" sz="2800" dirty="0" smtClean="0">
                <a:latin typeface="Comic Sans MS" pitchFamily="66" charset="0"/>
              </a:rPr>
              <a:t>) </a:t>
            </a:r>
            <a:r>
              <a:rPr lang="fr-FR" sz="2800" dirty="0" smtClean="0">
                <a:latin typeface="Comic Sans MS" pitchFamily="66" charset="0"/>
              </a:rPr>
              <a:t>L’orthophoniste</a:t>
            </a:r>
            <a:r>
              <a:rPr lang="fr-FR" sz="2800" dirty="0" smtClean="0">
                <a:latin typeface="Comic Sans MS" pitchFamily="66" charset="0"/>
              </a:rPr>
              <a:t> </a:t>
            </a:r>
            <a:r>
              <a:rPr lang="fr-FR" sz="2800" dirty="0" smtClean="0">
                <a:latin typeface="Comic Sans MS" pitchFamily="66" charset="0"/>
              </a:rPr>
              <a:t> c’est la </a:t>
            </a:r>
            <a:r>
              <a:rPr lang="fr-FR" sz="2800" dirty="0" smtClean="0">
                <a:latin typeface="Comic Sans MS" pitchFamily="66" charset="0"/>
              </a:rPr>
              <a:t>rééducation et éducation de la communication </a:t>
            </a:r>
            <a:r>
              <a:rPr lang="fr-FR" sz="2800" dirty="0" smtClean="0">
                <a:latin typeface="Comic Sans MS" pitchFamily="66" charset="0"/>
              </a:rPr>
              <a:t>de réception </a:t>
            </a:r>
            <a:r>
              <a:rPr lang="fr-FR" sz="2800" dirty="0" smtClean="0">
                <a:latin typeface="Comic Sans MS" pitchFamily="66" charset="0"/>
              </a:rPr>
              <a:t>et </a:t>
            </a:r>
            <a:r>
              <a:rPr lang="fr-FR" sz="2800" dirty="0" smtClean="0">
                <a:latin typeface="Comic Sans MS" pitchFamily="66" charset="0"/>
              </a:rPr>
              <a:t>d’expression.6</a:t>
            </a:r>
            <a:r>
              <a:rPr lang="fr-FR" sz="2800" dirty="0" smtClean="0">
                <a:latin typeface="Comic Sans MS" pitchFamily="66" charset="0"/>
              </a:rPr>
              <a:t>) Le psychologue clinicien </a:t>
            </a:r>
            <a:r>
              <a:rPr lang="fr-FR" sz="2800" dirty="0" smtClean="0">
                <a:latin typeface="Comic Sans MS" pitchFamily="66" charset="0"/>
              </a:rPr>
              <a:t>évalue </a:t>
            </a:r>
            <a:r>
              <a:rPr lang="fr-FR" sz="2800" dirty="0" smtClean="0">
                <a:latin typeface="Comic Sans MS" pitchFamily="66" charset="0"/>
              </a:rPr>
              <a:t>les capacités cognitives, affectives de </a:t>
            </a:r>
            <a:r>
              <a:rPr lang="fr-FR" sz="2800" dirty="0" smtClean="0">
                <a:latin typeface="Comic Sans MS" pitchFamily="66" charset="0"/>
              </a:rPr>
              <a:t>l'enfant</a:t>
            </a:r>
            <a:r>
              <a:rPr lang="fr-FR" sz="2800" dirty="0" smtClean="0">
                <a:latin typeface="Comic Sans MS" pitchFamily="66" charset="0"/>
              </a:rPr>
              <a:t> </a:t>
            </a:r>
            <a:r>
              <a:rPr lang="fr-FR" sz="2800" dirty="0" smtClean="0">
                <a:latin typeface="Comic Sans MS" pitchFamily="66" charset="0"/>
              </a:rPr>
              <a:t> et </a:t>
            </a:r>
            <a:r>
              <a:rPr lang="fr-FR" sz="2800" dirty="0" smtClean="0">
                <a:latin typeface="Comic Sans MS" pitchFamily="66" charset="0"/>
              </a:rPr>
              <a:t>soutient les parents pendant la </a:t>
            </a:r>
            <a:r>
              <a:rPr lang="fr-FR" sz="2800" dirty="0" smtClean="0">
                <a:latin typeface="Comic Sans MS" pitchFamily="66" charset="0"/>
              </a:rPr>
              <a:t>rééducation.7</a:t>
            </a:r>
            <a:r>
              <a:rPr lang="fr-FR" sz="2800" dirty="0" smtClean="0">
                <a:latin typeface="Comic Sans MS" pitchFamily="66" charset="0"/>
              </a:rPr>
              <a:t>) </a:t>
            </a:r>
            <a:r>
              <a:rPr lang="fr-FR" sz="2800" dirty="0" smtClean="0">
                <a:latin typeface="Comic Sans MS" pitchFamily="66" charset="0"/>
              </a:rPr>
              <a:t>L'Assistante sociale</a:t>
            </a:r>
            <a:r>
              <a:rPr lang="fr-FR" sz="2800" dirty="0" smtClean="0">
                <a:latin typeface="Comic Sans MS" pitchFamily="66" charset="0"/>
              </a:rPr>
              <a:t> </a:t>
            </a:r>
            <a:r>
              <a:rPr lang="fr-FR" sz="2800" dirty="0" smtClean="0">
                <a:latin typeface="Comic Sans MS" pitchFamily="66" charset="0"/>
              </a:rPr>
              <a:t>assure </a:t>
            </a:r>
            <a:r>
              <a:rPr lang="fr-FR" sz="2800" dirty="0" smtClean="0">
                <a:latin typeface="Comic Sans MS" pitchFamily="66" charset="0"/>
              </a:rPr>
              <a:t>l'information d'assistance pour constituer le dossier de l'affection de longue durée, d'orientation et d'adaptation du cadre </a:t>
            </a:r>
            <a:r>
              <a:rPr lang="fr-FR" sz="2800" dirty="0" smtClean="0">
                <a:latin typeface="Comic Sans MS" pitchFamily="66" charset="0"/>
              </a:rPr>
              <a:t>scolaire.</a:t>
            </a:r>
            <a:endParaRPr lang="fr-FR" sz="2800" dirty="0" smtClean="0">
              <a:latin typeface="Comic Sans MS" pitchFamily="66" charset="0"/>
            </a:endParaRPr>
          </a:p>
          <a:p>
            <a:endParaRPr lang="fr-FR" sz="2800" dirty="0" smtClean="0">
              <a:latin typeface="Comic Sans MS" pitchFamily="66" charset="0"/>
            </a:endParaRPr>
          </a:p>
          <a:p>
            <a:endParaRPr lang="fr-FR" sz="2800" dirty="0" smtClean="0">
              <a:latin typeface="Comic Sans MS" pitchFamily="66" charset="0"/>
            </a:endParaRPr>
          </a:p>
          <a:p>
            <a:endParaRPr lang="fr-FR" sz="2800" dirty="0" smtClean="0">
              <a:latin typeface="Comic Sans MS" pitchFamily="66" charset="0"/>
            </a:endParaRP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sz="2800" dirty="0" smtClean="0">
                <a:latin typeface="Comic Sans MS" pitchFamily="66" charset="0"/>
              </a:rPr>
              <a:t>Les Educateurs </a:t>
            </a:r>
            <a:r>
              <a:rPr lang="fr-FR" sz="2800" dirty="0" smtClean="0">
                <a:latin typeface="Comic Sans MS" pitchFamily="66" charset="0"/>
              </a:rPr>
              <a:t>spécialisés</a:t>
            </a:r>
            <a:r>
              <a:rPr lang="fr-FR" sz="2800" b="1" dirty="0" smtClean="0">
                <a:latin typeface="Comic Sans MS" pitchFamily="66" charset="0"/>
              </a:rPr>
              <a:t> ,</a:t>
            </a:r>
            <a:r>
              <a:rPr lang="fr-FR" sz="2800" dirty="0" smtClean="0">
                <a:latin typeface="Comic Sans MS" pitchFamily="66" charset="0"/>
              </a:rPr>
              <a:t>les </a:t>
            </a:r>
            <a:r>
              <a:rPr lang="fr-FR" sz="2800" dirty="0" smtClean="0">
                <a:latin typeface="Comic Sans MS" pitchFamily="66" charset="0"/>
              </a:rPr>
              <a:t>enseignants spécialisés </a:t>
            </a:r>
            <a:r>
              <a:rPr lang="fr-FR" sz="2800" dirty="0" smtClean="0">
                <a:latin typeface="Comic Sans MS" pitchFamily="66" charset="0"/>
              </a:rPr>
              <a:t>et les </a:t>
            </a:r>
            <a:r>
              <a:rPr lang="fr-FR" sz="2800" dirty="0" smtClean="0">
                <a:latin typeface="Comic Sans MS" pitchFamily="66" charset="0"/>
              </a:rPr>
              <a:t>enseignants </a:t>
            </a:r>
            <a:r>
              <a:rPr lang="fr-FR" sz="2800" dirty="0" smtClean="0">
                <a:latin typeface="Comic Sans MS" pitchFamily="66" charset="0"/>
              </a:rPr>
              <a:t>itinérants font </a:t>
            </a:r>
            <a:r>
              <a:rPr lang="fr-FR" sz="2800" dirty="0" err="1" smtClean="0">
                <a:latin typeface="Comic Sans MS" pitchFamily="66" charset="0"/>
              </a:rPr>
              <a:t>egalement</a:t>
            </a:r>
            <a:r>
              <a:rPr lang="fr-FR" sz="2800" smtClean="0">
                <a:latin typeface="Comic Sans MS" pitchFamily="66" charset="0"/>
              </a:rPr>
              <a:t> partie </a:t>
            </a:r>
            <a:r>
              <a:rPr lang="fr-FR" sz="2800" dirty="0" smtClean="0">
                <a:latin typeface="Comic Sans MS" pitchFamily="66" charset="0"/>
              </a:rPr>
              <a:t>de l'équipe.</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latin typeface="Comic Sans MS" pitchFamily="66" charset="0"/>
              </a:rPr>
              <a:t>l'Infirmité Motrice Cérébrale est définie comme </a:t>
            </a:r>
            <a:endParaRPr lang="fr-FR" sz="3200" dirty="0"/>
          </a:p>
        </p:txBody>
      </p:sp>
      <p:sp>
        <p:nvSpPr>
          <p:cNvPr id="3" name="Espace réservé du contenu 2"/>
          <p:cNvSpPr>
            <a:spLocks noGrp="1"/>
          </p:cNvSpPr>
          <p:nvPr>
            <p:ph idx="1"/>
          </p:nvPr>
        </p:nvSpPr>
        <p:spPr/>
        <p:txBody>
          <a:bodyPr>
            <a:normAutofit lnSpcReduction="10000"/>
          </a:bodyPr>
          <a:lstStyle/>
          <a:p>
            <a:r>
              <a:rPr lang="fr-FR" sz="2800" dirty="0" smtClean="0">
                <a:latin typeface="Comic Sans MS" pitchFamily="66" charset="0"/>
              </a:rPr>
              <a:t>un dysfonctionnement du cerveau avant que sa croissance et son développement ne soient complets.</a:t>
            </a:r>
          </a:p>
          <a:p>
            <a:r>
              <a:rPr lang="fr-FR" sz="2800" dirty="0" smtClean="0">
                <a:latin typeface="Comic Sans MS" pitchFamily="66" charset="0"/>
              </a:rPr>
              <a:t>« </a:t>
            </a:r>
            <a:r>
              <a:rPr lang="fr-FR" sz="2800" dirty="0">
                <a:latin typeface="Comic Sans MS" pitchFamily="66" charset="0"/>
              </a:rPr>
              <a:t>Ils </a:t>
            </a:r>
            <a:r>
              <a:rPr lang="fr-FR" sz="2800" dirty="0" smtClean="0">
                <a:latin typeface="Comic Sans MS" pitchFamily="66" charset="0"/>
              </a:rPr>
              <a:t>ont </a:t>
            </a:r>
            <a:r>
              <a:rPr lang="fr-FR" sz="2800" dirty="0">
                <a:latin typeface="Comic Sans MS" pitchFamily="66" charset="0"/>
              </a:rPr>
              <a:t>en commun une lésion fixe d'origine prénatale affectant plus ou moins gravement la motricité mais laissant intactes, totalement ou en grande partie, les capacités mentales et </a:t>
            </a:r>
            <a:r>
              <a:rPr lang="fr-FR" sz="2800" dirty="0" smtClean="0">
                <a:latin typeface="Comic Sans MS" pitchFamily="66" charset="0"/>
              </a:rPr>
              <a:t>relationnelles </a:t>
            </a:r>
            <a:r>
              <a:rPr lang="fr-FR" sz="2800" dirty="0">
                <a:latin typeface="Comic Sans MS" pitchFamily="66" charset="0"/>
              </a:rPr>
              <a:t>» Guy </a:t>
            </a:r>
            <a:r>
              <a:rPr lang="fr-FR" sz="2800" dirty="0" smtClean="0">
                <a:latin typeface="Comic Sans MS" pitchFamily="66" charset="0"/>
              </a:rPr>
              <a:t>TARDIEU.</a:t>
            </a:r>
          </a:p>
          <a:p>
            <a:r>
              <a:rPr lang="fr-FR" sz="2800" dirty="0" smtClean="0">
                <a:latin typeface="Comic Sans MS" pitchFamily="66" charset="0"/>
              </a:rPr>
              <a:t>Ce qui affirme leur droit à la scolarisation dans les meilleures conditions possibles .</a:t>
            </a:r>
            <a:endParaRPr lang="fr-FR" sz="2800"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latin typeface="Comic Sans MS" pitchFamily="66" charset="0"/>
              </a:rPr>
              <a:t>Pour comprendre les spécificités de l'Infirmité Motrice Cérébrale </a:t>
            </a:r>
            <a:endParaRPr lang="fr-FR" sz="3200" dirty="0">
              <a:latin typeface="Comic Sans MS" pitchFamily="66" charset="0"/>
            </a:endParaRPr>
          </a:p>
        </p:txBody>
      </p:sp>
      <p:sp>
        <p:nvSpPr>
          <p:cNvPr id="3" name="Espace réservé du contenu 2"/>
          <p:cNvSpPr>
            <a:spLocks noGrp="1"/>
          </p:cNvSpPr>
          <p:nvPr>
            <p:ph idx="1"/>
          </p:nvPr>
        </p:nvSpPr>
        <p:spPr/>
        <p:txBody>
          <a:bodyPr>
            <a:normAutofit/>
          </a:bodyPr>
          <a:lstStyle/>
          <a:p>
            <a:r>
              <a:rPr lang="fr-FR" sz="2800" dirty="0" smtClean="0">
                <a:latin typeface="Comic Sans MS" pitchFamily="66" charset="0"/>
              </a:rPr>
              <a:t>« </a:t>
            </a:r>
            <a:r>
              <a:rPr lang="fr-FR" sz="2800" dirty="0">
                <a:latin typeface="Comic Sans MS" pitchFamily="66" charset="0"/>
              </a:rPr>
              <a:t>... c'est la conséquence d'une </a:t>
            </a:r>
            <a:r>
              <a:rPr lang="fr-FR" sz="2800" b="1" dirty="0">
                <a:latin typeface="Comic Sans MS" pitchFamily="66" charset="0"/>
              </a:rPr>
              <a:t>lésion pré, péri, ou postnatale précoce et non évolutive</a:t>
            </a:r>
            <a:r>
              <a:rPr lang="fr-FR" sz="2800" dirty="0">
                <a:latin typeface="Comic Sans MS" pitchFamily="66" charset="0"/>
              </a:rPr>
              <a:t>. Elle consiste en une </a:t>
            </a:r>
            <a:r>
              <a:rPr lang="fr-FR" sz="2800" b="1" dirty="0">
                <a:latin typeface="Comic Sans MS" pitchFamily="66" charset="0"/>
              </a:rPr>
              <a:t>paralysie </a:t>
            </a:r>
            <a:r>
              <a:rPr lang="fr-FR" sz="2800" dirty="0">
                <a:latin typeface="Comic Sans MS" pitchFamily="66" charset="0"/>
              </a:rPr>
              <a:t>aux manifestations variables qui, dans certains cas, touche </a:t>
            </a:r>
            <a:r>
              <a:rPr lang="fr-FR" sz="2800" b="1" dirty="0">
                <a:latin typeface="Comic Sans MS" pitchFamily="66" charset="0"/>
              </a:rPr>
              <a:t>l'organe phonatoire. </a:t>
            </a:r>
            <a:r>
              <a:rPr lang="fr-FR" sz="2800" dirty="0">
                <a:latin typeface="Comic Sans MS" pitchFamily="66" charset="0"/>
              </a:rPr>
              <a:t>Elle peut s'accompagner </a:t>
            </a:r>
            <a:r>
              <a:rPr lang="fr-FR" sz="2800" b="1" dirty="0">
                <a:latin typeface="Comic Sans MS" pitchFamily="66" charset="0"/>
              </a:rPr>
              <a:t>d'atteintes sensorielles </a:t>
            </a:r>
            <a:r>
              <a:rPr lang="fr-FR" sz="2800" dirty="0">
                <a:latin typeface="Comic Sans MS" pitchFamily="66" charset="0"/>
              </a:rPr>
              <a:t>et </a:t>
            </a:r>
            <a:r>
              <a:rPr lang="fr-FR" sz="2800" b="1" dirty="0">
                <a:latin typeface="Comic Sans MS" pitchFamily="66" charset="0"/>
              </a:rPr>
              <a:t>d'atteintes partielles des fonctions supérieures</a:t>
            </a:r>
            <a:r>
              <a:rPr lang="fr-FR" sz="2800" dirty="0">
                <a:latin typeface="Comic Sans MS" pitchFamily="66" charset="0"/>
              </a:rPr>
              <a:t> à l'exception d'une déficience </a:t>
            </a:r>
            <a:r>
              <a:rPr lang="fr-FR" sz="2800" b="1" dirty="0">
                <a:latin typeface="Comic Sans MS" pitchFamily="66" charset="0"/>
              </a:rPr>
              <a:t>intellectuelle</a:t>
            </a:r>
            <a:r>
              <a:rPr lang="fr-FR" sz="2800" dirty="0">
                <a:latin typeface="Comic Sans MS" pitchFamily="66" charset="0"/>
              </a:rPr>
              <a:t>. </a:t>
            </a:r>
            <a:r>
              <a:rPr lang="fr-FR" sz="2800" dirty="0" smtClean="0">
                <a:latin typeface="Comic Sans MS" pitchFamily="66" charset="0"/>
              </a:rPr>
              <a:t>» TARDIEU, 1968.</a:t>
            </a:r>
            <a:endParaRPr lang="fr-FR" sz="2800"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latin typeface="Comic Sans MS" pitchFamily="66" charset="0"/>
              </a:rPr>
              <a:t>le Comité Médical National d'Étude et de Traitement</a:t>
            </a:r>
          </a:p>
        </p:txBody>
      </p:sp>
      <p:sp>
        <p:nvSpPr>
          <p:cNvPr id="3" name="Espace réservé du contenu 2"/>
          <p:cNvSpPr>
            <a:spLocks noGrp="1"/>
          </p:cNvSpPr>
          <p:nvPr>
            <p:ph idx="1"/>
          </p:nvPr>
        </p:nvSpPr>
        <p:spPr/>
        <p:txBody>
          <a:bodyPr>
            <a:normAutofit lnSpcReduction="10000"/>
          </a:bodyPr>
          <a:lstStyle/>
          <a:p>
            <a:r>
              <a:rPr lang="fr-FR" sz="2800" dirty="0" smtClean="0">
                <a:latin typeface="Comic Sans MS" pitchFamily="66" charset="0"/>
              </a:rPr>
              <a:t>A crée le terme IMOC pour « englober </a:t>
            </a:r>
            <a:r>
              <a:rPr lang="fr-FR" sz="2800" dirty="0">
                <a:latin typeface="Comic Sans MS" pitchFamily="66" charset="0"/>
              </a:rPr>
              <a:t>toutes les atteintes cérébrales survenant avant l'âge de six ans, presque uniquement dans la période périnatale, mais dans laquelle l'élément essentiel est </a:t>
            </a:r>
            <a:r>
              <a:rPr lang="fr-FR" sz="2800" b="1" dirty="0">
                <a:latin typeface="Comic Sans MS" pitchFamily="66" charset="0"/>
              </a:rPr>
              <a:t>l'élément moteur</a:t>
            </a:r>
            <a:r>
              <a:rPr lang="fr-FR" sz="2800" dirty="0">
                <a:latin typeface="Comic Sans MS" pitchFamily="66" charset="0"/>
              </a:rPr>
              <a:t>, quels que soient les </a:t>
            </a:r>
            <a:r>
              <a:rPr lang="fr-FR" sz="2800" dirty="0" smtClean="0">
                <a:latin typeface="Comic Sans MS" pitchFamily="66" charset="0"/>
              </a:rPr>
              <a:t>handicaps </a:t>
            </a:r>
            <a:r>
              <a:rPr lang="fr-FR" sz="2800" dirty="0">
                <a:latin typeface="Comic Sans MS" pitchFamily="66" charset="0"/>
              </a:rPr>
              <a:t>associés </a:t>
            </a:r>
            <a:r>
              <a:rPr lang="fr-FR" sz="2800" dirty="0" smtClean="0">
                <a:latin typeface="Comic Sans MS" pitchFamily="66" charset="0"/>
              </a:rPr>
              <a:t>».</a:t>
            </a:r>
          </a:p>
          <a:p>
            <a:r>
              <a:rPr lang="fr-FR" sz="2800" dirty="0" smtClean="0">
                <a:latin typeface="Comic Sans MS" pitchFamily="66" charset="0"/>
              </a:rPr>
              <a:t>Cette disposition certifie de la  volonté d’ offrir à des enfants qui présentent </a:t>
            </a:r>
            <a:r>
              <a:rPr lang="fr-FR" sz="2800" dirty="0">
                <a:latin typeface="Comic Sans MS" pitchFamily="66" charset="0"/>
              </a:rPr>
              <a:t>d</a:t>
            </a:r>
            <a:r>
              <a:rPr lang="fr-FR" sz="2800" dirty="0" smtClean="0">
                <a:latin typeface="Comic Sans MS" pitchFamily="66" charset="0"/>
              </a:rPr>
              <a:t>es troubles moteurs avec déficience intellectuelle, le même type de prise en charge éducative.</a:t>
            </a:r>
            <a:endParaRPr lang="fr-FR" sz="28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a:latin typeface="Comic Sans MS" pitchFamily="66" charset="0"/>
              </a:rPr>
              <a:t>classifications des troubles moteurs</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r>
              <a:rPr lang="fr-FR" sz="2800" dirty="0" smtClean="0">
                <a:latin typeface="Comic Sans MS" pitchFamily="66" charset="0"/>
              </a:rPr>
              <a:t>Ils sont classés selon </a:t>
            </a:r>
            <a:r>
              <a:rPr lang="fr-FR" sz="2800" dirty="0">
                <a:latin typeface="Comic Sans MS" pitchFamily="66" charset="0"/>
              </a:rPr>
              <a:t>la topographie des </a:t>
            </a:r>
            <a:r>
              <a:rPr lang="fr-FR" sz="2800" dirty="0" smtClean="0">
                <a:latin typeface="Comic Sans MS" pitchFamily="66" charset="0"/>
              </a:rPr>
              <a:t>atteintes :</a:t>
            </a:r>
          </a:p>
          <a:p>
            <a:pPr>
              <a:buNone/>
            </a:pPr>
            <a:r>
              <a:rPr lang="fr-FR" sz="2800" dirty="0" smtClean="0">
                <a:latin typeface="Comic Sans MS" pitchFamily="66" charset="0"/>
              </a:rPr>
              <a:t>  hémiplégie</a:t>
            </a:r>
            <a:r>
              <a:rPr lang="fr-FR" sz="2800" dirty="0">
                <a:latin typeface="Comic Sans MS" pitchFamily="66" charset="0"/>
              </a:rPr>
              <a:t>, diplégie, triplégie ou </a:t>
            </a:r>
            <a:r>
              <a:rPr lang="fr-FR" sz="2800" dirty="0" smtClean="0">
                <a:latin typeface="Comic Sans MS" pitchFamily="66" charset="0"/>
              </a:rPr>
              <a:t>quadriplégie.</a:t>
            </a:r>
          </a:p>
          <a:p>
            <a:r>
              <a:rPr lang="fr-FR" sz="2800" dirty="0" smtClean="0">
                <a:latin typeface="Comic Sans MS" pitchFamily="66" charset="0"/>
              </a:rPr>
              <a:t>Ou l'aspect fonctionnel de ces atteintes dont les principales sont:</a:t>
            </a:r>
          </a:p>
          <a:p>
            <a:pPr>
              <a:buNone/>
            </a:pPr>
            <a:r>
              <a:rPr lang="fr-FR" sz="2800" dirty="0" smtClean="0">
                <a:latin typeface="Comic Sans MS" pitchFamily="66" charset="0"/>
              </a:rPr>
              <a:t>  la spasticité, l'athétose, la dystonie, la dyskinésie, l'ataxie et les troubles cérébelleux.</a:t>
            </a:r>
          </a:p>
          <a:p>
            <a:endParaRPr lang="fr-FR" sz="28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latin typeface="Comic Sans MS" pitchFamily="66" charset="0"/>
              </a:rPr>
              <a:t>étiologie</a:t>
            </a:r>
          </a:p>
        </p:txBody>
      </p:sp>
      <p:sp>
        <p:nvSpPr>
          <p:cNvPr id="3" name="Espace réservé du contenu 2"/>
          <p:cNvSpPr>
            <a:spLocks noGrp="1"/>
          </p:cNvSpPr>
          <p:nvPr>
            <p:ph idx="1"/>
          </p:nvPr>
        </p:nvSpPr>
        <p:spPr>
          <a:xfrm>
            <a:off x="457200" y="1142984"/>
            <a:ext cx="8229600" cy="5500726"/>
          </a:xfrm>
        </p:spPr>
        <p:txBody>
          <a:bodyPr>
            <a:normAutofit lnSpcReduction="10000"/>
          </a:bodyPr>
          <a:lstStyle/>
          <a:p>
            <a:r>
              <a:rPr lang="fr-FR" sz="2800" dirty="0" smtClean="0">
                <a:latin typeface="Comic Sans MS" pitchFamily="66" charset="0"/>
              </a:rPr>
              <a:t>Prématurés : fragilité capillaire. Les nourrissons sont atteints de diplégie de type spastique communément  connue comme diplégie de </a:t>
            </a:r>
            <a:r>
              <a:rPr lang="fr-FR" sz="2800" dirty="0" err="1" smtClean="0">
                <a:latin typeface="Comic Sans MS" pitchFamily="66" charset="0"/>
              </a:rPr>
              <a:t>Little</a:t>
            </a:r>
            <a:r>
              <a:rPr lang="fr-FR" sz="2800" dirty="0" smtClean="0">
                <a:latin typeface="Comic Sans MS" pitchFamily="66" charset="0"/>
              </a:rPr>
              <a:t> .la diplégie spastique infantile est la paralysie cérébrale la plus connue. Elle se caractérise par une raideur musculaire chez le sujet atteint, particulièrement au niveau des jambes.</a:t>
            </a:r>
          </a:p>
          <a:p>
            <a:r>
              <a:rPr lang="fr-FR" sz="2800" dirty="0" smtClean="0">
                <a:latin typeface="Comic Sans MS" pitchFamily="66" charset="0"/>
              </a:rPr>
              <a:t>Ils se développent normalement, pendant les premières années: langage ,niveau intellectuel et social . </a:t>
            </a:r>
            <a:r>
              <a:rPr lang="fr-FR" sz="2800" dirty="0" err="1" smtClean="0">
                <a:latin typeface="Comic Sans MS" pitchFamily="66" charset="0"/>
              </a:rPr>
              <a:t>Beacoup</a:t>
            </a:r>
            <a:r>
              <a:rPr lang="fr-FR" sz="2800" dirty="0" smtClean="0">
                <a:latin typeface="Comic Sans MS" pitchFamily="66" charset="0"/>
              </a:rPr>
              <a:t> d'entre eux, sont atteints d'un trouble associé appelé dyspraxie </a:t>
            </a:r>
            <a:r>
              <a:rPr lang="fr-FR" sz="2800" dirty="0" err="1" smtClean="0">
                <a:latin typeface="Comic Sans MS" pitchFamily="66" charset="0"/>
              </a:rPr>
              <a:t>visuo</a:t>
            </a:r>
            <a:r>
              <a:rPr lang="fr-FR" sz="2800" dirty="0" smtClean="0">
                <a:latin typeface="Comic Sans MS" pitchFamily="66" charset="0"/>
              </a:rPr>
              <a:t>-spatiale. </a:t>
            </a:r>
            <a:endParaRPr lang="fr-FR" sz="2800"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latin typeface="Comic Sans MS" pitchFamily="66" charset="0"/>
              </a:rPr>
              <a:t>périnatales</a:t>
            </a:r>
            <a:endParaRPr lang="fr-FR" sz="3600" dirty="0">
              <a:latin typeface="Comic Sans MS" pitchFamily="66" charset="0"/>
            </a:endParaRPr>
          </a:p>
        </p:txBody>
      </p:sp>
      <p:sp>
        <p:nvSpPr>
          <p:cNvPr id="3" name="Espace réservé du contenu 2"/>
          <p:cNvSpPr>
            <a:spLocks noGrp="1"/>
          </p:cNvSpPr>
          <p:nvPr>
            <p:ph idx="1"/>
          </p:nvPr>
        </p:nvSpPr>
        <p:spPr/>
        <p:txBody>
          <a:bodyPr>
            <a:normAutofit/>
          </a:bodyPr>
          <a:lstStyle/>
          <a:p>
            <a:r>
              <a:rPr lang="fr-FR" sz="2800" dirty="0">
                <a:latin typeface="Comic Sans MS" pitchFamily="66" charset="0"/>
              </a:rPr>
              <a:t>Souffrance fœtale </a:t>
            </a:r>
            <a:r>
              <a:rPr lang="fr-FR" sz="2800" dirty="0" smtClean="0">
                <a:latin typeface="Comic Sans MS" pitchFamily="66" charset="0"/>
              </a:rPr>
              <a:t>aigüe(Les asphyxies).</a:t>
            </a:r>
          </a:p>
          <a:p>
            <a:r>
              <a:rPr lang="fr-FR" sz="2800" dirty="0" smtClean="0">
                <a:latin typeface="Comic Sans MS" pitchFamily="66" charset="0"/>
              </a:rPr>
              <a:t>L'anoxie périnatale,</a:t>
            </a:r>
          </a:p>
          <a:p>
            <a:r>
              <a:rPr lang="fr-FR" sz="2800" dirty="0" smtClean="0">
                <a:latin typeface="Comic Sans MS" pitchFamily="66" charset="0"/>
              </a:rPr>
              <a:t>Infections (méningite, encéphalite).</a:t>
            </a:r>
          </a:p>
          <a:p>
            <a:r>
              <a:rPr lang="fr-FR" sz="2800" dirty="0" smtClean="0">
                <a:latin typeface="Comic Sans MS" pitchFamily="66" charset="0"/>
              </a:rPr>
              <a:t>Traumatismes crâniens de toute origine.</a:t>
            </a:r>
            <a:endParaRPr lang="fr-FR" sz="28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t>
            </a:r>
            <a:r>
              <a:rPr lang="fr-FR" sz="3100" dirty="0" smtClean="0">
                <a:latin typeface="Comic Sans MS" pitchFamily="66" charset="0"/>
              </a:rPr>
              <a:t>Clinique, dépistage </a:t>
            </a:r>
            <a:r>
              <a:rPr lang="fr-FR" sz="3100" dirty="0" smtClean="0">
                <a:latin typeface="Comic Sans MS" pitchFamily="66" charset="0"/>
              </a:rPr>
              <a:t>précoce et diagnostique</a:t>
            </a:r>
            <a:r>
              <a:rPr lang="fr-FR" b="1" dirty="0" smtClean="0"/>
              <a:t/>
            </a:r>
            <a:br>
              <a:rPr lang="fr-FR" b="1" dirty="0" smtClean="0"/>
            </a:br>
            <a:endParaRPr lang="fr-FR" dirty="0"/>
          </a:p>
        </p:txBody>
      </p:sp>
      <p:sp>
        <p:nvSpPr>
          <p:cNvPr id="3" name="Espace réservé du contenu 2"/>
          <p:cNvSpPr>
            <a:spLocks noGrp="1"/>
          </p:cNvSpPr>
          <p:nvPr>
            <p:ph idx="1"/>
          </p:nvPr>
        </p:nvSpPr>
        <p:spPr/>
        <p:txBody>
          <a:bodyPr>
            <a:normAutofit/>
          </a:bodyPr>
          <a:lstStyle/>
          <a:p>
            <a:r>
              <a:rPr lang="fr-FR" sz="2800" dirty="0" smtClean="0">
                <a:latin typeface="Comic Sans MS" pitchFamily="66" charset="0"/>
              </a:rPr>
              <a:t>En période néonatale, le </a:t>
            </a:r>
            <a:r>
              <a:rPr lang="fr-FR" sz="2800" dirty="0" smtClean="0">
                <a:latin typeface="Comic Sans MS" pitchFamily="66" charset="0"/>
              </a:rPr>
              <a:t>bébé présentant les troubles suivants sont suspects: celui qui </a:t>
            </a:r>
            <a:r>
              <a:rPr lang="fr-FR" sz="2800" dirty="0" smtClean="0">
                <a:latin typeface="Comic Sans MS" pitchFamily="66" charset="0"/>
              </a:rPr>
              <a:t>ne suce pas bien, qui crie incessamment, qui vomit  ; s'il convulse en plus, le pronostic sera moins favorable. ILLINGWORTH introduit le concept de « diagnostic de suspicion grandissante »</a:t>
            </a:r>
            <a:endParaRPr lang="fr-FR" sz="2800"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latin typeface="Comic Sans MS" pitchFamily="66" charset="0"/>
              </a:rPr>
              <a:t>Afin de prévenir les professionnels insistent sur</a:t>
            </a:r>
            <a:endParaRPr lang="fr-FR" sz="3600" dirty="0">
              <a:latin typeface="Comic Sans MS" pitchFamily="66" charset="0"/>
            </a:endParaRPr>
          </a:p>
        </p:txBody>
      </p:sp>
      <p:sp>
        <p:nvSpPr>
          <p:cNvPr id="3" name="Espace réservé du contenu 2"/>
          <p:cNvSpPr>
            <a:spLocks noGrp="1"/>
          </p:cNvSpPr>
          <p:nvPr>
            <p:ph idx="1"/>
          </p:nvPr>
        </p:nvSpPr>
        <p:spPr/>
        <p:txBody>
          <a:bodyPr>
            <a:normAutofit lnSpcReduction="10000"/>
          </a:bodyPr>
          <a:lstStyle/>
          <a:p>
            <a:r>
              <a:rPr lang="fr-FR" sz="2800" dirty="0" smtClean="0">
                <a:latin typeface="Comic Sans MS" pitchFamily="66" charset="0"/>
              </a:rPr>
              <a:t>Les consultations </a:t>
            </a:r>
            <a:r>
              <a:rPr lang="fr-FR" sz="2800" dirty="0" smtClean="0">
                <a:latin typeface="Comic Sans MS" pitchFamily="66" charset="0"/>
              </a:rPr>
              <a:t>ordinaires obligatoires de surveillance médicale du jeune enfant et le dépistage des anomalies (certificat de santé des 8ème jour, 9ème et 24ème mois) alternent avec les consultations spécialisées des enfants dits « à risques » animées par le pédiatre spécialiste de </a:t>
            </a:r>
            <a:r>
              <a:rPr lang="fr-FR" sz="2800" dirty="0" err="1" smtClean="0">
                <a:latin typeface="Comic Sans MS" pitchFamily="66" charset="0"/>
              </a:rPr>
              <a:t>neuro</a:t>
            </a:r>
            <a:r>
              <a:rPr lang="fr-FR" sz="2800" dirty="0" smtClean="0">
                <a:latin typeface="Comic Sans MS" pitchFamily="66" charset="0"/>
              </a:rPr>
              <a:t>-pédiatre ou de rééducation</a:t>
            </a:r>
            <a:r>
              <a:rPr lang="fr-FR" sz="2800" dirty="0" smtClean="0">
                <a:latin typeface="Comic Sans MS" pitchFamily="66" charset="0"/>
              </a:rPr>
              <a:t>.</a:t>
            </a:r>
          </a:p>
          <a:p>
            <a:r>
              <a:rPr lang="fr-FR" sz="2800" dirty="0" smtClean="0">
                <a:latin typeface="Comic Sans MS" pitchFamily="66" charset="0"/>
              </a:rPr>
              <a:t>un suivi médical régulier est </a:t>
            </a:r>
            <a:r>
              <a:rPr lang="fr-FR" sz="2800" dirty="0" smtClean="0">
                <a:latin typeface="Comic Sans MS" pitchFamily="66" charset="0"/>
              </a:rPr>
              <a:t>agencé  de manière à respecter </a:t>
            </a:r>
            <a:r>
              <a:rPr lang="fr-FR" sz="2800" dirty="0" smtClean="0">
                <a:latin typeface="Comic Sans MS" pitchFamily="66" charset="0"/>
              </a:rPr>
              <a:t>les étapes clés du développement de l'enfant.</a:t>
            </a:r>
            <a:endParaRPr lang="fr-FR" sz="2800" dirty="0">
              <a:latin typeface="Comic Sans MS" pitchFamily="66"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719</Words>
  <Application>Microsoft Office PowerPoint</Application>
  <PresentationFormat>Affichage à l'écran (4:3)</PresentationFormat>
  <Paragraphs>59</Paragraphs>
  <Slides>18</Slides>
  <Notes>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L’Infirme Moteur Cérébral (I.M.C.) </vt:lpstr>
      <vt:lpstr>l'Infirmité Motrice Cérébrale est définie comme </vt:lpstr>
      <vt:lpstr>Pour comprendre les spécificités de l'Infirmité Motrice Cérébrale </vt:lpstr>
      <vt:lpstr>le Comité Médical National d'Étude et de Traitement</vt:lpstr>
      <vt:lpstr>classifications des troubles moteurs </vt:lpstr>
      <vt:lpstr>étiologie</vt:lpstr>
      <vt:lpstr>périnatales</vt:lpstr>
      <vt:lpstr> Clinique, dépistage précoce et diagnostique </vt:lpstr>
      <vt:lpstr>Afin de prévenir les professionnels insistent sur</vt:lpstr>
      <vt:lpstr>Diapositive 10</vt:lpstr>
      <vt:lpstr>La Prise En Charge de l'enfant IMC se déroule quand</vt:lpstr>
      <vt:lpstr>Diapositive 12</vt:lpstr>
      <vt:lpstr>Diapositive 13</vt:lpstr>
      <vt:lpstr>Diapositive 14</vt:lpstr>
      <vt:lpstr>Diapositive 15</vt:lpstr>
      <vt:lpstr>Les parties impliquées dans la PEC</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Infirme Moteur Cérébral (I.M.C.)</dc:title>
  <dc:creator>A</dc:creator>
  <cp:lastModifiedBy>A</cp:lastModifiedBy>
  <cp:revision>236</cp:revision>
  <dcterms:created xsi:type="dcterms:W3CDTF">2019-04-15T16:48:48Z</dcterms:created>
  <dcterms:modified xsi:type="dcterms:W3CDTF">2019-04-21T17:54:50Z</dcterms:modified>
</cp:coreProperties>
</file>