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3" r:id="rId8"/>
    <p:sldId id="264" r:id="rId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5" d="100"/>
          <a:sy n="65" d="100"/>
        </p:scale>
        <p:origin x="-1536"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C6951DC7-CB98-465F-961A-1CC34010ABBC}" type="datetimeFigureOut">
              <a:rPr lang="fr-FR" smtClean="0"/>
              <a:t>18/02/2018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AD2C2FA-D1C1-42F4-987E-28B18AECDD7D}"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6951DC7-CB98-465F-961A-1CC34010ABBC}" type="datetimeFigureOut">
              <a:rPr lang="fr-FR" smtClean="0"/>
              <a:t>18/02/2018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AD2C2FA-D1C1-42F4-987E-28B18AECDD7D}"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6951DC7-CB98-465F-961A-1CC34010ABBC}" type="datetimeFigureOut">
              <a:rPr lang="fr-FR" smtClean="0"/>
              <a:t>18/02/2018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AD2C2FA-D1C1-42F4-987E-28B18AECDD7D}"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6951DC7-CB98-465F-961A-1CC34010ABBC}" type="datetimeFigureOut">
              <a:rPr lang="fr-FR" smtClean="0"/>
              <a:t>18/02/2018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AD2C2FA-D1C1-42F4-987E-28B18AECDD7D}"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C6951DC7-CB98-465F-961A-1CC34010ABBC}" type="datetimeFigureOut">
              <a:rPr lang="fr-FR" smtClean="0"/>
              <a:t>18/02/2018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AD2C2FA-D1C1-42F4-987E-28B18AECDD7D}"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C6951DC7-CB98-465F-961A-1CC34010ABBC}" type="datetimeFigureOut">
              <a:rPr lang="fr-FR" smtClean="0"/>
              <a:t>18/02/2018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AD2C2FA-D1C1-42F4-987E-28B18AECDD7D}"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C6951DC7-CB98-465F-961A-1CC34010ABBC}" type="datetimeFigureOut">
              <a:rPr lang="fr-FR" smtClean="0"/>
              <a:t>18/02/2018</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DAD2C2FA-D1C1-42F4-987E-28B18AECDD7D}"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C6951DC7-CB98-465F-961A-1CC34010ABBC}" type="datetimeFigureOut">
              <a:rPr lang="fr-FR" smtClean="0"/>
              <a:t>18/02/2018</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DAD2C2FA-D1C1-42F4-987E-28B18AECDD7D}"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6951DC7-CB98-465F-961A-1CC34010ABBC}" type="datetimeFigureOut">
              <a:rPr lang="fr-FR" smtClean="0"/>
              <a:t>18/02/2018</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DAD2C2FA-D1C1-42F4-987E-28B18AECDD7D}"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C6951DC7-CB98-465F-961A-1CC34010ABBC}" type="datetimeFigureOut">
              <a:rPr lang="fr-FR" smtClean="0"/>
              <a:t>18/02/2018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AD2C2FA-D1C1-42F4-987E-28B18AECDD7D}"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C6951DC7-CB98-465F-961A-1CC34010ABBC}" type="datetimeFigureOut">
              <a:rPr lang="fr-FR" smtClean="0"/>
              <a:t>18/02/2018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AD2C2FA-D1C1-42F4-987E-28B18AECDD7D}"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951DC7-CB98-465F-961A-1CC34010ABBC}" type="datetimeFigureOut">
              <a:rPr lang="fr-FR" smtClean="0"/>
              <a:t>18/02/2018</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D2C2FA-D1C1-42F4-987E-28B18AECDD7D}"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fontScale="90000"/>
          </a:bodyPr>
          <a:lstStyle/>
          <a:p>
            <a:r>
              <a:rPr lang="fr-FR" sz="3600" dirty="0" smtClean="0">
                <a:latin typeface="Comic Sans MS" pitchFamily="66" charset="0"/>
              </a:rPr>
              <a:t>Informer le malade, un Droit une obligation</a:t>
            </a:r>
            <a:r>
              <a:rPr lang="fr-FR" dirty="0"/>
              <a:t/>
            </a:r>
            <a:br>
              <a:rPr lang="fr-FR" dirty="0"/>
            </a:br>
            <a:endParaRPr lang="fr-FR" dirty="0"/>
          </a:p>
        </p:txBody>
      </p:sp>
      <p:sp>
        <p:nvSpPr>
          <p:cNvPr id="3" name="Sous-titre 2"/>
          <p:cNvSpPr>
            <a:spLocks noGrp="1"/>
          </p:cNvSpPr>
          <p:nvPr>
            <p:ph type="subTitle" idx="1"/>
          </p:nvPr>
        </p:nvSpPr>
        <p:spPr/>
        <p:txBody>
          <a:bodyPr>
            <a:normAutofit fontScale="77500" lnSpcReduction="20000"/>
          </a:bodyPr>
          <a:lstStyle/>
          <a:p>
            <a:r>
              <a:rPr lang="fr-FR" b="1" dirty="0">
                <a:solidFill>
                  <a:schemeClr val="tx1"/>
                </a:solidFill>
                <a:latin typeface="Comic Sans MS" pitchFamily="66" charset="0"/>
              </a:rPr>
              <a:t>La déclaration Universelle des Droits de l'Homme (1945 - 1947)</a:t>
            </a:r>
            <a:endParaRPr lang="fr-FR" dirty="0">
              <a:solidFill>
                <a:schemeClr val="tx1"/>
              </a:solidFill>
              <a:latin typeface="Comic Sans MS" pitchFamily="66" charset="0"/>
            </a:endParaRPr>
          </a:p>
          <a:p>
            <a:r>
              <a:rPr lang="fr-FR" b="1" i="1" dirty="0">
                <a:solidFill>
                  <a:schemeClr val="tx1"/>
                </a:solidFill>
                <a:latin typeface="Comic Sans MS" pitchFamily="66" charset="0"/>
              </a:rPr>
              <a:t>"Nul ne peut porter atteinte à l‘intégrité de la personne humaine  sans son consentement" (Art.3)</a:t>
            </a:r>
            <a:endParaRPr lang="fr-FR" dirty="0">
              <a:solidFill>
                <a:schemeClr val="tx1"/>
              </a:solidFill>
              <a:latin typeface="Comic Sans MS" pitchFamily="66" charset="0"/>
            </a:endParaRPr>
          </a:p>
          <a:p>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sz="2800" dirty="0" smtClean="0">
                <a:latin typeface="Comic Sans MS" pitchFamily="66" charset="0"/>
              </a:rPr>
              <a:t>Le code civil de la  législation algérienne l’art 59 stipule que le </a:t>
            </a:r>
            <a:r>
              <a:rPr lang="fr-FR" sz="2800" dirty="0">
                <a:latin typeface="Comic Sans MS" pitchFamily="66" charset="0"/>
              </a:rPr>
              <a:t>consentement est </a:t>
            </a:r>
            <a:r>
              <a:rPr lang="fr-FR" sz="2800" dirty="0" smtClean="0">
                <a:latin typeface="Comic Sans MS" pitchFamily="66" charset="0"/>
              </a:rPr>
              <a:t>considéré comme l’élément </a:t>
            </a:r>
            <a:r>
              <a:rPr lang="fr-FR" sz="2800" dirty="0">
                <a:latin typeface="Comic Sans MS" pitchFamily="66" charset="0"/>
              </a:rPr>
              <a:t>de base du contrat. </a:t>
            </a:r>
          </a:p>
          <a:p>
            <a:r>
              <a:rPr lang="fr-FR" sz="2800" dirty="0">
                <a:latin typeface="Comic Sans MS" pitchFamily="66" charset="0"/>
              </a:rPr>
              <a:t>La validité du consentement repose sur la compréhension des informations transmises.</a:t>
            </a:r>
          </a:p>
          <a:p>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85000" lnSpcReduction="20000"/>
          </a:bodyPr>
          <a:lstStyle/>
          <a:p>
            <a:r>
              <a:rPr lang="fr-FR" dirty="0" smtClean="0">
                <a:latin typeface="Comic Sans MS" pitchFamily="66" charset="0"/>
              </a:rPr>
              <a:t>Art </a:t>
            </a:r>
            <a:r>
              <a:rPr lang="fr-FR" dirty="0">
                <a:latin typeface="Comic Sans MS" pitchFamily="66" charset="0"/>
              </a:rPr>
              <a:t>154 :Les soins médicaux sont fournis avec le consentement du malade ou des personnes habilitées par la loi à donner leur consentement.</a:t>
            </a:r>
          </a:p>
          <a:p>
            <a:r>
              <a:rPr lang="fr-FR" dirty="0">
                <a:latin typeface="Comic Sans MS" pitchFamily="66" charset="0"/>
              </a:rPr>
              <a:t>En cas de refus des soins médicaux, il est exigé une déclaration écrite, à cet effet, et le médecin est tenu d’informer le malade, ou la personne habilitée à donner le consentement, des conséquences du refus d’accepter des </a:t>
            </a:r>
            <a:r>
              <a:rPr lang="fr-FR" dirty="0" smtClean="0">
                <a:latin typeface="Comic Sans MS" pitchFamily="66" charset="0"/>
              </a:rPr>
              <a:t>soins</a:t>
            </a:r>
          </a:p>
          <a:p>
            <a:r>
              <a:rPr lang="fr-FR" dirty="0" smtClean="0">
                <a:latin typeface="Comic Sans MS" pitchFamily="66" charset="0"/>
              </a:rPr>
              <a:t>En </a:t>
            </a:r>
            <a:r>
              <a:rPr lang="fr-FR" dirty="0">
                <a:latin typeface="Comic Sans MS" pitchFamily="66" charset="0"/>
              </a:rPr>
              <a:t>cas de refus de soins le médecin doit respecter la volonté de la personne après l’avoir informé sur les  conséquences de son choix .(art 49 CD) et (154 LS)</a:t>
            </a:r>
          </a:p>
          <a:p>
            <a:endParaRPr lang="fr-FR" dirty="0"/>
          </a:p>
          <a:p>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dirty="0">
                <a:latin typeface="Comic Sans MS" pitchFamily="66" charset="0"/>
              </a:rPr>
              <a:t>CODE DE  DEONTOLOGIQUE</a:t>
            </a:r>
            <a:br>
              <a:rPr lang="fr-FR" sz="2800" dirty="0">
                <a:latin typeface="Comic Sans MS" pitchFamily="66" charset="0"/>
              </a:rPr>
            </a:br>
            <a:endParaRPr lang="fr-FR" sz="2800" dirty="0">
              <a:latin typeface="Comic Sans MS" pitchFamily="66" charset="0"/>
            </a:endParaRPr>
          </a:p>
        </p:txBody>
      </p:sp>
      <p:sp>
        <p:nvSpPr>
          <p:cNvPr id="3" name="Espace réservé du contenu 2"/>
          <p:cNvSpPr>
            <a:spLocks noGrp="1"/>
          </p:cNvSpPr>
          <p:nvPr>
            <p:ph idx="1"/>
          </p:nvPr>
        </p:nvSpPr>
        <p:spPr>
          <a:xfrm>
            <a:off x="457200" y="1600200"/>
            <a:ext cx="8229600" cy="4900634"/>
          </a:xfrm>
        </p:spPr>
        <p:txBody>
          <a:bodyPr>
            <a:normAutofit fontScale="92500" lnSpcReduction="10000"/>
          </a:bodyPr>
          <a:lstStyle/>
          <a:p>
            <a:r>
              <a:rPr lang="fr-FR" sz="3000" b="1" dirty="0">
                <a:latin typeface="Comic Sans MS" pitchFamily="66" charset="0"/>
              </a:rPr>
              <a:t>Art 43 CD</a:t>
            </a:r>
            <a:r>
              <a:rPr lang="fr-FR" sz="3000" b="1" dirty="0" smtClean="0">
                <a:latin typeface="Comic Sans MS" pitchFamily="66" charset="0"/>
              </a:rPr>
              <a:t>: </a:t>
            </a:r>
            <a:r>
              <a:rPr lang="fr-FR" sz="3000" dirty="0" smtClean="0">
                <a:latin typeface="Comic Sans MS" pitchFamily="66" charset="0"/>
              </a:rPr>
              <a:t>le </a:t>
            </a:r>
            <a:r>
              <a:rPr lang="fr-FR" sz="3000" dirty="0">
                <a:latin typeface="Comic Sans MS" pitchFamily="66" charset="0"/>
              </a:rPr>
              <a:t>médecin doit s’efforcer d’éclairer son malade par une information intelligible et loyale sur les raisons de tout acte médical</a:t>
            </a:r>
          </a:p>
          <a:p>
            <a:r>
              <a:rPr lang="fr-FR" sz="3000" b="1" dirty="0">
                <a:latin typeface="Comic Sans MS" pitchFamily="66" charset="0"/>
              </a:rPr>
              <a:t>Article 44 du CD : </a:t>
            </a:r>
            <a:r>
              <a:rPr lang="fr-FR" sz="3000" dirty="0">
                <a:latin typeface="Comic Sans MS" pitchFamily="66" charset="0"/>
              </a:rPr>
              <a:t>« Tout acte médical, lorsqu’il présente un risque sérieux pour le malade est subordonné au consentement libre et éclairé du malade ou celui des personnes habilitées par lui ou par la loi. Si le malade est en péril ou incapable d’exprimer son consentement, le médecin doit donner les soins nécessaires. »</a:t>
            </a:r>
          </a:p>
          <a:p>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14356"/>
            <a:ext cx="8229600" cy="5929354"/>
          </a:xfrm>
        </p:spPr>
        <p:txBody>
          <a:bodyPr>
            <a:normAutofit fontScale="92500" lnSpcReduction="10000"/>
          </a:bodyPr>
          <a:lstStyle/>
          <a:p>
            <a:r>
              <a:rPr lang="fr-FR" sz="3000" dirty="0">
                <a:latin typeface="Comic Sans MS" pitchFamily="66" charset="0"/>
              </a:rPr>
              <a:t>L’information doit </a:t>
            </a:r>
            <a:r>
              <a:rPr lang="fr-FR" sz="3000" dirty="0" smtClean="0">
                <a:latin typeface="Comic Sans MS" pitchFamily="66" charset="0"/>
              </a:rPr>
              <a:t>être fournie au </a:t>
            </a:r>
            <a:r>
              <a:rPr lang="fr-FR" sz="3000" dirty="0">
                <a:latin typeface="Comic Sans MS" pitchFamily="66" charset="0"/>
              </a:rPr>
              <a:t>patient </a:t>
            </a:r>
            <a:r>
              <a:rPr lang="fr-FR" sz="3000" dirty="0" smtClean="0">
                <a:latin typeface="Comic Sans MS" pitchFamily="66" charset="0"/>
              </a:rPr>
              <a:t>ou</a:t>
            </a:r>
            <a:endParaRPr lang="fr-FR" sz="3000" dirty="0">
              <a:latin typeface="Comic Sans MS" pitchFamily="66" charset="0"/>
            </a:endParaRPr>
          </a:p>
          <a:p>
            <a:pPr>
              <a:buNone/>
            </a:pPr>
            <a:r>
              <a:rPr lang="fr-FR" sz="3000" dirty="0" smtClean="0">
                <a:latin typeface="Comic Sans MS" pitchFamily="66" charset="0"/>
              </a:rPr>
              <a:t>    au </a:t>
            </a:r>
            <a:r>
              <a:rPr lang="fr-FR" sz="3000" dirty="0">
                <a:latin typeface="Comic Sans MS" pitchFamily="66" charset="0"/>
              </a:rPr>
              <a:t>représentant légal d’un mineur ou au tuteur d’un majeur sous </a:t>
            </a:r>
            <a:r>
              <a:rPr lang="fr-FR" sz="3000" dirty="0" smtClean="0">
                <a:latin typeface="Comic Sans MS" pitchFamily="66" charset="0"/>
              </a:rPr>
              <a:t>tutelle.</a:t>
            </a:r>
            <a:endParaRPr lang="fr-FR" sz="3000" dirty="0">
              <a:latin typeface="Comic Sans MS" pitchFamily="66" charset="0"/>
            </a:endParaRPr>
          </a:p>
          <a:p>
            <a:r>
              <a:rPr lang="fr-FR" sz="3000" dirty="0" smtClean="0">
                <a:latin typeface="Comic Sans MS" pitchFamily="66" charset="0"/>
              </a:rPr>
              <a:t> Elle doit être simple et intelligible et ce concernant:</a:t>
            </a:r>
          </a:p>
          <a:p>
            <a:r>
              <a:rPr lang="fr-FR" sz="3000" dirty="0" smtClean="0">
                <a:latin typeface="Comic Sans MS" pitchFamily="66" charset="0"/>
              </a:rPr>
              <a:t> les </a:t>
            </a:r>
            <a:r>
              <a:rPr lang="fr-FR" sz="3000" dirty="0">
                <a:latin typeface="Comic Sans MS" pitchFamily="66" charset="0"/>
              </a:rPr>
              <a:t>différentes investigations</a:t>
            </a:r>
          </a:p>
          <a:p>
            <a:r>
              <a:rPr lang="fr-FR" sz="3000" dirty="0" smtClean="0">
                <a:latin typeface="Comic Sans MS" pitchFamily="66" charset="0"/>
              </a:rPr>
              <a:t>   tous les </a:t>
            </a:r>
            <a:r>
              <a:rPr lang="fr-FR" sz="3000" dirty="0">
                <a:latin typeface="Comic Sans MS" pitchFamily="66" charset="0"/>
              </a:rPr>
              <a:t>traitements ou actions de prévention </a:t>
            </a:r>
            <a:r>
              <a:rPr lang="fr-FR" sz="3000" dirty="0" smtClean="0">
                <a:latin typeface="Comic Sans MS" pitchFamily="66" charset="0"/>
              </a:rPr>
              <a:t>proposés. </a:t>
            </a:r>
            <a:endParaRPr lang="fr-FR" sz="3000" dirty="0">
              <a:latin typeface="Comic Sans MS" pitchFamily="66" charset="0"/>
            </a:endParaRPr>
          </a:p>
          <a:p>
            <a:r>
              <a:rPr lang="fr-FR" sz="3000" dirty="0" smtClean="0">
                <a:latin typeface="Comic Sans MS" pitchFamily="66" charset="0"/>
              </a:rPr>
              <a:t>l’utilité de ces actions et leur urgence</a:t>
            </a:r>
            <a:r>
              <a:rPr lang="fr-FR" sz="3000" dirty="0" smtClean="0">
                <a:latin typeface="Comic Sans MS" pitchFamily="66" charset="0"/>
              </a:rPr>
              <a:t> éventuelle.</a:t>
            </a:r>
            <a:endParaRPr lang="fr-FR" sz="3000" dirty="0">
              <a:latin typeface="Comic Sans MS" pitchFamily="66" charset="0"/>
            </a:endParaRPr>
          </a:p>
          <a:p>
            <a:r>
              <a:rPr lang="fr-FR" sz="3000" dirty="0" smtClean="0">
                <a:latin typeface="Comic Sans MS" pitchFamily="66" charset="0"/>
              </a:rPr>
              <a:t>les </a:t>
            </a:r>
            <a:r>
              <a:rPr lang="fr-FR" sz="3000" dirty="0">
                <a:latin typeface="Comic Sans MS" pitchFamily="66" charset="0"/>
              </a:rPr>
              <a:t>conséquences ,</a:t>
            </a:r>
            <a:r>
              <a:rPr lang="fr-FR" sz="3000" dirty="0" smtClean="0">
                <a:latin typeface="Comic Sans MS" pitchFamily="66" charset="0"/>
              </a:rPr>
              <a:t> </a:t>
            </a:r>
            <a:r>
              <a:rPr lang="fr-FR" sz="3000" dirty="0">
                <a:latin typeface="Comic Sans MS" pitchFamily="66" charset="0"/>
              </a:rPr>
              <a:t>risques </a:t>
            </a:r>
            <a:r>
              <a:rPr lang="fr-FR" sz="3000" dirty="0" smtClean="0">
                <a:latin typeface="Comic Sans MS" pitchFamily="66" charset="0"/>
              </a:rPr>
              <a:t>probables.</a:t>
            </a:r>
            <a:endParaRPr lang="fr-FR" sz="3000" dirty="0">
              <a:latin typeface="Comic Sans MS" pitchFamily="66" charset="0"/>
            </a:endParaRPr>
          </a:p>
          <a:p>
            <a:r>
              <a:rPr lang="fr-FR" sz="3000" dirty="0" smtClean="0">
                <a:latin typeface="Comic Sans MS" pitchFamily="66" charset="0"/>
              </a:rPr>
              <a:t>les </a:t>
            </a:r>
            <a:r>
              <a:rPr lang="fr-FR" sz="3000" dirty="0">
                <a:latin typeface="Comic Sans MS" pitchFamily="66" charset="0"/>
              </a:rPr>
              <a:t>autres solutions </a:t>
            </a:r>
            <a:r>
              <a:rPr lang="fr-FR" sz="3000" dirty="0" smtClean="0">
                <a:latin typeface="Comic Sans MS" pitchFamily="66" charset="0"/>
              </a:rPr>
              <a:t>possibles. </a:t>
            </a:r>
            <a:endParaRPr lang="fr-FR" sz="3000" dirty="0">
              <a:latin typeface="Comic Sans MS" pitchFamily="66" charset="0"/>
            </a:endParaRPr>
          </a:p>
          <a:p>
            <a:r>
              <a:rPr lang="fr-FR" sz="3000" dirty="0" smtClean="0">
                <a:latin typeface="Comic Sans MS" pitchFamily="66" charset="0"/>
              </a:rPr>
              <a:t>les </a:t>
            </a:r>
            <a:r>
              <a:rPr lang="fr-FR" sz="3000" dirty="0">
                <a:latin typeface="Comic Sans MS" pitchFamily="66" charset="0"/>
              </a:rPr>
              <a:t>conséquences prévisibles en cas de </a:t>
            </a:r>
            <a:r>
              <a:rPr lang="fr-FR" sz="3000" dirty="0" smtClean="0">
                <a:latin typeface="Comic Sans MS" pitchFamily="66" charset="0"/>
              </a:rPr>
              <a:t>refus.</a:t>
            </a:r>
            <a:endParaRPr lang="fr-FR" sz="3000" dirty="0">
              <a:latin typeface="Comic Sans MS" pitchFamily="66" charset="0"/>
            </a:endParaRPr>
          </a:p>
          <a:p>
            <a:pPr>
              <a:buNone/>
            </a:pPr>
            <a:endParaRPr lang="fr-FR" dirty="0"/>
          </a:p>
          <a:p>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a:buNone/>
            </a:pPr>
            <a:r>
              <a:rPr lang="fr-FR" dirty="0" smtClean="0"/>
              <a:t>« </a:t>
            </a:r>
            <a:r>
              <a:rPr lang="fr-FR" sz="2800" dirty="0" smtClean="0">
                <a:latin typeface="Comic Sans MS" pitchFamily="66" charset="0"/>
              </a:rPr>
              <a:t>La vocation du médecin consiste à défendre  la santé  physique et mentale de l’homme et à soulager la souffrance dans le respect de la vie et de la dignité de la personne humaine sans discrimination de sexe, d’</a:t>
            </a:r>
            <a:r>
              <a:rPr lang="fr-FR" sz="2800" dirty="0">
                <a:latin typeface="Comic Sans MS" pitchFamily="66" charset="0"/>
              </a:rPr>
              <a:t>â</a:t>
            </a:r>
            <a:r>
              <a:rPr lang="fr-FR" sz="2800" dirty="0" smtClean="0">
                <a:latin typeface="Comic Sans MS" pitchFamily="66" charset="0"/>
              </a:rPr>
              <a:t>ge, de race, de religion, de nationalité, de condition sociale, d’idéologie politique ou tout autre raison, en temps de paix comme en temps de guerre ». Art. 7 du C D M.</a:t>
            </a:r>
          </a:p>
          <a:p>
            <a:pPr>
              <a:buNone/>
            </a:pPr>
            <a:endParaRPr lang="fr-FR" dirty="0" smtClean="0"/>
          </a:p>
          <a:p>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lnSpcReduction="10000"/>
          </a:bodyPr>
          <a:lstStyle/>
          <a:p>
            <a:r>
              <a:rPr lang="fr-FR" sz="3300" dirty="0" smtClean="0">
                <a:latin typeface="Comic Sans MS" pitchFamily="66" charset="0"/>
              </a:rPr>
              <a:t>Le </a:t>
            </a:r>
            <a:r>
              <a:rPr lang="fr-FR" sz="3300" dirty="0">
                <a:latin typeface="Comic Sans MS" pitchFamily="66" charset="0"/>
              </a:rPr>
              <a:t>secret médical est une obligation à laquelle est soumis le corps médical dans l’exercice de ses </a:t>
            </a:r>
            <a:r>
              <a:rPr lang="fr-FR" sz="3300" dirty="0" smtClean="0">
                <a:latin typeface="Comic Sans MS" pitchFamily="66" charset="0"/>
              </a:rPr>
              <a:t>fonctions.</a:t>
            </a:r>
          </a:p>
          <a:p>
            <a:r>
              <a:rPr lang="fr-FR" sz="3300" dirty="0" smtClean="0">
                <a:latin typeface="Comic Sans MS" pitchFamily="66" charset="0"/>
              </a:rPr>
              <a:t>Il est</a:t>
            </a:r>
            <a:r>
              <a:rPr lang="fr-FR" sz="3300" dirty="0">
                <a:latin typeface="Comic Sans MS" pitchFamily="66" charset="0"/>
              </a:rPr>
              <a:t> </a:t>
            </a:r>
            <a:r>
              <a:rPr lang="fr-FR" sz="3300" dirty="0" smtClean="0">
                <a:latin typeface="Comic Sans MS" pitchFamily="66" charset="0"/>
              </a:rPr>
              <a:t>institué dans l’</a:t>
            </a:r>
            <a:r>
              <a:rPr lang="fr-FR" sz="3300" dirty="0" err="1" smtClean="0">
                <a:latin typeface="Comic Sans MS" pitchFamily="66" charset="0"/>
              </a:rPr>
              <a:t>intêret</a:t>
            </a:r>
            <a:r>
              <a:rPr lang="fr-FR" sz="3300" dirty="0" smtClean="0">
                <a:latin typeface="Comic Sans MS" pitchFamily="66" charset="0"/>
              </a:rPr>
              <a:t> du malade.</a:t>
            </a:r>
          </a:p>
          <a:p>
            <a:pPr>
              <a:buNone/>
            </a:pPr>
            <a:r>
              <a:rPr lang="fr-FR" sz="3300" dirty="0" smtClean="0">
                <a:latin typeface="Comic Sans MS" pitchFamily="66" charset="0"/>
              </a:rPr>
              <a:t>  - il s’impose à tout médecin.</a:t>
            </a:r>
          </a:p>
          <a:p>
            <a:pPr>
              <a:buNone/>
            </a:pPr>
            <a:r>
              <a:rPr lang="fr-FR" sz="3300" dirty="0" smtClean="0">
                <a:latin typeface="Comic Sans MS" pitchFamily="66" charset="0"/>
              </a:rPr>
              <a:t>  - il couvre tout ce que le médecin  a vu, entendu, compris ou lui a été confié.</a:t>
            </a:r>
          </a:p>
          <a:p>
            <a:pPr>
              <a:buNone/>
            </a:pPr>
            <a:r>
              <a:rPr lang="fr-FR" sz="3600" dirty="0" smtClean="0"/>
              <a:t>Art 36, 37, 38, 39, 40 et 41.</a:t>
            </a:r>
          </a:p>
          <a:p>
            <a:pPr>
              <a:buNone/>
            </a:pPr>
            <a:endParaRPr lang="fr-FR" sz="3300" dirty="0">
              <a:latin typeface="Comic Sans MS" pitchFamily="66"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r>
              <a:rPr lang="fr-FR" dirty="0" smtClean="0"/>
              <a:t>«</a:t>
            </a:r>
            <a:r>
              <a:rPr lang="fr-FR" sz="2800" dirty="0" smtClean="0">
                <a:latin typeface="Comic Sans MS" pitchFamily="66" charset="0"/>
              </a:rPr>
              <a:t> pour des raisons que le médecin apprécie en toute conscience, un malade peut être laissé dans l’ignorance d’un pronostic grave, mais la famille doit être prévenue, à moins que le malade n’ait préalablement interdit cette révélation ou désigné les tiers auxquels elle doit être faite, ce diagnostic grave ou pronostic fatal ne doivent être révélés qu’avec la plus grande circonspection ». Art 51 C.D.M. </a:t>
            </a:r>
          </a:p>
          <a:p>
            <a:endParaRPr lang="fr-FR"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TotalTime>
  <Words>304</Words>
  <Application>Microsoft Office PowerPoint</Application>
  <PresentationFormat>Affichage à l'écran (4:3)</PresentationFormat>
  <Paragraphs>27</Paragraphs>
  <Slides>8</Slides>
  <Notes>0</Notes>
  <HiddenSlides>0</HiddenSlides>
  <MMClips>0</MMClips>
  <ScaleCrop>false</ScaleCrop>
  <HeadingPairs>
    <vt:vector size="4" baseType="variant">
      <vt:variant>
        <vt:lpstr>Thème</vt:lpstr>
      </vt:variant>
      <vt:variant>
        <vt:i4>1</vt:i4>
      </vt:variant>
      <vt:variant>
        <vt:lpstr>Titres des diapositives</vt:lpstr>
      </vt:variant>
      <vt:variant>
        <vt:i4>8</vt:i4>
      </vt:variant>
    </vt:vector>
  </HeadingPairs>
  <TitlesOfParts>
    <vt:vector size="9" baseType="lpstr">
      <vt:lpstr>Thème Office</vt:lpstr>
      <vt:lpstr>Informer le malade, un Droit une obligation </vt:lpstr>
      <vt:lpstr>Diapositive 2</vt:lpstr>
      <vt:lpstr>Diapositive 3</vt:lpstr>
      <vt:lpstr>CODE DE  DEONTOLOGIQUE </vt:lpstr>
      <vt:lpstr>Diapositive 5</vt:lpstr>
      <vt:lpstr>Diapositive 6</vt:lpstr>
      <vt:lpstr>Diapositive 7</vt:lpstr>
      <vt:lpstr>Diapositive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A</dc:creator>
  <cp:lastModifiedBy>A</cp:lastModifiedBy>
  <cp:revision>68</cp:revision>
  <dcterms:created xsi:type="dcterms:W3CDTF">2018-02-18T13:43:45Z</dcterms:created>
  <dcterms:modified xsi:type="dcterms:W3CDTF">2018-02-18T14:52:57Z</dcterms:modified>
</cp:coreProperties>
</file>