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4" r:id="rId3"/>
    <p:sldId id="283" r:id="rId4"/>
    <p:sldId id="257" r:id="rId5"/>
    <p:sldId id="288" r:id="rId6"/>
    <p:sldId id="289" r:id="rId7"/>
    <p:sldId id="290" r:id="rId8"/>
    <p:sldId id="291" r:id="rId9"/>
    <p:sldId id="292" r:id="rId10"/>
    <p:sldId id="293" r:id="rId11"/>
    <p:sldId id="294" r:id="rId12"/>
    <p:sldId id="295" r:id="rId13"/>
    <p:sldId id="296"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F46EEDAB-C40A-4FF0-96C3-D25D09F821A5}" type="slidenum">
              <a:rPr lang="fr-FR" altLang="fr-FR"/>
              <a:pPr>
                <a:defRPr/>
              </a:pPr>
              <a:t>‹N°›</a:t>
            </a:fld>
            <a:endParaRPr lang="fr-FR" altLang="fr-FR"/>
          </a:p>
        </p:txBody>
      </p:sp>
    </p:spTree>
    <p:extLst>
      <p:ext uri="{BB962C8B-B14F-4D97-AF65-F5344CB8AC3E}">
        <p14:creationId xmlns:p14="http://schemas.microsoft.com/office/powerpoint/2010/main" val="44538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50555D0F-F464-4950-B6B9-2E4E8232328D}" type="slidenum">
              <a:rPr lang="fr-FR" altLang="fr-FR"/>
              <a:pPr>
                <a:defRPr/>
              </a:pPr>
              <a:t>‹N°›</a:t>
            </a:fld>
            <a:endParaRPr lang="fr-FR" altLang="fr-FR"/>
          </a:p>
        </p:txBody>
      </p:sp>
    </p:spTree>
    <p:extLst>
      <p:ext uri="{BB962C8B-B14F-4D97-AF65-F5344CB8AC3E}">
        <p14:creationId xmlns:p14="http://schemas.microsoft.com/office/powerpoint/2010/main" val="3100415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2C9B6C46-C857-4FD7-97A8-A5133812C9DA}" type="slidenum">
              <a:rPr lang="fr-FR" altLang="fr-FR"/>
              <a:pPr>
                <a:defRPr/>
              </a:pPr>
              <a:t>‹N°›</a:t>
            </a:fld>
            <a:endParaRPr lang="fr-FR" altLang="fr-FR"/>
          </a:p>
        </p:txBody>
      </p:sp>
    </p:spTree>
    <p:extLst>
      <p:ext uri="{BB962C8B-B14F-4D97-AF65-F5344CB8AC3E}">
        <p14:creationId xmlns:p14="http://schemas.microsoft.com/office/powerpoint/2010/main" val="172149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03D1DFF0-E858-4D93-9E16-C2666C79D790}" type="slidenum">
              <a:rPr lang="fr-FR" altLang="fr-FR"/>
              <a:pPr>
                <a:defRPr/>
              </a:pPr>
              <a:t>‹N°›</a:t>
            </a:fld>
            <a:endParaRPr lang="fr-FR" altLang="fr-FR"/>
          </a:p>
        </p:txBody>
      </p:sp>
    </p:spTree>
    <p:extLst>
      <p:ext uri="{BB962C8B-B14F-4D97-AF65-F5344CB8AC3E}">
        <p14:creationId xmlns:p14="http://schemas.microsoft.com/office/powerpoint/2010/main" val="395336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8"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9" name="Espace réservé du numéro de diapositive 5"/>
          <p:cNvSpPr>
            <a:spLocks noGrp="1"/>
          </p:cNvSpPr>
          <p:nvPr>
            <p:ph type="sldNum" sz="quarter" idx="12"/>
          </p:nvPr>
        </p:nvSpPr>
        <p:spPr/>
        <p:txBody>
          <a:bodyPr/>
          <a:lstStyle>
            <a:lvl1pPr>
              <a:defRPr/>
            </a:lvl1pPr>
          </a:lstStyle>
          <a:p>
            <a:pPr>
              <a:defRPr/>
            </a:pPr>
            <a:fld id="{A875891F-B0CA-4152-8FD3-6EAD123D3B2F}" type="slidenum">
              <a:rPr lang="fr-FR" altLang="fr-FR"/>
              <a:pPr>
                <a:defRPr/>
              </a:pPr>
              <a:t>‹N°›</a:t>
            </a:fld>
            <a:endParaRPr lang="fr-FR" altLang="fr-FR"/>
          </a:p>
        </p:txBody>
      </p:sp>
    </p:spTree>
    <p:extLst>
      <p:ext uri="{BB962C8B-B14F-4D97-AF65-F5344CB8AC3E}">
        <p14:creationId xmlns:p14="http://schemas.microsoft.com/office/powerpoint/2010/main" val="3256106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4"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5" name="Espace réservé du numéro de diapositive 5"/>
          <p:cNvSpPr>
            <a:spLocks noGrp="1"/>
          </p:cNvSpPr>
          <p:nvPr>
            <p:ph type="sldNum" sz="quarter" idx="12"/>
          </p:nvPr>
        </p:nvSpPr>
        <p:spPr/>
        <p:txBody>
          <a:bodyPr/>
          <a:lstStyle>
            <a:lvl1pPr>
              <a:defRPr/>
            </a:lvl1pPr>
          </a:lstStyle>
          <a:p>
            <a:pPr>
              <a:defRPr/>
            </a:pPr>
            <a:fld id="{82E4E907-513F-4B6A-9E41-FE699DE0701D}" type="slidenum">
              <a:rPr lang="fr-FR" altLang="fr-FR"/>
              <a:pPr>
                <a:defRPr/>
              </a:pPr>
              <a:t>‹N°›</a:t>
            </a:fld>
            <a:endParaRPr lang="fr-FR" altLang="fr-FR"/>
          </a:p>
        </p:txBody>
      </p:sp>
    </p:spTree>
    <p:extLst>
      <p:ext uri="{BB962C8B-B14F-4D97-AF65-F5344CB8AC3E}">
        <p14:creationId xmlns:p14="http://schemas.microsoft.com/office/powerpoint/2010/main" val="2470651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3"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4" name="Espace réservé du numéro de diapositive 5"/>
          <p:cNvSpPr>
            <a:spLocks noGrp="1"/>
          </p:cNvSpPr>
          <p:nvPr>
            <p:ph type="sldNum" sz="quarter" idx="12"/>
          </p:nvPr>
        </p:nvSpPr>
        <p:spPr/>
        <p:txBody>
          <a:bodyPr/>
          <a:lstStyle>
            <a:lvl1pPr>
              <a:defRPr/>
            </a:lvl1pPr>
          </a:lstStyle>
          <a:p>
            <a:pPr>
              <a:defRPr/>
            </a:pPr>
            <a:fld id="{C28EEDD9-4E13-428F-81DF-B9EF3355FD36}" type="slidenum">
              <a:rPr lang="fr-FR" altLang="fr-FR"/>
              <a:pPr>
                <a:defRPr/>
              </a:pPr>
              <a:t>‹N°›</a:t>
            </a:fld>
            <a:endParaRPr lang="fr-FR" altLang="fr-FR"/>
          </a:p>
        </p:txBody>
      </p:sp>
    </p:spTree>
    <p:extLst>
      <p:ext uri="{BB962C8B-B14F-4D97-AF65-F5344CB8AC3E}">
        <p14:creationId xmlns:p14="http://schemas.microsoft.com/office/powerpoint/2010/main" val="40561570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17F97936-F82F-4AA6-9AF0-3A07F0A7678A}" type="slidenum">
              <a:rPr lang="fr-FR" altLang="fr-FR"/>
              <a:pPr>
                <a:defRPr/>
              </a:pPr>
              <a:t>‹N°›</a:t>
            </a:fld>
            <a:endParaRPr lang="fr-FR" altLang="fr-FR"/>
          </a:p>
        </p:txBody>
      </p:sp>
    </p:spTree>
    <p:extLst>
      <p:ext uri="{BB962C8B-B14F-4D97-AF65-F5344CB8AC3E}">
        <p14:creationId xmlns:p14="http://schemas.microsoft.com/office/powerpoint/2010/main" val="327333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fr-FR" noProof="0"/>
          </a:p>
        </p:txBody>
      </p:sp>
      <p:sp>
        <p:nvSpPr>
          <p:cNvPr id="4" name="Espace réservé du texte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6"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7" name="Espace réservé du numéro de diapositive 5"/>
          <p:cNvSpPr>
            <a:spLocks noGrp="1"/>
          </p:cNvSpPr>
          <p:nvPr>
            <p:ph type="sldNum" sz="quarter" idx="12"/>
          </p:nvPr>
        </p:nvSpPr>
        <p:spPr/>
        <p:txBody>
          <a:bodyPr/>
          <a:lstStyle>
            <a:lvl1pPr>
              <a:defRPr/>
            </a:lvl1pPr>
          </a:lstStyle>
          <a:p>
            <a:pPr>
              <a:defRPr/>
            </a:pPr>
            <a:fld id="{750CD20B-4949-411A-B748-0D477E2FE5AB}" type="slidenum">
              <a:rPr lang="fr-FR" altLang="fr-FR"/>
              <a:pPr>
                <a:defRPr/>
              </a:pPr>
              <a:t>‹N°›</a:t>
            </a:fld>
            <a:endParaRPr lang="fr-FR" altLang="fr-FR"/>
          </a:p>
        </p:txBody>
      </p:sp>
    </p:spTree>
    <p:extLst>
      <p:ext uri="{BB962C8B-B14F-4D97-AF65-F5344CB8AC3E}">
        <p14:creationId xmlns:p14="http://schemas.microsoft.com/office/powerpoint/2010/main" val="2054961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9252C917-500E-46FA-A170-CECF036D50C0}" type="slidenum">
              <a:rPr lang="fr-FR" altLang="fr-FR"/>
              <a:pPr>
                <a:defRPr/>
              </a:pPr>
              <a:t>‹N°›</a:t>
            </a:fld>
            <a:endParaRPr lang="fr-FR" altLang="fr-FR"/>
          </a:p>
        </p:txBody>
      </p:sp>
    </p:spTree>
    <p:extLst>
      <p:ext uri="{BB962C8B-B14F-4D97-AF65-F5344CB8AC3E}">
        <p14:creationId xmlns:p14="http://schemas.microsoft.com/office/powerpoint/2010/main" val="4031348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11"/>
          </p:nvPr>
        </p:nvSpPr>
        <p:spPr/>
        <p:txBody>
          <a:bodyPr/>
          <a:lstStyle>
            <a:lvl1pPr>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lvl1pPr>
              <a:defRPr/>
            </a:lvl1pPr>
          </a:lstStyle>
          <a:p>
            <a:pPr>
              <a:defRPr/>
            </a:pPr>
            <a:fld id="{A96DC47A-F9AD-47D5-A188-A7F20EA5294B}" type="slidenum">
              <a:rPr lang="fr-FR" altLang="fr-FR"/>
              <a:pPr>
                <a:defRPr/>
              </a:pPr>
              <a:t>‹N°›</a:t>
            </a:fld>
            <a:endParaRPr lang="fr-FR" altLang="fr-FR"/>
          </a:p>
        </p:txBody>
      </p:sp>
    </p:spTree>
    <p:extLst>
      <p:ext uri="{BB962C8B-B14F-4D97-AF65-F5344CB8AC3E}">
        <p14:creationId xmlns:p14="http://schemas.microsoft.com/office/powerpoint/2010/main" val="3724330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07/01/2021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07/01/2021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07/01/2021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07/01/2021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07/01/2021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5" name="Espace réservé du pied de page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fr-FR" altLang="fr-FR">
              <a:solidFill>
                <a:prstClr val="black">
                  <a:tint val="75000"/>
                </a:prstClr>
              </a:solidFill>
            </a:endParaRPr>
          </a:p>
        </p:txBody>
      </p:sp>
      <p:sp>
        <p:nvSpPr>
          <p:cNvPr id="6" name="Espace réservé du numéro de diapositive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pPr fontAlgn="base">
              <a:spcBef>
                <a:spcPct val="0"/>
              </a:spcBef>
              <a:spcAft>
                <a:spcPct val="0"/>
              </a:spcAft>
              <a:defRPr/>
            </a:pPr>
            <a:fld id="{7C47B06D-7782-4AFD-AC95-581F92B80C73}" type="slidenum">
              <a:rPr lang="fr-FR" altLang="fr-FR"/>
              <a:pPr fontAlgn="base">
                <a:spcBef>
                  <a:spcPct val="0"/>
                </a:spcBef>
                <a:spcAft>
                  <a:spcPct val="0"/>
                </a:spcAft>
                <a:defRPr/>
              </a:pPr>
              <a:t>‹N°›</a:t>
            </a:fld>
            <a:endParaRPr lang="fr-FR" altLang="fr-FR"/>
          </a:p>
        </p:txBody>
      </p:sp>
    </p:spTree>
    <p:extLst>
      <p:ext uri="{BB962C8B-B14F-4D97-AF65-F5344CB8AC3E}">
        <p14:creationId xmlns:p14="http://schemas.microsoft.com/office/powerpoint/2010/main" val="987027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2127771"/>
          </a:xfrm>
        </p:spPr>
        <p:txBody>
          <a:bodyPr>
            <a:normAutofit/>
          </a:bodyPr>
          <a:lstStyle/>
          <a:p>
            <a:pPr algn="ctr">
              <a:defRPr/>
            </a:pPr>
            <a:r>
              <a:rPr lang="fr-FR" b="1" u="sng" dirty="0" smtClean="0"/>
              <a:t>Université d’Oran 2 Mohamed Ben Ahmed</a:t>
            </a:r>
            <a:r>
              <a:rPr lang="fr-FR" b="1" u="sng" dirty="0"/>
              <a:t/>
            </a:r>
            <a:br>
              <a:rPr lang="fr-FR" b="1" u="sng" dirty="0"/>
            </a:br>
            <a:r>
              <a:rPr lang="fr-FR" b="1" u="sng" dirty="0" smtClean="0"/>
              <a:t>Faculté des Sciences économiques, Commerciales et Sciences de Gestion</a:t>
            </a:r>
            <a:br>
              <a:rPr lang="fr-FR" b="1" u="sng" dirty="0" smtClean="0"/>
            </a:br>
            <a:r>
              <a:rPr lang="fr-FR" b="1" u="sng" dirty="0" smtClean="0"/>
              <a:t>2020 – 2021</a:t>
            </a:r>
            <a:endParaRPr lang="fr-FR" b="1" dirty="0"/>
          </a:p>
        </p:txBody>
      </p:sp>
      <p:sp>
        <p:nvSpPr>
          <p:cNvPr id="31747" name="Espace réservé du contenu 2"/>
          <p:cNvSpPr>
            <a:spLocks noGrp="1"/>
          </p:cNvSpPr>
          <p:nvPr>
            <p:ph idx="1"/>
          </p:nvPr>
        </p:nvSpPr>
        <p:spPr>
          <a:xfrm>
            <a:off x="251520" y="2492896"/>
            <a:ext cx="8539163" cy="3600400"/>
          </a:xfrm>
        </p:spPr>
        <p:txBody>
          <a:bodyPr/>
          <a:lstStyle/>
          <a:p>
            <a:r>
              <a:rPr lang="fr-FR" sz="2400" b="1" dirty="0" smtClean="0"/>
              <a:t>Niveau : L 1				Semestre : S1 </a:t>
            </a:r>
          </a:p>
          <a:p>
            <a:r>
              <a:rPr lang="fr-FR" sz="2400" b="1" dirty="0" smtClean="0"/>
              <a:t>Domaine : SEGC		</a:t>
            </a:r>
          </a:p>
          <a:p>
            <a:r>
              <a:rPr lang="fr-FR" sz="2400" b="1" dirty="0" smtClean="0"/>
              <a:t>Matière : Introduction à la sociologie 1</a:t>
            </a:r>
          </a:p>
          <a:p>
            <a:r>
              <a:rPr lang="fr-FR" sz="2400" b="1" dirty="0" smtClean="0"/>
              <a:t>Enseignant : BENCHAREF  HOUCINE</a:t>
            </a:r>
          </a:p>
          <a:p>
            <a:r>
              <a:rPr lang="fr-FR" sz="2400" b="1" dirty="0" smtClean="0"/>
              <a:t>Séquence : </a:t>
            </a:r>
            <a:r>
              <a:rPr lang="fr-FR" sz="2400" b="1" dirty="0" smtClean="0"/>
              <a:t>C08 </a:t>
            </a:r>
            <a:r>
              <a:rPr lang="fr-FR" sz="2400" b="1" dirty="0" smtClean="0"/>
              <a:t>/ </a:t>
            </a:r>
            <a:r>
              <a:rPr lang="fr-FR" sz="2400" b="1" dirty="0" smtClean="0"/>
              <a:t>15-08</a:t>
            </a:r>
            <a:endParaRPr lang="fr-FR" sz="2400" b="1" dirty="0" smtClean="0">
              <a:solidFill>
                <a:srgbClr val="00B050"/>
              </a:solidFill>
            </a:endParaRPr>
          </a:p>
          <a:p>
            <a:r>
              <a:rPr lang="fr-FR" sz="2400" b="1" dirty="0" smtClean="0"/>
              <a:t>Code de la ressource : </a:t>
            </a:r>
            <a:r>
              <a:rPr lang="fr-FR" sz="2400" b="1" dirty="0" smtClean="0"/>
              <a:t>L1_S1_SEGC_D112_C08/15</a:t>
            </a:r>
            <a:endParaRPr lang="fr-FR" sz="2400" b="1" dirty="0" smtClean="0"/>
          </a:p>
          <a:p>
            <a:pPr marL="0" indent="0">
              <a:buNone/>
            </a:pPr>
            <a:endParaRPr lang="fr-FR" dirty="0" smtClean="0"/>
          </a:p>
        </p:txBody>
      </p:sp>
      <p:sp>
        <p:nvSpPr>
          <p:cNvPr id="3174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eaLnBrk="0" fontAlgn="base" hangingPunct="0">
              <a:spcBef>
                <a:spcPct val="0"/>
              </a:spcBef>
              <a:spcAft>
                <a:spcPct val="0"/>
              </a:spcAft>
              <a:defRPr>
                <a:solidFill>
                  <a:schemeClr val="tx1"/>
                </a:solidFill>
                <a:latin typeface="Calibri" pitchFamily="34" charset="0"/>
              </a:defRPr>
            </a:lvl6pPr>
            <a:lvl7pPr marL="2971800" indent="-228600" algn="l" rtl="0" eaLnBrk="0" fontAlgn="base" hangingPunct="0">
              <a:spcBef>
                <a:spcPct val="0"/>
              </a:spcBef>
              <a:spcAft>
                <a:spcPct val="0"/>
              </a:spcAft>
              <a:defRPr>
                <a:solidFill>
                  <a:schemeClr val="tx1"/>
                </a:solidFill>
                <a:latin typeface="Calibri" pitchFamily="34" charset="0"/>
              </a:defRPr>
            </a:lvl7pPr>
            <a:lvl8pPr marL="3429000" indent="-228600" algn="l" rtl="0" eaLnBrk="0" fontAlgn="base" hangingPunct="0">
              <a:spcBef>
                <a:spcPct val="0"/>
              </a:spcBef>
              <a:spcAft>
                <a:spcPct val="0"/>
              </a:spcAft>
              <a:defRPr>
                <a:solidFill>
                  <a:schemeClr val="tx1"/>
                </a:solidFill>
                <a:latin typeface="Calibri" pitchFamily="34" charset="0"/>
              </a:defRPr>
            </a:lvl8pPr>
            <a:lvl9pPr marL="3886200" indent="-228600" algn="l" rtl="0" eaLnBrk="0" fontAlgn="base" hangingPunct="0">
              <a:spcBef>
                <a:spcPct val="0"/>
              </a:spcBef>
              <a:spcAft>
                <a:spcPct val="0"/>
              </a:spcAft>
              <a:defRPr>
                <a:solidFill>
                  <a:schemeClr val="tx1"/>
                </a:solidFill>
                <a:latin typeface="Calibri" pitchFamily="34" charset="0"/>
              </a:defRPr>
            </a:lvl9pPr>
          </a:lstStyle>
          <a:p>
            <a:fld id="{9D6C7AA2-C861-4005-82B3-B6E5382136F5}" type="slidenum">
              <a:rPr lang="fr-FR" smtClean="0">
                <a:solidFill>
                  <a:srgbClr val="898989"/>
                </a:solidFill>
              </a:rPr>
              <a:pPr/>
              <a:t>1</a:t>
            </a:fld>
            <a:endParaRPr lang="fr-FR" smtClean="0">
              <a:solidFill>
                <a:srgbClr val="898989"/>
              </a:solidFill>
            </a:endParaRPr>
          </a:p>
        </p:txBody>
      </p:sp>
    </p:spTree>
    <p:extLst>
      <p:ext uri="{BB962C8B-B14F-4D97-AF65-F5344CB8AC3E}">
        <p14:creationId xmlns:p14="http://schemas.microsoft.com/office/powerpoint/2010/main" val="390748211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615603"/>
          </a:xfrm>
        </p:spPr>
        <p:txBody>
          <a:bodyPr/>
          <a:lstStyle/>
          <a:p>
            <a:pPr algn="ctr" rtl="1">
              <a:spcAft>
                <a:spcPts val="0"/>
              </a:spcAft>
              <a:tabLst>
                <a:tab pos="-342900" algn="l"/>
                <a:tab pos="-326390" algn="l"/>
              </a:tabLst>
            </a:pPr>
            <a:r>
              <a:rPr lang="ar-EG" sz="3600" b="1" dirty="0">
                <a:solidFill>
                  <a:srgbClr val="FF0000"/>
                </a:solidFill>
                <a:latin typeface="Times New Roman"/>
                <a:ea typeface="Times New Roman"/>
              </a:rPr>
              <a:t>عناصر بنية الأساس التحتية</a:t>
            </a:r>
            <a:r>
              <a:rPr lang="ar-EG"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179512" y="692696"/>
            <a:ext cx="8712968" cy="6048672"/>
          </a:xfrm>
        </p:spPr>
        <p:txBody>
          <a:bodyPr/>
          <a:lstStyle/>
          <a:p>
            <a:pPr algn="just" rtl="1">
              <a:spcAft>
                <a:spcPts val="0"/>
              </a:spcAft>
              <a:tabLst>
                <a:tab pos="-342900" algn="l"/>
                <a:tab pos="-326390" algn="l"/>
              </a:tabLst>
            </a:pPr>
            <a:r>
              <a:rPr lang="ar-EG" sz="1500" b="1" dirty="0">
                <a:latin typeface="Times New Roman" pitchFamily="18" charset="0"/>
                <a:ea typeface="Times New Roman"/>
                <a:cs typeface="Times New Roman" pitchFamily="18" charset="0"/>
              </a:rPr>
              <a:t>تتشكل البنية التحتية من عنصرين ، أو بالأحرى بنيتين أخريين : القوي الإنتاجية وعلاقات الإنتاج الاجتماعية المتوافقة معها . وسوف نتناول مكونات كل عنصر علي حدة ثم نتعرض للعلاقة بين العنصرين ، أي بين قوي الإنتاج وعلاقات الإنتاج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solidFill>
                  <a:srgbClr val="FF0000"/>
                </a:solidFill>
                <a:latin typeface="Times New Roman" pitchFamily="18" charset="0"/>
                <a:ea typeface="Times New Roman"/>
                <a:cs typeface="Times New Roman" pitchFamily="18" charset="0"/>
              </a:rPr>
              <a:t>(أ ) القوى الإنتاجية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تتشكل من العاملين وما يستحوذون من خبرة في العمل بالإضافة إلي وسائل الإنتاج التي تتشكل بدورها من مادة العمل + وسائل العمل . فبدون هذه العناصر لا يتحقق العمل ولا تنشأ علاقات </a:t>
            </a:r>
            <a:r>
              <a:rPr lang="ar-EG" sz="1500" b="1" dirty="0" err="1">
                <a:latin typeface="Times New Roman" pitchFamily="18" charset="0"/>
                <a:ea typeface="Times New Roman"/>
                <a:cs typeface="Times New Roman" pitchFamily="18" charset="0"/>
              </a:rPr>
              <a:t>إجتماعية</a:t>
            </a:r>
            <a:r>
              <a:rPr lang="ar-EG" sz="1500" b="1" dirty="0">
                <a:latin typeface="Times New Roman" pitchFamily="18" charset="0"/>
                <a:ea typeface="Times New Roman"/>
                <a:cs typeface="Times New Roman" pitchFamily="18" charset="0"/>
              </a:rPr>
              <a:t> .ولكل عنصر من تلك العناصر تأثير مختلف . فمادة علاقات </a:t>
            </a:r>
            <a:r>
              <a:rPr lang="ar-EG" sz="1500" b="1" dirty="0" err="1">
                <a:latin typeface="Times New Roman" pitchFamily="18" charset="0"/>
                <a:ea typeface="Times New Roman"/>
                <a:cs typeface="Times New Roman" pitchFamily="18" charset="0"/>
              </a:rPr>
              <a:t>إجتماعية</a:t>
            </a:r>
            <a:r>
              <a:rPr lang="ar-EG" sz="1500" b="1" dirty="0">
                <a:latin typeface="Times New Roman" pitchFamily="18" charset="0"/>
                <a:ea typeface="Times New Roman"/>
                <a:cs typeface="Times New Roman" pitchFamily="18" charset="0"/>
              </a:rPr>
              <a:t> . ولكل عنصر من تلك العناصر تأثير مختلف . فمادة العمل هي المادة الخام ، وتتمثل في كل ما يتعرض في عملية الإنتاج لهذا التعديل أو ذاك ، لهذه التغيرات أو تلك ، ليتحول إلي ناتج ضروري للإنسان بواسطة وسائل العمل ، فهي مجموعة متنوعة تشمل الإنشاءات بما فيها من قوي محركة ومبان ووسائل نقل وما إلي ذلك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غير أن ماركس يضع أهمية لأدوات الإنتاج ، أي أدوات لعمل بيم مكونات وسائل العمل هذه . فأدوات العمل هي مقياس الحكم علي مستوي قوي الإنتاج ، كما أن لها تاريخاً خاصاً بها . وهي التي تحدد مدي تأثير . الانسان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الطبيعية ، وحسب منطق ماركس فإن الأدوات التي تصنع بها المنتجات والأسلوب الذي تتم به صناعتها هي التي تمكننا من التمييز بين المراحل </a:t>
            </a:r>
            <a:r>
              <a:rPr lang="ar-EG" sz="1500" b="1" dirty="0" err="1">
                <a:latin typeface="Times New Roman" pitchFamily="18" charset="0"/>
                <a:ea typeface="Times New Roman"/>
                <a:cs typeface="Times New Roman" pitchFamily="18" charset="0"/>
              </a:rPr>
              <a:t>الإقتصادية</a:t>
            </a:r>
            <a:r>
              <a:rPr lang="ar-EG" sz="1500" b="1" dirty="0">
                <a:latin typeface="Times New Roman" pitchFamily="18" charset="0"/>
                <a:ea typeface="Times New Roman"/>
                <a:cs typeface="Times New Roman" pitchFamily="18" charset="0"/>
              </a:rPr>
              <a:t> المختلفة وليست تلك المنتجات ذاتها ، فأدوات العمل لا تبين لنا مستوي درجة التطور التي بلغها العمل البشري فحسب ، وإنما هي أيضاً مؤشرات للظروف الاجتماعية التي تجري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ظلها العمل.</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يعتبر ماركس أن القوي الانتاجية هي العنصر الحاسم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أسلوب الانتاج فمن جانب هي </a:t>
            </a:r>
            <a:r>
              <a:rPr lang="ar-EG" sz="1500" b="1" dirty="0" err="1">
                <a:latin typeface="Times New Roman" pitchFamily="18" charset="0"/>
                <a:ea typeface="Times New Roman"/>
                <a:cs typeface="Times New Roman" pitchFamily="18" charset="0"/>
              </a:rPr>
              <a:t>اكصر</a:t>
            </a:r>
            <a:r>
              <a:rPr lang="ar-EG" sz="1500" b="1" dirty="0">
                <a:latin typeface="Times New Roman" pitchFamily="18" charset="0"/>
                <a:ea typeface="Times New Roman"/>
                <a:cs typeface="Times New Roman" pitchFamily="18" charset="0"/>
              </a:rPr>
              <a:t> العناصر حركة وتغيراً ، كما تتولد عنها علاقة ملكية وسائل الانتاج ، ويمكن تلخيص تلك المكونات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المعادلات المبسطة التالية :</a:t>
            </a:r>
            <a:endParaRPr lang="en-US" sz="1500" dirty="0">
              <a:latin typeface="Times New Roman" pitchFamily="18" charset="0"/>
              <a:ea typeface="Times New Roman"/>
              <a:cs typeface="Times New Roman" pitchFamily="18" charset="0"/>
            </a:endParaRPr>
          </a:p>
          <a:p>
            <a:pPr algn="just" rtl="1">
              <a:spcAft>
                <a:spcPts val="0"/>
              </a:spcAft>
            </a:pPr>
            <a:r>
              <a:rPr lang="ar-EG" sz="1500" b="1" dirty="0">
                <a:latin typeface="Times New Roman" pitchFamily="18" charset="0"/>
                <a:ea typeface="Times New Roman"/>
                <a:cs typeface="Times New Roman" pitchFamily="18" charset="0"/>
              </a:rPr>
              <a:t>مادة العمل + وسائل العمل = وسائل الانتاج.</a:t>
            </a:r>
            <a:endParaRPr lang="en-US" sz="1500" dirty="0">
              <a:latin typeface="Times New Roman" pitchFamily="18" charset="0"/>
              <a:ea typeface="Times New Roman"/>
              <a:cs typeface="Times New Roman" pitchFamily="18" charset="0"/>
            </a:endParaRPr>
          </a:p>
          <a:p>
            <a:pPr algn="just" rtl="1">
              <a:spcAft>
                <a:spcPts val="0"/>
              </a:spcAft>
            </a:pPr>
            <a:r>
              <a:rPr lang="ar-EG" sz="1500" b="1" dirty="0">
                <a:latin typeface="Times New Roman" pitchFamily="18" charset="0"/>
                <a:ea typeface="Times New Roman"/>
                <a:cs typeface="Times New Roman" pitchFamily="18" charset="0"/>
              </a:rPr>
              <a:t>وسائل الانتاج + المنتجين = القوي الانتاجية.</a:t>
            </a:r>
            <a:endParaRPr lang="en-US" sz="1500" dirty="0">
              <a:latin typeface="Times New Roman" pitchFamily="18" charset="0"/>
              <a:ea typeface="Times New Roman"/>
              <a:cs typeface="Times New Roman" pitchFamily="18" charset="0"/>
            </a:endParaRPr>
          </a:p>
          <a:p>
            <a:pPr algn="just" rtl="1">
              <a:spcAft>
                <a:spcPts val="0"/>
              </a:spcAft>
            </a:pPr>
            <a:r>
              <a:rPr lang="ar-EG" sz="1500" b="1" dirty="0">
                <a:solidFill>
                  <a:srgbClr val="FF0000"/>
                </a:solidFill>
                <a:latin typeface="Times New Roman" pitchFamily="18" charset="0"/>
                <a:ea typeface="Times New Roman"/>
                <a:cs typeface="Times New Roman" pitchFamily="18" charset="0"/>
              </a:rPr>
              <a:t>(ب) علاقات الانتاج :</a:t>
            </a:r>
            <a:endParaRPr lang="en-US" sz="1500" dirty="0">
              <a:latin typeface="Times New Roman" pitchFamily="18" charset="0"/>
              <a:ea typeface="Times New Roman"/>
              <a:cs typeface="Times New Roman" pitchFamily="18" charset="0"/>
            </a:endParaRPr>
          </a:p>
          <a:p>
            <a:pPr algn="just" rtl="1">
              <a:spcAft>
                <a:spcPts val="0"/>
              </a:spcAft>
            </a:pPr>
            <a:r>
              <a:rPr lang="ar-EG" sz="1500" b="1" dirty="0">
                <a:latin typeface="Times New Roman" pitchFamily="18" charset="0"/>
                <a:ea typeface="Times New Roman"/>
                <a:cs typeface="Times New Roman" pitchFamily="18" charset="0"/>
              </a:rPr>
              <a:t>تتشكل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كل مجتمع عيني ، أي ملموس ، علاقات </a:t>
            </a:r>
            <a:r>
              <a:rPr lang="ar-EG" sz="1500" b="1" dirty="0" err="1">
                <a:latin typeface="Times New Roman" pitchFamily="18" charset="0"/>
                <a:ea typeface="Times New Roman"/>
                <a:cs typeface="Times New Roman" pitchFamily="18" charset="0"/>
              </a:rPr>
              <a:t>إجتماعية</a:t>
            </a:r>
            <a:r>
              <a:rPr lang="ar-EG" sz="1500" b="1" dirty="0">
                <a:latin typeface="Times New Roman" pitchFamily="18" charset="0"/>
                <a:ea typeface="Times New Roman"/>
                <a:cs typeface="Times New Roman" pitchFamily="18" charset="0"/>
              </a:rPr>
              <a:t> للإنتاج </a:t>
            </a:r>
            <a:r>
              <a:rPr lang="ar-EG" sz="1500" b="1" dirty="0" err="1">
                <a:latin typeface="Times New Roman" pitchFamily="18" charset="0"/>
                <a:ea typeface="Times New Roman"/>
                <a:cs typeface="Times New Roman" pitchFamily="18" charset="0"/>
              </a:rPr>
              <a:t>تتشمن</a:t>
            </a:r>
            <a:r>
              <a:rPr lang="ar-EG" sz="1500" b="1" dirty="0">
                <a:latin typeface="Times New Roman" pitchFamily="18" charset="0"/>
                <a:ea typeface="Times New Roman"/>
                <a:cs typeface="Times New Roman" pitchFamily="18" charset="0"/>
              </a:rPr>
              <a:t> علاقات الناس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العمل المباشرة للإنتاج علاوة علي مختلف أشكال التقسيم الاجتماعي للنشاط ، كما تتضمن شكلاً معيناً لتوزيع الخبرات بين الناس ، وتتحدد تلك العلاقات الاجتماعية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مجموعها وفقاً لعلاقات الناس بوسائل الانتاج ، فلكي نحدد نوعية علاقات الإنتاج الاجتماعية لابد أن نعرف من الذي يمتلك وسائل الانتاج (مادة العمل + وسائل العمل) ، فعلاقات الإنتاج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هي علاقات الملكية أولاً وقبل كل </a:t>
            </a:r>
            <a:r>
              <a:rPr lang="ar-EG" sz="1500" b="1" dirty="0" err="1">
                <a:latin typeface="Times New Roman" pitchFamily="18" charset="0"/>
                <a:ea typeface="Times New Roman"/>
                <a:cs typeface="Times New Roman" pitchFamily="18" charset="0"/>
              </a:rPr>
              <a:t>شئ</a:t>
            </a:r>
            <a:r>
              <a:rPr lang="ar-EG" sz="1500" b="1" dirty="0">
                <a:latin typeface="Times New Roman" pitchFamily="18" charset="0"/>
                <a:ea typeface="Times New Roman"/>
                <a:cs typeface="Times New Roman" pitchFamily="18" charset="0"/>
              </a:rPr>
              <a:t> ويعني ذلك أن تنوع هذه العلاقات هو انعكاس لشكل للملكية ، محدداً تاريخياً ، فإذا كانت وسائل الانتاج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يد المجتمع بأسره فإن أعضاء هذا المجتمع </a:t>
            </a:r>
            <a:r>
              <a:rPr lang="ar-EG" sz="1500" b="1" dirty="0" err="1">
                <a:latin typeface="Times New Roman" pitchFamily="18" charset="0"/>
                <a:ea typeface="Times New Roman"/>
                <a:cs typeface="Times New Roman" pitchFamily="18" charset="0"/>
              </a:rPr>
              <a:t>يصبوحن</a:t>
            </a:r>
            <a:r>
              <a:rPr lang="ar-EG" sz="1500" b="1" dirty="0">
                <a:latin typeface="Times New Roman" pitchFamily="18" charset="0"/>
                <a:ea typeface="Times New Roman"/>
                <a:cs typeface="Times New Roman" pitchFamily="18" charset="0"/>
              </a:rPr>
              <a:t> متساويين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علاقاتهم بوسائل الانتاج ، أما إذا كانت وسائل الانتاج ملكاً لفئة معينة </a:t>
            </a:r>
            <a:r>
              <a:rPr lang="ar-EG" sz="1500" b="1" dirty="0" err="1">
                <a:latin typeface="Times New Roman" pitchFamily="18" charset="0"/>
                <a:ea typeface="Times New Roman"/>
                <a:cs typeface="Times New Roman" pitchFamily="18" charset="0"/>
              </a:rPr>
              <a:t>فى</a:t>
            </a:r>
            <a:r>
              <a:rPr lang="ar-EG" sz="1500" b="1" dirty="0">
                <a:latin typeface="Times New Roman" pitchFamily="18" charset="0"/>
                <a:ea typeface="Times New Roman"/>
                <a:cs typeface="Times New Roman" pitchFamily="18" charset="0"/>
              </a:rPr>
              <a:t> المجتمع فحسب ، فإن الملكية ينبثق عنها علاقات السيطرة.</a:t>
            </a:r>
            <a:endParaRPr lang="en-US" sz="15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1705660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8856984" cy="6480720"/>
          </a:xfrm>
        </p:spPr>
        <p:txBody>
          <a:bodyPr/>
          <a:lstStyle/>
          <a:p>
            <a:pPr algn="just" rtl="1">
              <a:spcAft>
                <a:spcPts val="0"/>
              </a:spcAft>
            </a:pPr>
            <a:r>
              <a:rPr lang="ar-EG" sz="1600" b="1" dirty="0">
                <a:solidFill>
                  <a:srgbClr val="FF0000"/>
                </a:solidFill>
                <a:latin typeface="Times New Roman" pitchFamily="18" charset="0"/>
                <a:ea typeface="Times New Roman"/>
                <a:cs typeface="Times New Roman" pitchFamily="18" charset="0"/>
              </a:rPr>
              <a:t>(ج) العلاقة بين قوي الانتاج وعلاقات الانتاج:</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إن تركيب القوي الانتاجية تنشأ عنها علاقة الإنتاج أي العلاقة </a:t>
            </a:r>
            <a:r>
              <a:rPr lang="ar-EG" sz="1600" b="1" dirty="0" err="1">
                <a:latin typeface="Times New Roman" pitchFamily="18" charset="0"/>
                <a:ea typeface="Times New Roman"/>
                <a:cs typeface="Times New Roman" pitchFamily="18" charset="0"/>
              </a:rPr>
              <a:t>بمكلية</a:t>
            </a:r>
            <a:r>
              <a:rPr lang="ar-EG" sz="1600" b="1" dirty="0">
                <a:latin typeface="Times New Roman" pitchFamily="18" charset="0"/>
                <a:ea typeface="Times New Roman"/>
                <a:cs typeface="Times New Roman" pitchFamily="18" charset="0"/>
              </a:rPr>
              <a:t> وسائل الانتاج ، وهي علاقة تؤثر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ترتيب الناس داخل إطار العلاقات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 ومن ثم فإن علاقة الملكية ، علاقة المنتجين بوسائل الإنتاج وبملكيتها ، هي العامل الحاسم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الشكل الذي تتخذه العلاقات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الإنتاجية ، وأن تاريخ القوي الإنتاجية وعلاقات الإنتاج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كافة البلدان يوضح أن هناك سمة أساسية مشتركة بينها جميعاً ، وتتمثل هذه السمة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أن مستوي معيناً من القوي الانتاجية يتطلب مستوي يتفق معه من علاقات الإنتاج وعندما ينظر إليهما معاً </a:t>
            </a:r>
            <a:r>
              <a:rPr lang="ar-EG" sz="1600" b="1" dirty="0" err="1">
                <a:latin typeface="Times New Roman" pitchFamily="18" charset="0"/>
                <a:ea typeface="Times New Roman"/>
                <a:cs typeface="Times New Roman" pitchFamily="18" charset="0"/>
              </a:rPr>
              <a:t>يكشفات</a:t>
            </a:r>
            <a:r>
              <a:rPr lang="ar-EG" sz="1600" b="1" dirty="0">
                <a:latin typeface="Times New Roman" pitchFamily="18" charset="0"/>
                <a:ea typeface="Times New Roman"/>
                <a:cs typeface="Times New Roman" pitchFamily="18" charset="0"/>
              </a:rPr>
              <a:t> عن الطريقة التي </a:t>
            </a:r>
            <a:r>
              <a:rPr lang="ar-EG" sz="1600" b="1" dirty="0" err="1">
                <a:latin typeface="Times New Roman" pitchFamily="18" charset="0"/>
                <a:ea typeface="Times New Roman"/>
                <a:cs typeface="Times New Roman" pitchFamily="18" charset="0"/>
              </a:rPr>
              <a:t>تنتاج</a:t>
            </a:r>
            <a:r>
              <a:rPr lang="ar-EG" sz="1600" b="1" dirty="0">
                <a:latin typeface="Times New Roman" pitchFamily="18" charset="0"/>
                <a:ea typeface="Times New Roman"/>
                <a:cs typeface="Times New Roman" pitchFamily="18" charset="0"/>
              </a:rPr>
              <a:t> بها الشعوب وسائل معيشتها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مرحلة معينة من التاريخ .</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إذا كانت القوي الانتاجية هي العنصر الحاسم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أسلوب الانتاج فإن ذلك يرجع إلي انها أكثر العناصر حركة وتغيراً ، ويرجع ذلك إلي ان الناس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عملية الانتاج يكتسبون معرفة وخبرة </a:t>
            </a:r>
            <a:r>
              <a:rPr lang="ar-EG" sz="1600" b="1" dirty="0" err="1">
                <a:latin typeface="Times New Roman" pitchFamily="18" charset="0"/>
                <a:ea typeface="Times New Roman"/>
                <a:cs typeface="Times New Roman" pitchFamily="18" charset="0"/>
              </a:rPr>
              <a:t>بإطراد</a:t>
            </a:r>
            <a:r>
              <a:rPr lang="ar-EG" sz="1600" b="1" dirty="0">
                <a:latin typeface="Times New Roman" pitchFamily="18" charset="0"/>
                <a:ea typeface="Times New Roman"/>
                <a:cs typeface="Times New Roman" pitchFamily="18" charset="0"/>
              </a:rPr>
              <a:t> ، ويساعدهم ذلك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تحسين أدوات الإنتاج ، وبذلك تواصل قوي الانتاج تطورها ، ويختلف الأمر بالنسبة للعلاقات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 فأشكال الملكية لا تتغير كل يوم ، وهي مستقرة نسبياً ، كما أن تغيرها خاضع للتغير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تركيب القوي الانتاجية ذاتها ، ولكن ينبغي ملاحظة أن علاقات الإنتاج تكون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مراحل معينة دافعاً لتطور القوي الانتاجية ومثال ذلك ما حدث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المراحل الأولي للنظام الرأسمالي ، حيث تمكن مت تطوير القوي الانتاجية بدرجة لم يسبق لها مثيل من قبل.</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لكن عندا تتطور القوي الانتاجية لدرجة معينة تزول حالة التجانس بينها وبين علاقات الإنتاج ، فيبدأ صدام بينهما لأن علاقات الإنتاج تعوق تطور القوي الإنتاجية وينتهي ذلك بأن تحل علاقات إنتاجية جديدة تتوافق مع القوي الانتاجية وينتهي ذلك بأن تحل علاقات إنتاجية جديدة تتوافق مع القوي الإنتاجية التي مت وتطورت ، وعلي سبيل المثال ، فإن وسائل الإنتاج والتبادل التي قامت البرجوازية علي أساها ، بزغت داخل المجتمع الإقطاعي ، وحينما بلغت مرحلة معينة من التطور لم تعد الظروف التي كان المجتمع الاقطاعي ينتج ويتبادل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ظلها ، أم يعد التنظيم الإقطاعي للملكية يتفق مع القوي الانتاجية التي تطورت بالفعل بل تحول إلي قيود تعرقلها ، وأصبح من الواجب تخطيط هذه القيود ، وقد تحطمت بالفعل ، وظهرت مكانها المنافسة الحرة ونظام اجتماعي وسياسي يتوافق معها وكذلك السيطرة الاقتصادية والسياسية لطبقة البرجوازية</a:t>
            </a:r>
            <a:r>
              <a:rPr lang="ar-EG" sz="2400" b="1" dirty="0">
                <a:latin typeface="Times New Roman"/>
                <a:ea typeface="Times New Roman"/>
              </a:rPr>
              <a:t>.</a:t>
            </a:r>
            <a:endParaRPr lang="en-US" sz="1800" dirty="0">
              <a:latin typeface="Times New Roman"/>
              <a:ea typeface="Times New Roman"/>
            </a:endParaRPr>
          </a:p>
          <a:p>
            <a:endParaRPr lang="ar-DZ" dirty="0"/>
          </a:p>
        </p:txBody>
      </p:sp>
    </p:spTree>
    <p:extLst>
      <p:ext uri="{BB962C8B-B14F-4D97-AF65-F5344CB8AC3E}">
        <p14:creationId xmlns:p14="http://schemas.microsoft.com/office/powerpoint/2010/main" val="41342456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7886700" cy="687611"/>
          </a:xfrm>
        </p:spPr>
        <p:txBody>
          <a:bodyPr/>
          <a:lstStyle/>
          <a:p>
            <a:pPr algn="ctr" rtl="1">
              <a:spcAft>
                <a:spcPts val="0"/>
              </a:spcAft>
            </a:pPr>
            <a:r>
              <a:rPr lang="ar-EG" sz="3600" b="1" dirty="0">
                <a:solidFill>
                  <a:srgbClr val="FF0000"/>
                </a:solidFill>
                <a:latin typeface="Times New Roman"/>
                <a:ea typeface="Times New Roman"/>
              </a:rPr>
              <a:t>عناصر البنية الفوقية </a:t>
            </a:r>
            <a:r>
              <a:rPr lang="ar-EG"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179512" y="836712"/>
            <a:ext cx="8784976" cy="5760640"/>
          </a:xfrm>
        </p:spPr>
        <p:txBody>
          <a:bodyPr/>
          <a:lstStyle/>
          <a:p>
            <a:pPr algn="just" rtl="1">
              <a:spcAft>
                <a:spcPts val="0"/>
              </a:spcAft>
            </a:pPr>
            <a:r>
              <a:rPr lang="ar-EG" sz="1600" b="1" dirty="0">
                <a:latin typeface="Times New Roman" pitchFamily="18" charset="0"/>
                <a:ea typeface="Times New Roman"/>
                <a:cs typeface="Times New Roman" pitchFamily="18" charset="0"/>
              </a:rPr>
              <a:t>تتشكل هذه البنية من الأشكال السياسية والقانونية وأشكال الوعي الاجتماعي أو </a:t>
            </a:r>
            <a:r>
              <a:rPr lang="ar-EG" sz="1600" b="1" dirty="0" err="1">
                <a:latin typeface="Times New Roman" pitchFamily="18" charset="0"/>
                <a:ea typeface="Times New Roman"/>
                <a:cs typeface="Times New Roman" pitchFamily="18" charset="0"/>
              </a:rPr>
              <a:t>الأيدلوجية</a:t>
            </a:r>
            <a:r>
              <a:rPr lang="ar-EG" sz="1600" b="1" dirty="0">
                <a:latin typeface="Times New Roman" pitchFamily="18" charset="0"/>
                <a:ea typeface="Times New Roman"/>
                <a:cs typeface="Times New Roman" pitchFamily="18" charset="0"/>
              </a:rPr>
              <a:t> ، </a:t>
            </a:r>
            <a:r>
              <a:rPr lang="ar-EG" sz="1600" b="1" dirty="0" err="1">
                <a:latin typeface="Times New Roman" pitchFamily="18" charset="0"/>
                <a:ea typeface="Times New Roman"/>
                <a:cs typeface="Times New Roman" pitchFamily="18" charset="0"/>
              </a:rPr>
              <a:t>وتتشمن</a:t>
            </a:r>
            <a:r>
              <a:rPr lang="ar-EG" sz="1600" b="1" dirty="0">
                <a:latin typeface="Times New Roman" pitchFamily="18" charset="0"/>
                <a:ea typeface="Times New Roman"/>
                <a:cs typeface="Times New Roman" pitchFamily="18" charset="0"/>
              </a:rPr>
              <a:t> الأيدولوجية مجمل الأفكار السياسية والفلسفية والمذاهب الأخلاقية والتصورات والنظريات الجمالية السائدة ، ولكن ينبغي ملاحظة أنه يوجد إلي جانب هذه </a:t>
            </a:r>
            <a:r>
              <a:rPr lang="ar-EG" sz="1600" b="1" dirty="0" err="1">
                <a:latin typeface="Times New Roman" pitchFamily="18" charset="0"/>
                <a:ea typeface="Times New Roman"/>
                <a:cs typeface="Times New Roman" pitchFamily="18" charset="0"/>
              </a:rPr>
              <a:t>الأشال</a:t>
            </a:r>
            <a:r>
              <a:rPr lang="ar-EG" sz="1600" b="1" dirty="0">
                <a:latin typeface="Times New Roman" pitchFamily="18" charset="0"/>
                <a:ea typeface="Times New Roman"/>
                <a:cs typeface="Times New Roman" pitchFamily="18" charset="0"/>
              </a:rPr>
              <a:t> التي لها السيادة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كل تكوين اجتماعي افكار وأشكال وعي أخري تعكس  أيضاً مواقع الفئات المضطهدة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المجتمعات الطبقية وتعمل الأيدولوجية السائدة على كبتها والحد من تأثيرها ، ومعني ذلك أن البنية الفوقية ليست بنية عزلاء خامدة بل يدور داخلها صراع يؤثر أيضاً علي بنية الأساس التحتية، فبينما تعمل الأشكال الأيدولوجية التي لها السيادة علي تدعيم بنية الأساس التحتية، فبينما تعمل الأشكال الأيدولوجية التي لها السيادة علي تدعيم بنية الأساس ، فإن أشكال الوعي </a:t>
            </a:r>
            <a:r>
              <a:rPr lang="ar-EG" sz="1600" b="1" dirty="0" err="1">
                <a:latin typeface="Times New Roman" pitchFamily="18" charset="0"/>
                <a:ea typeface="Times New Roman"/>
                <a:cs typeface="Times New Roman" pitchFamily="18" charset="0"/>
              </a:rPr>
              <a:t>الأخري</a:t>
            </a:r>
            <a:r>
              <a:rPr lang="ar-EG" sz="1600" b="1" dirty="0">
                <a:latin typeface="Times New Roman" pitchFamily="18" charset="0"/>
                <a:ea typeface="Times New Roman"/>
                <a:cs typeface="Times New Roman" pitchFamily="18" charset="0"/>
              </a:rPr>
              <a:t> المرتبطة بالطبقات المقهورة تعمل هي </a:t>
            </a:r>
            <a:r>
              <a:rPr lang="ar-EG" sz="1600" b="1" dirty="0" err="1">
                <a:latin typeface="Times New Roman" pitchFamily="18" charset="0"/>
                <a:ea typeface="Times New Roman"/>
                <a:cs typeface="Times New Roman" pitchFamily="18" charset="0"/>
              </a:rPr>
              <a:t>الأخري</a:t>
            </a:r>
            <a:r>
              <a:rPr lang="ar-EG" sz="1600" b="1" dirty="0">
                <a:latin typeface="Times New Roman" pitchFamily="18" charset="0"/>
                <a:ea typeface="Times New Roman"/>
                <a:cs typeface="Times New Roman" pitchFamily="18" charset="0"/>
              </a:rPr>
              <a:t>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اتجاه مضاد ومحصلة هذا الصراع تؤثر بدورها علي بنية الأساس ذاتها.</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إن فكرة البنية الفوقية القائمة علي أسلوب انتاجي معين قد أبعدت فكرة أن الأنظمة الاجتماعية خالدة وأبدية ، فكل أسلوب للإنتاج – وهو يقوم علي شكل معين من أشكال الملكية – لا يمكن أن يكون سوي مرحلة تاريخية والأنظمة الاجتماعية المصاحبة لذلك الأسلوب ليست إلا أنظمة تاريخية ومؤقتة.</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أن ماركس يصور مراحل التطور الكلاسيكية " أسلوب الانتاج الأسيوي ، والقديم ، والاقطاعي ، والرأسمالي ، علي انها نماذج تطور أساسية لعلاقات الانتاج المعرفة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التاريخ وتصوره هذا لا يعني أنه يضع جدولاً يستوعب بشكل كامل كافة أنواع علاقات الانتاج وأساليب الانتاج ، فالشيء الجوهري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نظرية ماركس هو أنه حدد خط التطور الأساسي الذي أفضي إلي ظهور الرأسمالية.</a:t>
            </a:r>
            <a:endParaRPr lang="en-US" sz="1600" dirty="0">
              <a:latin typeface="Times New Roman" pitchFamily="18" charset="0"/>
              <a:ea typeface="Times New Roman"/>
              <a:cs typeface="Times New Roman" pitchFamily="18" charset="0"/>
            </a:endParaRPr>
          </a:p>
          <a:p>
            <a:pPr algn="just" rtl="1">
              <a:spcAft>
                <a:spcPts val="0"/>
              </a:spcAft>
            </a:pPr>
            <a:r>
              <a:rPr lang="ar-EG" sz="1600" b="1" dirty="0">
                <a:latin typeface="Times New Roman" pitchFamily="18" charset="0"/>
                <a:ea typeface="Times New Roman"/>
                <a:cs typeface="Times New Roman" pitchFamily="18" charset="0"/>
              </a:rPr>
              <a:t>فضلاً عن ذلك فإن لتصور ماركس حول المراحل قيمة منهجية أخري بالنسبة لدراسة بلدان الشرق ، ويتمثل ذلك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طرحه لنموذج أسلوب الانتاج الأسيوي بشكل متميز عن أساليب الانتاج والذي وجد </a:t>
            </a:r>
            <a:r>
              <a:rPr lang="ar-EG" sz="1600" b="1" dirty="0" err="1">
                <a:latin typeface="Times New Roman" pitchFamily="18" charset="0"/>
                <a:ea typeface="Times New Roman"/>
                <a:cs typeface="Times New Roman" pitchFamily="18" charset="0"/>
              </a:rPr>
              <a:t>فى</a:t>
            </a:r>
            <a:r>
              <a:rPr lang="ar-EG" sz="1600" b="1" dirty="0">
                <a:latin typeface="Times New Roman" pitchFamily="18" charset="0"/>
                <a:ea typeface="Times New Roman"/>
                <a:cs typeface="Times New Roman" pitchFamily="18" charset="0"/>
              </a:rPr>
              <a:t> أسيا وبلدان الشرق الأوسط وفى بعض مناطق افريقيا ، ولكن هذا الموضوع لم يحظ بالاهتمام أو الدراسة إلا بدءاً من منتصف هذا القرن العشرين.</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4245466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404664"/>
            <a:ext cx="7772400" cy="1470025"/>
          </a:xfrm>
        </p:spPr>
        <p:txBody>
          <a:bodyPr/>
          <a:lstStyle/>
          <a:p>
            <a:r>
              <a:rPr lang="ar-DZ" b="1" dirty="0" smtClean="0"/>
              <a:t>مقياس: مدخل الى علم الاجتماع</a:t>
            </a:r>
            <a:endParaRPr lang="ar-DZ" b="1" dirty="0"/>
          </a:p>
        </p:txBody>
      </p:sp>
      <p:sp>
        <p:nvSpPr>
          <p:cNvPr id="3" name="Sous-titre 2"/>
          <p:cNvSpPr>
            <a:spLocks noGrp="1"/>
          </p:cNvSpPr>
          <p:nvPr>
            <p:ph type="subTitle" idx="1"/>
          </p:nvPr>
        </p:nvSpPr>
        <p:spPr>
          <a:xfrm>
            <a:off x="1331640" y="1700808"/>
            <a:ext cx="6400800" cy="1224136"/>
          </a:xfrm>
        </p:spPr>
        <p:txBody>
          <a:bodyPr/>
          <a:lstStyle/>
          <a:p>
            <a:r>
              <a:rPr lang="ar-DZ" b="1" dirty="0" smtClean="0">
                <a:solidFill>
                  <a:schemeClr val="tx1"/>
                </a:solidFill>
              </a:rPr>
              <a:t>السنة الأولى علوم اقتصادية</a:t>
            </a:r>
          </a:p>
          <a:p>
            <a:r>
              <a:rPr lang="ar-DZ" b="1" dirty="0" smtClean="0">
                <a:solidFill>
                  <a:schemeClr val="tx1"/>
                </a:solidFill>
              </a:rPr>
              <a:t>السداسي الأول</a:t>
            </a:r>
            <a:endParaRPr lang="ar-DZ" b="1" dirty="0">
              <a:solidFill>
                <a:schemeClr val="tx1"/>
              </a:solidFill>
            </a:endParaRPr>
          </a:p>
        </p:txBody>
      </p:sp>
      <p:sp>
        <p:nvSpPr>
          <p:cNvPr id="5" name="Sous-titre 2"/>
          <p:cNvSpPr txBox="1">
            <a:spLocks/>
          </p:cNvSpPr>
          <p:nvPr/>
        </p:nvSpPr>
        <p:spPr>
          <a:xfrm>
            <a:off x="467544" y="3068960"/>
            <a:ext cx="8136904" cy="33843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a:r>
              <a:rPr lang="ar-DZ" b="1" dirty="0" smtClean="0">
                <a:solidFill>
                  <a:prstClr val="black"/>
                </a:solidFill>
              </a:rPr>
              <a:t>جامعة وهران 2 محمد بن أحمد</a:t>
            </a:r>
          </a:p>
          <a:p>
            <a:pPr rtl="1"/>
            <a:r>
              <a:rPr lang="ar-DZ" b="1" dirty="0" smtClean="0">
                <a:solidFill>
                  <a:prstClr val="black"/>
                </a:solidFill>
              </a:rPr>
              <a:t>منسقة المقياس الأستاذة: د. براس دليلة</a:t>
            </a:r>
          </a:p>
          <a:p>
            <a:pPr rtl="1"/>
            <a:r>
              <a:rPr lang="ar-DZ" b="1" dirty="0" smtClean="0">
                <a:solidFill>
                  <a:prstClr val="black"/>
                </a:solidFill>
              </a:rPr>
              <a:t>(2020 / 2021) </a:t>
            </a:r>
          </a:p>
          <a:p>
            <a:pPr rtl="1"/>
            <a:r>
              <a:rPr lang="ar-DZ" b="1" dirty="0" smtClean="0">
                <a:solidFill>
                  <a:prstClr val="black"/>
                </a:solidFill>
              </a:rPr>
              <a:t>الأستاذ: توباش شكيب محاضر للمجموعات: 1+2+3+4</a:t>
            </a:r>
          </a:p>
          <a:p>
            <a:pPr rtl="1"/>
            <a:r>
              <a:rPr lang="ar-DZ" b="1" dirty="0" smtClean="0">
                <a:solidFill>
                  <a:prstClr val="black"/>
                </a:solidFill>
              </a:rPr>
              <a:t>الأستاذ: بن شارف حسين محاضر للمجموعات: 5+6+7+8+9+10</a:t>
            </a:r>
            <a:endParaRPr lang="ar-DZ" b="1" dirty="0">
              <a:solidFill>
                <a:prstClr val="black"/>
              </a:solidFill>
            </a:endParaRPr>
          </a:p>
        </p:txBody>
      </p:sp>
    </p:spTree>
    <p:extLst>
      <p:ext uri="{BB962C8B-B14F-4D97-AF65-F5344CB8AC3E}">
        <p14:creationId xmlns:p14="http://schemas.microsoft.com/office/powerpoint/2010/main" val="41327609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lstStyle/>
          <a:p>
            <a:r>
              <a:rPr lang="ar-DZ" b="1" dirty="0" smtClean="0">
                <a:latin typeface="Times New Roman" pitchFamily="18" charset="0"/>
                <a:cs typeface="Times New Roman" pitchFamily="18" charset="0"/>
              </a:rPr>
              <a:t>المحاضرة </a:t>
            </a:r>
            <a:r>
              <a:rPr lang="ar-DZ" b="1" dirty="0" smtClean="0">
                <a:latin typeface="Times New Roman" pitchFamily="18" charset="0"/>
                <a:cs typeface="Times New Roman" pitchFamily="18" charset="0"/>
              </a:rPr>
              <a:t>السابعة: كارل ماركس</a:t>
            </a:r>
            <a:endParaRPr lang="ar-DZ" b="1"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1340768"/>
            <a:ext cx="8820025" cy="551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770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615603"/>
          </a:xfrm>
        </p:spPr>
        <p:txBody>
          <a:bodyPr/>
          <a:lstStyle/>
          <a:p>
            <a:pPr algn="ctr" rtl="1">
              <a:spcAft>
                <a:spcPts val="0"/>
              </a:spcAft>
              <a:tabLst>
                <a:tab pos="-326390" algn="l"/>
              </a:tabLst>
            </a:pPr>
            <a:r>
              <a:rPr lang="ar-EG" sz="3600" b="1" dirty="0">
                <a:solidFill>
                  <a:srgbClr val="FF0000"/>
                </a:solidFill>
                <a:latin typeface="Times New Roman"/>
                <a:ea typeface="Times New Roman"/>
              </a:rPr>
              <a:t>نشأة الفكر الاجتماعي لكارل </a:t>
            </a:r>
            <a:r>
              <a:rPr lang="ar-EG" sz="3600" b="1" dirty="0" smtClean="0">
                <a:solidFill>
                  <a:srgbClr val="FF0000"/>
                </a:solidFill>
                <a:latin typeface="Times New Roman"/>
                <a:ea typeface="Times New Roman"/>
              </a:rPr>
              <a:t>ماركس</a:t>
            </a:r>
            <a:endParaRPr lang="ar-DZ" dirty="0"/>
          </a:p>
        </p:txBody>
      </p:sp>
      <p:sp>
        <p:nvSpPr>
          <p:cNvPr id="3" name="Espace réservé du contenu 2"/>
          <p:cNvSpPr>
            <a:spLocks noGrp="1"/>
          </p:cNvSpPr>
          <p:nvPr>
            <p:ph idx="1"/>
          </p:nvPr>
        </p:nvSpPr>
        <p:spPr>
          <a:xfrm>
            <a:off x="179512" y="764704"/>
            <a:ext cx="8784976" cy="6093296"/>
          </a:xfrm>
        </p:spPr>
        <p:txBody>
          <a:bodyPr/>
          <a:lstStyle/>
          <a:p>
            <a:pPr algn="just" rtl="1">
              <a:spcAft>
                <a:spcPts val="0"/>
              </a:spcAft>
              <a:tabLst>
                <a:tab pos="-326390" algn="l"/>
              </a:tabLst>
            </a:pPr>
            <a:r>
              <a:rPr lang="ar-EG" sz="1600" b="1" dirty="0">
                <a:latin typeface="Times New Roman" pitchFamily="18" charset="0"/>
                <a:ea typeface="Times New Roman"/>
                <a:cs typeface="Times New Roman" pitchFamily="18" charset="0"/>
              </a:rPr>
              <a:t>ظلت أفكار كارل ماركس ونظريته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 لفترة طويلة ، في عزلة ، من الناحية الرسمية ، عن العلوم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في معظم جامعات العالم . واستمرت هذه العزلة بالرغم من أن النظرية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كانت تتطور من الناحية الفعلية ارتباطاً بماركس ، وإن كان هذا الارتباط لا يتم بشكل مباشر فإن معظم الاتجاهات المؤثرة في علم الاجتماع المعاصر ، وفي شكله الأكاديمي ، قد تبلورت في صراع مع افكار ماركس ، وينطبق هذا الأمر على اميل دور </a:t>
            </a:r>
            <a:r>
              <a:rPr lang="ar-EG" sz="1600" b="1" dirty="0" err="1">
                <a:latin typeface="Times New Roman" pitchFamily="18" charset="0"/>
                <a:ea typeface="Times New Roman"/>
                <a:cs typeface="Times New Roman" pitchFamily="18" charset="0"/>
              </a:rPr>
              <a:t>كايم</a:t>
            </a:r>
            <a:r>
              <a:rPr lang="ar-EG" sz="1600" b="1" dirty="0">
                <a:latin typeface="Times New Roman" pitchFamily="18" charset="0"/>
                <a:ea typeface="Times New Roman"/>
                <a:cs typeface="Times New Roman" pitchFamily="18" charset="0"/>
              </a:rPr>
              <a:t> ثم ماكس فيبر </a:t>
            </a:r>
            <a:r>
              <a:rPr lang="ar-EG" sz="1600" b="1" dirty="0" err="1">
                <a:latin typeface="Times New Roman" pitchFamily="18" charset="0"/>
                <a:ea typeface="Times New Roman"/>
                <a:cs typeface="Times New Roman" pitchFamily="18" charset="0"/>
              </a:rPr>
              <a:t>وفالفريدو</a:t>
            </a:r>
            <a:r>
              <a:rPr lang="ar-EG" sz="1600" b="1" dirty="0">
                <a:latin typeface="Times New Roman" pitchFamily="18" charset="0"/>
                <a:ea typeface="Times New Roman"/>
                <a:cs typeface="Times New Roman" pitchFamily="18" charset="0"/>
              </a:rPr>
              <a:t> باريتو. وعن طريق هؤلاء امتد هذا الصراع إلى أبرز شخصيات علم الاجتماع الأمريكي المعاصر ، ونعني بذلك </a:t>
            </a:r>
            <a:r>
              <a:rPr lang="ar-EG" sz="1600" b="1" dirty="0" err="1">
                <a:latin typeface="Times New Roman" pitchFamily="18" charset="0"/>
                <a:ea typeface="Times New Roman"/>
                <a:cs typeface="Times New Roman" pitchFamily="18" charset="0"/>
              </a:rPr>
              <a:t>تالكوت</a:t>
            </a:r>
            <a:r>
              <a:rPr lang="ar-EG" sz="1600" b="1" dirty="0">
                <a:latin typeface="Times New Roman" pitchFamily="18" charset="0"/>
                <a:ea typeface="Times New Roman"/>
                <a:cs typeface="Times New Roman" pitchFamily="18" charset="0"/>
              </a:rPr>
              <a:t> </a:t>
            </a:r>
            <a:r>
              <a:rPr lang="ar-EG" sz="1600" b="1" dirty="0" err="1">
                <a:latin typeface="Times New Roman" pitchFamily="18" charset="0"/>
                <a:ea typeface="Times New Roman"/>
                <a:cs typeface="Times New Roman" pitchFamily="18" charset="0"/>
              </a:rPr>
              <a:t>بارسونز</a:t>
            </a:r>
            <a:r>
              <a:rPr lang="ar-EG" sz="1600" b="1" dirty="0">
                <a:latin typeface="Times New Roman" pitchFamily="18" charset="0"/>
                <a:ea typeface="Times New Roman"/>
                <a:cs typeface="Times New Roman" pitchFamily="18" charset="0"/>
              </a:rPr>
              <a:t> . </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غير أن عدم التعرف على نظرية ماركس الاجتماعية لا يرجع إلى ذلك الأمر وحده ، بل أن هناك أسباباً موضوعية تتمثل فيما يلي : </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أولاً : أن الأعمال الكاملة لماركس </a:t>
            </a:r>
            <a:r>
              <a:rPr lang="ar-EG" sz="1600" b="1" dirty="0" err="1">
                <a:latin typeface="Times New Roman" pitchFamily="18" charset="0"/>
                <a:ea typeface="Times New Roman"/>
                <a:cs typeface="Times New Roman" pitchFamily="18" charset="0"/>
              </a:rPr>
              <a:t>وانجلز</a:t>
            </a:r>
            <a:r>
              <a:rPr lang="ar-EG" sz="1600" b="1" dirty="0">
                <a:latin typeface="Times New Roman" pitchFamily="18" charset="0"/>
                <a:ea typeface="Times New Roman"/>
                <a:cs typeface="Times New Roman" pitchFamily="18" charset="0"/>
              </a:rPr>
              <a:t> ظهرت على فترات متباعدة ، وفضلاً عن ذلك فإن بعض تلك الأعمال لم ينشر إلا بعد كتابته بما يكاد يقرب من قرن كامل فكتاب " الأيديولوجية الألمانية " (1845 – 1846) مثلاً ، لم ينشر إلا في ثلاثينيات القرن العشرين   وذلك بالرغم مما يمثله ذلك الكتاب من أهمية حيث أنه كتب ، حسبما قال ماركس و </a:t>
            </a:r>
            <a:r>
              <a:rPr lang="ar-EG" sz="1600" b="1" dirty="0" err="1">
                <a:latin typeface="Times New Roman" pitchFamily="18" charset="0"/>
                <a:ea typeface="Times New Roman"/>
                <a:cs typeface="Times New Roman" pitchFamily="18" charset="0"/>
              </a:rPr>
              <a:t>انجلز</a:t>
            </a:r>
            <a:r>
              <a:rPr lang="ar-EG" sz="1600" b="1" dirty="0">
                <a:latin typeface="Times New Roman" pitchFamily="18" charset="0"/>
                <a:ea typeface="Times New Roman"/>
                <a:cs typeface="Times New Roman" pitchFamily="18" charset="0"/>
              </a:rPr>
              <a:t> ، بقصد تصفية الحسابات الفكرية مع هيجل و التطهر من </a:t>
            </a:r>
            <a:r>
              <a:rPr lang="ar-EG" sz="1600" b="1" dirty="0" err="1">
                <a:latin typeface="Times New Roman" pitchFamily="18" charset="0"/>
                <a:ea typeface="Times New Roman"/>
                <a:cs typeface="Times New Roman" pitchFamily="18" charset="0"/>
              </a:rPr>
              <a:t>تاثيره</a:t>
            </a:r>
            <a:r>
              <a:rPr lang="ar-EG" sz="1600" b="1" dirty="0">
                <a:latin typeface="Times New Roman" pitchFamily="18" charset="0"/>
                <a:ea typeface="Times New Roman"/>
                <a:cs typeface="Times New Roman" pitchFamily="18" charset="0"/>
              </a:rPr>
              <a:t> . كما ان مخطوطات ماركس لعام 1857 – 1858 لم تنشر الا في عام 1939 باللغة الألمانية ، ولم يتم ترجمتها الي </a:t>
            </a:r>
            <a:r>
              <a:rPr lang="ar-EG" sz="1600" b="1" dirty="0" err="1">
                <a:latin typeface="Times New Roman" pitchFamily="18" charset="0"/>
                <a:ea typeface="Times New Roman"/>
                <a:cs typeface="Times New Roman" pitchFamily="18" charset="0"/>
              </a:rPr>
              <a:t>الأنجليزية</a:t>
            </a:r>
            <a:r>
              <a:rPr lang="ar-EG" sz="1600" b="1" dirty="0">
                <a:latin typeface="Times New Roman" pitchFamily="18" charset="0"/>
                <a:ea typeface="Times New Roman"/>
                <a:cs typeface="Times New Roman" pitchFamily="18" charset="0"/>
              </a:rPr>
              <a:t> و الفرنسية الا في ستينات هذا القرن ، وذلك بالرغم من ان ماركس وصف ذلك العمل بانه " ثمرة أبحاث خمسة عشر عاماً هي افضل سنوات حياتي " وذلك في رسالته إلي </a:t>
            </a:r>
            <a:r>
              <a:rPr lang="ar-EG" sz="1600" b="1" dirty="0" err="1">
                <a:latin typeface="Times New Roman" pitchFamily="18" charset="0"/>
                <a:ea typeface="Times New Roman"/>
                <a:cs typeface="Times New Roman" pitchFamily="18" charset="0"/>
              </a:rPr>
              <a:t>لاسال</a:t>
            </a:r>
            <a:r>
              <a:rPr lang="ar-EG" sz="1600" b="1" dirty="0">
                <a:latin typeface="Times New Roman" pitchFamily="18" charset="0"/>
                <a:ea typeface="Times New Roman"/>
                <a:cs typeface="Times New Roman" pitchFamily="18" charset="0"/>
              </a:rPr>
              <a:t> في 12 نوفمبر 1858 .</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ثانياً : يعود السبب الثاني الي طبيعة النظرية الماركسية ذاتها . فهي متعددة الجوانب . ويصعب فهم اي جانب منها إذا أُخذ على حدة ، بل إن كتاب " رأس المال " بمجلداته الثلاثة رغم ما يمثله من اهمية بالنسبة للنظرية </a:t>
            </a:r>
            <a:r>
              <a:rPr lang="ar-EG" sz="1600" b="1" dirty="0" err="1">
                <a:latin typeface="Times New Roman" pitchFamily="18" charset="0"/>
                <a:ea typeface="Times New Roman"/>
                <a:cs typeface="Times New Roman" pitchFamily="18" charset="0"/>
              </a:rPr>
              <a:t>الأجتماعية</a:t>
            </a:r>
            <a:r>
              <a:rPr lang="ar-EG" sz="1600" b="1" dirty="0">
                <a:latin typeface="Times New Roman" pitchFamily="18" charset="0"/>
                <a:ea typeface="Times New Roman"/>
                <a:cs typeface="Times New Roman" pitchFamily="18" charset="0"/>
              </a:rPr>
              <a:t> يصعب الاعتماد عليه وحده في استيعاب نظرية ماركس .ودليل ذلك أن ماركس يحيل القارئ في إحدى المقدمات التي وضعها " لرأس المال " إلى عمل آخر نشره عام 1959 وهو " مساهمة في نقد الاقتصاد السياسي " بوصفه يشمل افكاراً له عن المادية التاريخية .  </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ثالثاً :أن البعض قد يبحث عن منهج ماركس في عمل واحد من اعماله ولكن هذا الأمر قد يضلل الباحث ، كما أن هناك بعض المبادئ المنهجية الهامة المعروضة في كتاب " رأس المال" ولكن معظمها تم طرحه بشكل غير مباشر ، أي أن ماركس لم يضع صياغة مستقلة لبعض المبادئ المنهجية التي استخدمها . وإنما طبقها وهو يعالج ما تناوله من قضايا وربما اكتفى بصياغته لجانب من تلك المبادئ في مخطوطاته لعام 1857 – 1858. ولذلك لم يسرد معظمها في" رأس المال " بشكل مباشر . </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رابعاً : يعود السبب الرابع الذي نراه وراء عدم توفر امكانية التعرف الكامل على نظرية ماركس الاجتماعية إلى ارتباط فكره بالنظريات السياسية.</a:t>
            </a:r>
            <a:endParaRPr lang="en-US" sz="1600" dirty="0">
              <a:latin typeface="Times New Roman" pitchFamily="18" charset="0"/>
              <a:ea typeface="Times New Roman"/>
              <a:cs typeface="Times New Roman" pitchFamily="18" charset="0"/>
            </a:endParaRPr>
          </a:p>
          <a:p>
            <a:pPr algn="just" rtl="1">
              <a:spcAft>
                <a:spcPts val="0"/>
              </a:spcAft>
              <a:tabLst>
                <a:tab pos="-326390" algn="l"/>
              </a:tabLst>
            </a:pPr>
            <a:r>
              <a:rPr lang="ar-EG" sz="1600" b="1" dirty="0">
                <a:latin typeface="Times New Roman" pitchFamily="18" charset="0"/>
                <a:ea typeface="Times New Roman"/>
                <a:cs typeface="Times New Roman" pitchFamily="18" charset="0"/>
              </a:rPr>
              <a:t>غير أن هذه العزلة تضاءلت أخيراً إلى حدٍ كبير ، وأبدى كثير من علماء الاجتماع في الجامعات الغربية اهتماماً كبيراً بالنظرية الاجتماعية عند ماركس التي كانت تهدف إلى إنشاء علم اجتماعي معاصر.</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560109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332656"/>
            <a:ext cx="7886700" cy="615603"/>
          </a:xfrm>
        </p:spPr>
        <p:txBody>
          <a:bodyPr/>
          <a:lstStyle/>
          <a:p>
            <a:pPr algn="ctr" rtl="1">
              <a:spcAft>
                <a:spcPts val="0"/>
              </a:spcAft>
              <a:tabLst>
                <a:tab pos="-326390" algn="l"/>
              </a:tabLst>
            </a:pPr>
            <a:r>
              <a:rPr lang="ar-EG" sz="3600" b="1" dirty="0">
                <a:solidFill>
                  <a:srgbClr val="FF0000"/>
                </a:solidFill>
                <a:latin typeface="Times New Roman"/>
                <a:ea typeface="Times New Roman"/>
              </a:rPr>
              <a:t>العلاقة بين المادية التاريخية وعلم الاجتماع </a:t>
            </a:r>
            <a:r>
              <a:rPr lang="ar-EG"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179512" y="980728"/>
            <a:ext cx="8712968" cy="5616624"/>
          </a:xfrm>
        </p:spPr>
        <p:txBody>
          <a:bodyPr/>
          <a:lstStyle/>
          <a:p>
            <a:pPr algn="just" rtl="1">
              <a:spcAft>
                <a:spcPts val="0"/>
              </a:spcAft>
              <a:tabLst>
                <a:tab pos="-326390" algn="l"/>
                <a:tab pos="-114300" algn="l"/>
              </a:tabLst>
            </a:pPr>
            <a:r>
              <a:rPr lang="ar-EG" sz="1600" b="1" dirty="0">
                <a:latin typeface="Times New Roman" pitchFamily="18" charset="0"/>
                <a:ea typeface="Times New Roman"/>
                <a:cs typeface="Times New Roman" pitchFamily="18" charset="0"/>
              </a:rPr>
              <a:t>تتناول الدراسات الاجتماعية الظواهر والعمليات التي تظهر وتحدث في الحياة الاجتماعية بيد أن هذه الموضوعات تتعرض لها علوم اجتماعية عديدة : الاقتصاد السياسي والتاريخي إلى جانب علم الاجتماع ، ومع ذلك فإن المادية التاريخية لها مادتها النوعية التي تدرسها </a:t>
            </a:r>
            <a:r>
              <a:rPr lang="en-US" sz="1600" b="1" dirty="0">
                <a:latin typeface="Times New Roman" pitchFamily="18" charset="0"/>
                <a:ea typeface="Times New Roman"/>
                <a:cs typeface="Times New Roman" pitchFamily="18" charset="0"/>
              </a:rPr>
              <a:t>Matter Specific Subject</a:t>
            </a:r>
            <a:r>
              <a:rPr lang="ar-EG" sz="1600" b="1" dirty="0">
                <a:latin typeface="Times New Roman" pitchFamily="18" charset="0"/>
                <a:ea typeface="Times New Roman"/>
                <a:cs typeface="Times New Roman" pitchFamily="18" charset="0"/>
              </a:rPr>
              <a:t> . وأن ما يميزها عن العلوم الاجتماعية الأخرى هو أن تلك العلوم تدرس مجالات منفصلة من الحياة الاجتماعية ، على سبيل المثال : الدولة والاقتصاد والحياة الثقافية ، وما إلى ذلك . ولكن حياة المجتمع في تكامل وترابط بين المظاهر المختلفة . </a:t>
            </a:r>
            <a:endParaRPr lang="en-US" sz="16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600" b="1" dirty="0">
                <a:latin typeface="Times New Roman" pitchFamily="18" charset="0"/>
                <a:ea typeface="Times New Roman"/>
                <a:cs typeface="Times New Roman" pitchFamily="18" charset="0"/>
              </a:rPr>
              <a:t>لذلك فإن تلك الدراسات لا تنفي الحاجة إلى دراسة عامة للمجتمع ، دراسة للروابط والعلاقات بين الأوجه المختلفة للحياة الاجتماعية في استمرارها التاريخي . وفي هذه  النقطة بالتحديد تتميز المادية التاريخية عن العلوم التاريخية الأخرى . فهي تتناول المجتمع في مجموعة وتكشف عن قوانينه العامة ، وعن عملية التفاعل والروابط المتبادلة بين الأوجه المختلفة الاجتماعية . </a:t>
            </a:r>
            <a:endParaRPr lang="en-US" sz="16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600" b="1" dirty="0">
                <a:latin typeface="Times New Roman" pitchFamily="18" charset="0"/>
                <a:ea typeface="Times New Roman"/>
                <a:cs typeface="Times New Roman" pitchFamily="18" charset="0"/>
              </a:rPr>
              <a:t>أضحت الماركسية بفضل دراستها لمجموع الاتجاهات المتعارضة وارجاعها – على وجه الدقة ، إلى ظروف الحياة والانتاج المحددة لطبقات المجتمع المختلفة وتنحيتها النزعة الذاتية والعشوائية عند انتقائها للأفكار الموجهة المختلفة أو في تفسيرها وكشفها عن أن كل الأفكار ، كل الأفكار المختلفة دون استثناء لها جذورها في ظروف القوى المادية لإنتاج ، وأوضحت بفضل كل ذلك الطريق إلى دراسة شاملة تستوعب عملية نشأة التكوينات الاجتماعية الاقتصادية وتطورها .</a:t>
            </a:r>
            <a:endParaRPr lang="en-US" sz="16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600" b="1" dirty="0">
                <a:latin typeface="Times New Roman" pitchFamily="18" charset="0"/>
                <a:ea typeface="Times New Roman"/>
                <a:cs typeface="Times New Roman" pitchFamily="18" charset="0"/>
              </a:rPr>
              <a:t>فضلاً عن ذلك فإن هناك دلائل تشير إلى أن علم الاجتماع عامةً قد تبنى خلال تطوره بعض جوانب الأفكار المنهجية التي طرحتها المادية التاريخية ، وإن كان ذلك قد تم بشكل تجزيئي ، أي باقتطاع بعض التصورات وتغليفها في سياق آخر أحياناً أو استخدامها للخروج باستنتاجات مغايرة في أحيان أخرى.</a:t>
            </a:r>
            <a:endParaRPr lang="en-US" sz="16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600" b="1" dirty="0">
                <a:latin typeface="Times New Roman" pitchFamily="18" charset="0"/>
                <a:ea typeface="Times New Roman"/>
                <a:cs typeface="Times New Roman" pitchFamily="18" charset="0"/>
              </a:rPr>
              <a:t>يمكننا ان نقول في نهاية تناولنا لقضية العلاقة بين علم الاجتماع والمادية التاريخية أن ما تقدمه المادية التاريخية هو تصور نظري وبمبادئ منهجية تلائم علم الاجتماع لكنها لا تلغيه وليست بديلاً عنه ، وإن كنا نرى أن علم الاجتماع لا يمكنه أن يستغنى عن هذه النظرية ومنهجها الجدلي .</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1493142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365125"/>
            <a:ext cx="7886700" cy="975643"/>
          </a:xfrm>
        </p:spPr>
        <p:txBody>
          <a:bodyPr/>
          <a:lstStyle/>
          <a:p>
            <a:pPr algn="ctr" rtl="1">
              <a:spcAft>
                <a:spcPts val="0"/>
              </a:spcAft>
              <a:tabLst>
                <a:tab pos="-326390" algn="l"/>
                <a:tab pos="-114300" algn="l"/>
              </a:tabLst>
            </a:pPr>
            <a:r>
              <a:rPr lang="ar-EG" sz="3600" b="1" dirty="0">
                <a:solidFill>
                  <a:srgbClr val="FF0000"/>
                </a:solidFill>
                <a:latin typeface="Times New Roman"/>
                <a:ea typeface="Times New Roman"/>
              </a:rPr>
              <a:t>تعريف المادية التاريخية </a:t>
            </a:r>
            <a:r>
              <a:rPr lang="ar-EG" sz="3600" b="1" dirty="0" smtClean="0">
                <a:solidFill>
                  <a:srgbClr val="FF0000"/>
                </a:solidFill>
                <a:latin typeface="Times New Roman"/>
                <a:ea typeface="Times New Roman"/>
              </a:rPr>
              <a:t>:</a:t>
            </a:r>
            <a:endParaRPr lang="ar-DZ" dirty="0"/>
          </a:p>
        </p:txBody>
      </p:sp>
      <p:sp>
        <p:nvSpPr>
          <p:cNvPr id="3" name="Espace réservé du contenu 2"/>
          <p:cNvSpPr>
            <a:spLocks noGrp="1"/>
          </p:cNvSpPr>
          <p:nvPr>
            <p:ph idx="1"/>
          </p:nvPr>
        </p:nvSpPr>
        <p:spPr>
          <a:xfrm>
            <a:off x="179512" y="1412776"/>
            <a:ext cx="8712968" cy="5184576"/>
          </a:xfrm>
        </p:spPr>
        <p:txBody>
          <a:bodyPr/>
          <a:lstStyle/>
          <a:p>
            <a:pPr algn="just" rtl="1">
              <a:spcAft>
                <a:spcPts val="0"/>
              </a:spcAft>
              <a:tabLst>
                <a:tab pos="-326390" algn="l"/>
                <a:tab pos="-114300" algn="l"/>
              </a:tabLst>
            </a:pPr>
            <a:r>
              <a:rPr lang="ar-EG" sz="1800" b="1" dirty="0">
                <a:latin typeface="Times New Roman" pitchFamily="18" charset="0"/>
                <a:ea typeface="Times New Roman"/>
                <a:cs typeface="Times New Roman" pitchFamily="18" charset="0"/>
              </a:rPr>
              <a:t>تعرضت المادية التاريخية لتفسيرات عديدة منها: </a:t>
            </a:r>
            <a:endParaRPr lang="en-US" sz="18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800" b="1" dirty="0">
                <a:latin typeface="Times New Roman" pitchFamily="18" charset="0"/>
                <a:ea typeface="Times New Roman"/>
                <a:cs typeface="Times New Roman" pitchFamily="18" charset="0"/>
              </a:rPr>
              <a:t>الأولي : " المفهوم المادي للتاريخ " .</a:t>
            </a:r>
            <a:endParaRPr lang="en-US" sz="18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800" b="1" dirty="0">
                <a:latin typeface="Times New Roman" pitchFamily="18" charset="0"/>
                <a:ea typeface="Times New Roman"/>
                <a:cs typeface="Times New Roman" pitchFamily="18" charset="0"/>
              </a:rPr>
              <a:t>الثانية : " نظرية فائض القيمة " .</a:t>
            </a:r>
            <a:endParaRPr lang="en-US" sz="18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800" b="1" dirty="0">
                <a:latin typeface="Times New Roman" pitchFamily="18" charset="0"/>
                <a:ea typeface="Times New Roman"/>
                <a:cs typeface="Times New Roman" pitchFamily="18" charset="0"/>
              </a:rPr>
              <a:t>إن المادية التاريخية هي النظرة العامة للعملية التعليمية تم استخلاصها من دراسة التكوينات الاجتماعية الاقتصادية . وهي في نفس الوقت منهج  لاكتساب المعرفة بالظواهر الاجتماعية.</a:t>
            </a:r>
            <a:endParaRPr lang="en-US" sz="18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800" b="1" dirty="0">
                <a:latin typeface="Times New Roman" pitchFamily="18" charset="0"/>
                <a:ea typeface="Times New Roman"/>
                <a:cs typeface="Times New Roman" pitchFamily="18" charset="0"/>
              </a:rPr>
              <a:t>يشير هذا التعريف إلى أن المادية التاريخية هي في الأساس منهج لدراسة الحياة الاجتماعية ونظرة عامة تجاه المجتمع ،وأنها لم تستمد من نسق فلسفي تأملي ، وإنما جاءت نتيجة لدراسة واقعية لتكوين اجتماعي اقتصادي معين ، هو التكوين الاجتماعي الرأسمالي  بالذات . وعلى أساس هذه الدراسة تم استخلاص قوانين للتطور تحكم التكوينات الاجتماعية وعملية تحولها .</a:t>
            </a:r>
            <a:endParaRPr lang="en-US" sz="18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0345283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16632"/>
            <a:ext cx="7886700" cy="687611"/>
          </a:xfrm>
        </p:spPr>
        <p:txBody>
          <a:bodyPr/>
          <a:lstStyle/>
          <a:p>
            <a:pPr algn="ctr" rtl="1">
              <a:spcAft>
                <a:spcPts val="0"/>
              </a:spcAft>
              <a:tabLst>
                <a:tab pos="-326390" algn="l"/>
                <a:tab pos="-114300" algn="l"/>
              </a:tabLst>
            </a:pPr>
            <a:r>
              <a:rPr lang="ar-EG" sz="3600" b="1" dirty="0">
                <a:solidFill>
                  <a:srgbClr val="FF0000"/>
                </a:solidFill>
                <a:latin typeface="Times New Roman"/>
                <a:ea typeface="Times New Roman"/>
              </a:rPr>
              <a:t>الافتراضات النظرية والمنهجية </a:t>
            </a:r>
            <a:r>
              <a:rPr lang="ar-EG" sz="3600" b="1" dirty="0" smtClean="0">
                <a:solidFill>
                  <a:srgbClr val="FF0000"/>
                </a:solidFill>
                <a:latin typeface="Times New Roman"/>
                <a:ea typeface="Times New Roman"/>
              </a:rPr>
              <a:t>لماركس</a:t>
            </a:r>
            <a:endParaRPr lang="ar-DZ" dirty="0"/>
          </a:p>
        </p:txBody>
      </p:sp>
      <p:sp>
        <p:nvSpPr>
          <p:cNvPr id="3" name="Espace réservé du contenu 2"/>
          <p:cNvSpPr>
            <a:spLocks noGrp="1"/>
          </p:cNvSpPr>
          <p:nvPr>
            <p:ph idx="1"/>
          </p:nvPr>
        </p:nvSpPr>
        <p:spPr>
          <a:xfrm>
            <a:off x="179512" y="692696"/>
            <a:ext cx="8712968" cy="5976664"/>
          </a:xfrm>
        </p:spPr>
        <p:txBody>
          <a:bodyPr/>
          <a:lstStyle/>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قبل أن نتناول مكونات المادية التاريخية ومقولاتها نستعرض للكيفية التي طرح بها ماركس فرضياته ، والتي استمر لفترة طويلة يعالج فيها هذه الفروض معالجة نظرية ومنهجية ، وقد استمرت هذه الفترة منذ عام 1844 حتى 1859 ، أي طوال الخمسة عشر عاماً التي قال عنها ماركس أنها أفضل سنوات حياته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بدأ عمله الفكري في هذا المجال بعملية انتقاد لهيجل استمرت فترة من الزمن شاركه فيها فريدريك </a:t>
            </a:r>
            <a:r>
              <a:rPr lang="ar-EG" sz="1500" b="1" dirty="0" err="1">
                <a:latin typeface="Times New Roman" pitchFamily="18" charset="0"/>
                <a:ea typeface="Times New Roman"/>
                <a:cs typeface="Times New Roman" pitchFamily="18" charset="0"/>
              </a:rPr>
              <a:t>انجلز</a:t>
            </a:r>
            <a:r>
              <a:rPr lang="ar-EG" sz="1500" b="1" dirty="0">
                <a:latin typeface="Times New Roman" pitchFamily="18" charset="0"/>
                <a:ea typeface="Times New Roman"/>
                <a:cs typeface="Times New Roman" pitchFamily="18" charset="0"/>
              </a:rPr>
              <a:t> ، وكانت نقطة البداية في ابتعادها عن اتصال هيجل تتمثل في ما نشره في الحوليات الألمانية الفرنسية لعام 1844.	وقد اشتمل هذا المجلد على مؤلفي ماركس " مساهمة في نقد فلسفة الحق لهيجل وحول المسألة اليهودية " . ومؤلفي </a:t>
            </a:r>
            <a:r>
              <a:rPr lang="ar-EG" sz="1500" b="1" dirty="0" err="1">
                <a:latin typeface="Times New Roman" pitchFamily="18" charset="0"/>
                <a:ea typeface="Times New Roman"/>
                <a:cs typeface="Times New Roman" pitchFamily="18" charset="0"/>
              </a:rPr>
              <a:t>انجلز</a:t>
            </a:r>
            <a:r>
              <a:rPr lang="ar-EG" sz="1500" b="1" dirty="0">
                <a:latin typeface="Times New Roman" pitchFamily="18" charset="0"/>
                <a:ea typeface="Times New Roman"/>
                <a:cs typeface="Times New Roman" pitchFamily="18" charset="0"/>
              </a:rPr>
              <a:t> " الوضع في انجلترا " ومختصر نقد الاقتصاد السياسي الذي كتبه قبل أن يلتقي بماركس . وفي انتقاد ماركس لفلسفة الحق عند هيجل أعلن أن التحول الاجتماعي لا يمكن تفسيره بوعي الناس وإنما بتحليل العلاقات الاجتماعية . ثم اعلن في المخطوطات الاقتصادية – الفلسفة ( 1844) أن العمل ، أي الانتاج المادين لعب دوراً حاسماً في ظهور وتطور البشرية . غير أن العمل في نفس الوقت الذي طوّر فيه الانسان قام باستبعاده . لكن الاصطلاحات التي استخدمت في هذا المؤلف كانت تبين تأثيره </a:t>
            </a:r>
            <a:r>
              <a:rPr lang="ar-EG" sz="1500" b="1" dirty="0" err="1">
                <a:latin typeface="Times New Roman" pitchFamily="18" charset="0"/>
                <a:ea typeface="Times New Roman"/>
                <a:cs typeface="Times New Roman" pitchFamily="18" charset="0"/>
              </a:rPr>
              <a:t>بفيورباخ</a:t>
            </a:r>
            <a:r>
              <a:rPr lang="ar-EG" sz="1500" b="1" dirty="0">
                <a:latin typeface="Times New Roman" pitchFamily="18" charset="0"/>
                <a:ea typeface="Times New Roman"/>
                <a:cs typeface="Times New Roman" pitchFamily="18" charset="0"/>
              </a:rPr>
              <a:t>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أما الصياغة والتحول الكامل في أفكار ماركس </a:t>
            </a:r>
            <a:r>
              <a:rPr lang="ar-EG" sz="1500" b="1" dirty="0" err="1">
                <a:latin typeface="Times New Roman" pitchFamily="18" charset="0"/>
                <a:ea typeface="Times New Roman"/>
                <a:cs typeface="Times New Roman" pitchFamily="18" charset="0"/>
              </a:rPr>
              <a:t>وانجلز</a:t>
            </a:r>
            <a:r>
              <a:rPr lang="ar-EG" sz="1500" b="1" dirty="0">
                <a:latin typeface="Times New Roman" pitchFamily="18" charset="0"/>
                <a:ea typeface="Times New Roman"/>
                <a:cs typeface="Times New Roman" pitchFamily="18" charset="0"/>
              </a:rPr>
              <a:t> فيظهران  بشكل في العائلة المقدسة </a:t>
            </a:r>
            <a:r>
              <a:rPr lang="en-US" sz="1500" b="1" dirty="0">
                <a:latin typeface="Times New Roman" pitchFamily="18" charset="0"/>
                <a:ea typeface="Times New Roman"/>
                <a:cs typeface="Times New Roman" pitchFamily="18" charset="0"/>
              </a:rPr>
              <a:t> The Holly family </a:t>
            </a:r>
            <a:r>
              <a:rPr lang="ar-EG" sz="1500" b="1" dirty="0">
                <a:latin typeface="Times New Roman" pitchFamily="18" charset="0"/>
                <a:ea typeface="Times New Roman"/>
                <a:cs typeface="Times New Roman" pitchFamily="18" charset="0"/>
              </a:rPr>
              <a:t> وبشكل متكامل في </a:t>
            </a:r>
            <a:r>
              <a:rPr lang="ar-EG" sz="1500" b="1" dirty="0" err="1">
                <a:latin typeface="Times New Roman" pitchFamily="18" charset="0"/>
                <a:ea typeface="Times New Roman"/>
                <a:cs typeface="Times New Roman" pitchFamily="18" charset="0"/>
              </a:rPr>
              <a:t>الأيديلوجية</a:t>
            </a:r>
            <a:r>
              <a:rPr lang="ar-EG" sz="1500" b="1" dirty="0">
                <a:latin typeface="Times New Roman" pitchFamily="18" charset="0"/>
                <a:ea typeface="Times New Roman"/>
                <a:cs typeface="Times New Roman" pitchFamily="18" charset="0"/>
              </a:rPr>
              <a:t> الألمانية 1845 – 1846 </a:t>
            </a:r>
            <a:r>
              <a:rPr lang="en-US" sz="1500" b="1" dirty="0">
                <a:latin typeface="Times New Roman" pitchFamily="18" charset="0"/>
                <a:ea typeface="Times New Roman"/>
                <a:cs typeface="Times New Roman" pitchFamily="18" charset="0"/>
              </a:rPr>
              <a:t>The German Ideology</a:t>
            </a:r>
            <a:r>
              <a:rPr lang="ar-EG" sz="1500" b="1" dirty="0">
                <a:latin typeface="Times New Roman" pitchFamily="18" charset="0"/>
                <a:ea typeface="Times New Roman"/>
                <a:cs typeface="Times New Roman" pitchFamily="18" charset="0"/>
              </a:rPr>
              <a:t> ويمثل كتاب </a:t>
            </a:r>
            <a:r>
              <a:rPr lang="ar-EG" sz="1500" b="1" dirty="0" err="1">
                <a:latin typeface="Times New Roman" pitchFamily="18" charset="0"/>
                <a:ea typeface="Times New Roman"/>
                <a:cs typeface="Times New Roman" pitchFamily="18" charset="0"/>
              </a:rPr>
              <a:t>الأيدلوجية</a:t>
            </a:r>
            <a:r>
              <a:rPr lang="ar-EG" sz="1500" b="1" dirty="0">
                <a:latin typeface="Times New Roman" pitchFamily="18" charset="0"/>
                <a:ea typeface="Times New Roman"/>
                <a:cs typeface="Times New Roman" pitchFamily="18" charset="0"/>
              </a:rPr>
              <a:t> الألمانية حسب – كلمات ماركس في مقدمة كتابه مساهمة في نقد </a:t>
            </a:r>
            <a:r>
              <a:rPr lang="ar-EG" sz="1500" b="1" dirty="0" err="1">
                <a:latin typeface="Times New Roman" pitchFamily="18" charset="0"/>
                <a:ea typeface="Times New Roman"/>
                <a:cs typeface="Times New Roman" pitchFamily="18" charset="0"/>
              </a:rPr>
              <a:t>الإقتصاد</a:t>
            </a:r>
            <a:r>
              <a:rPr lang="ar-EG" sz="1500" b="1" dirty="0">
                <a:latin typeface="Times New Roman" pitchFamily="18" charset="0"/>
                <a:ea typeface="Times New Roman"/>
                <a:cs typeface="Times New Roman" pitchFamily="18" charset="0"/>
              </a:rPr>
              <a:t> السياسي (1859) – استقرار فكرهما ، وصياغة للمفهوم المادي للتاريخ الذي استمرا يعمقانه في بقية المؤلفات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ثم حصل " البيان الشيوعي" عام 1848 بعض أفكار هذه المقدمة ، فضلاً عن الصياغات التي قدمها من قبل في " بؤس الفلسفة " عام 1847 . غير أنه تبين أخيراً أن جانباً هاما من تلك المعالجة النظرية والمنهجية </a:t>
            </a:r>
            <a:r>
              <a:rPr lang="ar-EG" sz="1500" b="1" dirty="0" err="1">
                <a:latin typeface="Times New Roman" pitchFamily="18" charset="0"/>
                <a:ea typeface="Times New Roman"/>
                <a:cs typeface="Times New Roman" pitchFamily="18" charset="0"/>
              </a:rPr>
              <a:t>لافتراضياته</a:t>
            </a:r>
            <a:r>
              <a:rPr lang="ar-EG" sz="1500" b="1" dirty="0">
                <a:latin typeface="Times New Roman" pitchFamily="18" charset="0"/>
                <a:ea typeface="Times New Roman"/>
                <a:cs typeface="Times New Roman" pitchFamily="18" charset="0"/>
              </a:rPr>
              <a:t> قد جاءت في مخطوطات 1857- 1858 التي أشرنا إليها من قبل ، والتي يري البعض أنها تمثل الأسس النظرية التي جعلت ماركس يطرح تلك الصياغة المركزية التي جاءت في مقدمة 1859 ، أي أن هذه المقدمة تختزل العمل النظري الذي انجزه في مخطوطات 1857 – 1858 إلي عدد قليل من الفرضيات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كانت نقطة البدء عند ماركس هي البحث عن العلاقة الأولية التي تميز المجتمع الإنساني . أي تلك العلاقة التي تلتقي فيها كل الظواهر المتباينة في الحياة . فإن المجتمع وكل </a:t>
            </a:r>
            <a:r>
              <a:rPr lang="ar-EG" sz="1500" b="1" dirty="0" err="1">
                <a:latin typeface="Times New Roman" pitchFamily="18" charset="0"/>
                <a:ea typeface="Times New Roman"/>
                <a:cs typeface="Times New Roman" pitchFamily="18" charset="0"/>
              </a:rPr>
              <a:t>شيئ</a:t>
            </a:r>
            <a:r>
              <a:rPr lang="ar-EG" sz="1500" b="1" dirty="0">
                <a:latin typeface="Times New Roman" pitchFamily="18" charset="0"/>
                <a:ea typeface="Times New Roman"/>
                <a:cs typeface="Times New Roman" pitchFamily="18" charset="0"/>
              </a:rPr>
              <a:t> يتعلق بتاريخه هو نتاج جمع غفير من الأفراد رجالاً ونساء ، وتصرفات الأفراد متغايرة إلي أقصي حد ، ولكن مهما كان التباين فإنهم يعملون شيئاً واحداً مشتركاً هو الإنتاج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 ومن هنا فإن ماركس اعتبر العمل الإنتاجي هو العلاقة الأولية بين الطبيعة والإنسان . وهذه السمة النوعية التي تميز الحياة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هي التي جعلته يرفض فكرة تفسير الحياة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سواء باستخدام " </a:t>
            </a:r>
            <a:r>
              <a:rPr lang="ar-EG" sz="1500" b="1" dirty="0" err="1">
                <a:latin typeface="Times New Roman" pitchFamily="18" charset="0"/>
                <a:ea typeface="Times New Roman"/>
                <a:cs typeface="Times New Roman" pitchFamily="18" charset="0"/>
              </a:rPr>
              <a:t>الفيزيقا</a:t>
            </a:r>
            <a:r>
              <a:rPr lang="ar-EG" sz="1500" b="1" dirty="0">
                <a:latin typeface="Times New Roman" pitchFamily="18" charset="0"/>
                <a:ea typeface="Times New Roman"/>
                <a:cs typeface="Times New Roman" pitchFamily="18" charset="0"/>
              </a:rPr>
              <a:t>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 أو " الفسيولوجيا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 كما أوضحنا من قبل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لذلك قال أن تفسير الحياة والتطور يجب البحث عنه في الأساس المادي الإنتاجي للحياة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 وأن تطور التكوينات </a:t>
            </a:r>
            <a:r>
              <a:rPr lang="ar-EG" sz="1500" b="1" dirty="0" err="1">
                <a:latin typeface="Times New Roman" pitchFamily="18" charset="0"/>
                <a:ea typeface="Times New Roman"/>
                <a:cs typeface="Times New Roman" pitchFamily="18" charset="0"/>
              </a:rPr>
              <a:t>الإقتصادية</a:t>
            </a:r>
            <a:r>
              <a:rPr lang="ar-EG" sz="1500" b="1" dirty="0">
                <a:latin typeface="Times New Roman" pitchFamily="18" charset="0"/>
                <a:ea typeface="Times New Roman"/>
                <a:cs typeface="Times New Roman" pitchFamily="18" charset="0"/>
              </a:rPr>
              <a:t>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هي عملية من عمليات التاريخ الطبيعي . وقد قام ماركس بعزل المجال </a:t>
            </a:r>
            <a:r>
              <a:rPr lang="ar-EG" sz="1500" b="1" dirty="0" err="1">
                <a:latin typeface="Times New Roman" pitchFamily="18" charset="0"/>
                <a:ea typeface="Times New Roman"/>
                <a:cs typeface="Times New Roman" pitchFamily="18" charset="0"/>
              </a:rPr>
              <a:t>الإقتصادي</a:t>
            </a:r>
            <a:r>
              <a:rPr lang="ar-EG" sz="1500" b="1" dirty="0">
                <a:latin typeface="Times New Roman" pitchFamily="18" charset="0"/>
                <a:ea typeface="Times New Roman"/>
                <a:cs typeface="Times New Roman" pitchFamily="18" charset="0"/>
              </a:rPr>
              <a:t> عن المجالات </a:t>
            </a:r>
            <a:r>
              <a:rPr lang="ar-EG" sz="1500" b="1" dirty="0" err="1">
                <a:latin typeface="Times New Roman" pitchFamily="18" charset="0"/>
                <a:ea typeface="Times New Roman"/>
                <a:cs typeface="Times New Roman" pitchFamily="18" charset="0"/>
              </a:rPr>
              <a:t>الأخري</a:t>
            </a:r>
            <a:r>
              <a:rPr lang="ar-EG" sz="1500" b="1" dirty="0">
                <a:latin typeface="Times New Roman" pitchFamily="18" charset="0"/>
                <a:ea typeface="Times New Roman"/>
                <a:cs typeface="Times New Roman" pitchFamily="18" charset="0"/>
              </a:rPr>
              <a:t> للحياة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 أي عزل علاقات الإنتاج من بين العلاقات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واعتبرها العلاقة الأولية والأساسية التي تتحدد وفقاً لها العلاقات </a:t>
            </a:r>
            <a:r>
              <a:rPr lang="ar-EG" sz="1500" b="1" dirty="0" err="1">
                <a:latin typeface="Times New Roman" pitchFamily="18" charset="0"/>
                <a:ea typeface="Times New Roman"/>
                <a:cs typeface="Times New Roman" pitchFamily="18" charset="0"/>
              </a:rPr>
              <a:t>الأخري</a:t>
            </a:r>
            <a:r>
              <a:rPr lang="ar-EG" sz="1500" b="1" dirty="0">
                <a:latin typeface="Times New Roman" pitchFamily="18" charset="0"/>
                <a:ea typeface="Times New Roman"/>
                <a:cs typeface="Times New Roman" pitchFamily="18" charset="0"/>
              </a:rPr>
              <a:t> . </a:t>
            </a:r>
            <a:endParaRPr lang="en-US" sz="1500" dirty="0">
              <a:latin typeface="Times New Roman" pitchFamily="18" charset="0"/>
              <a:ea typeface="Times New Roman"/>
              <a:cs typeface="Times New Roman" pitchFamily="18" charset="0"/>
            </a:endParaRPr>
          </a:p>
          <a:p>
            <a:endParaRPr lang="ar-DZ" sz="1500" dirty="0">
              <a:latin typeface="Times New Roman" pitchFamily="18" charset="0"/>
              <a:cs typeface="Times New Roman" pitchFamily="18" charset="0"/>
            </a:endParaRPr>
          </a:p>
        </p:txBody>
      </p:sp>
    </p:spTree>
    <p:extLst>
      <p:ext uri="{BB962C8B-B14F-4D97-AF65-F5344CB8AC3E}">
        <p14:creationId xmlns:p14="http://schemas.microsoft.com/office/powerpoint/2010/main" val="21226550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84976" cy="6480720"/>
          </a:xfrm>
        </p:spPr>
        <p:txBody>
          <a:bodyPr/>
          <a:lstStyle/>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في مقدمة كتاب " مساهمة في نقد </a:t>
            </a:r>
            <a:r>
              <a:rPr lang="ar-EG" sz="1600" b="1" dirty="0" err="1">
                <a:latin typeface="Times New Roman" pitchFamily="18" charset="0"/>
                <a:ea typeface="Times New Roman"/>
                <a:cs typeface="Times New Roman" pitchFamily="18" charset="0"/>
              </a:rPr>
              <a:t>الإقتصاد</a:t>
            </a:r>
            <a:r>
              <a:rPr lang="ar-EG" sz="1600" b="1" dirty="0">
                <a:latin typeface="Times New Roman" pitchFamily="18" charset="0"/>
                <a:ea typeface="Times New Roman"/>
                <a:cs typeface="Times New Roman" pitchFamily="18" charset="0"/>
              </a:rPr>
              <a:t> السياسي" يشرح ماركس كيف كان يفكر حول هذه القضية وما توصل إليه . وهذا الشرح يمثل المبادئ الجوهرية للمادية عند تطبيقها علي المجتمع الإنساني . </a:t>
            </a:r>
            <a:endParaRPr lang="en-US" sz="16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 أن العمل الأول الذي قمت به لتبديد الشكوك التي كانت تراودني هو العرض </a:t>
            </a:r>
            <a:r>
              <a:rPr lang="ar-EG" sz="1600" b="1" dirty="0" err="1">
                <a:latin typeface="Times New Roman" pitchFamily="18" charset="0"/>
                <a:ea typeface="Times New Roman"/>
                <a:cs typeface="Times New Roman" pitchFamily="18" charset="0"/>
              </a:rPr>
              <a:t>الإنتقادي</a:t>
            </a:r>
            <a:r>
              <a:rPr lang="ar-EG" sz="1600" b="1" dirty="0">
                <a:latin typeface="Times New Roman" pitchFamily="18" charset="0"/>
                <a:ea typeface="Times New Roman"/>
                <a:cs typeface="Times New Roman" pitchFamily="18" charset="0"/>
              </a:rPr>
              <a:t> لفلسفة الحق لهيجل ... وأدى بحثي هذا إلي أن العلاقات القانونية وكذلك أشكال الدولة لا يمكن فهمها من ذاتها ولا مما يسمي بالتطور العام للعقل البشري ، وإنما علي الأصح لها جذورها في الظروف المادية للحياة ... والنتيجة العامة التي توصلت إليها ... يمكن صياغتها باختصار كما يلي : </a:t>
            </a:r>
            <a:endParaRPr lang="en-US" sz="16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يدخل الناس خلال قيامهم بعملية الإنتاج </a:t>
            </a:r>
            <a:r>
              <a:rPr lang="ar-EG" sz="1600" b="1" dirty="0" err="1">
                <a:latin typeface="Times New Roman" pitchFamily="18" charset="0"/>
                <a:ea typeface="Times New Roman"/>
                <a:cs typeface="Times New Roman" pitchFamily="18" charset="0"/>
              </a:rPr>
              <a:t>الإجتماعي</a:t>
            </a:r>
            <a:r>
              <a:rPr lang="ar-EG" sz="1600" b="1" dirty="0">
                <a:latin typeface="Times New Roman" pitchFamily="18" charset="0"/>
                <a:ea typeface="Times New Roman"/>
                <a:cs typeface="Times New Roman" pitchFamily="18" charset="0"/>
              </a:rPr>
              <a:t> في علاقات محددة </a:t>
            </a:r>
            <a:r>
              <a:rPr lang="ar-EG" sz="1600" b="1" dirty="0" err="1">
                <a:latin typeface="Times New Roman" pitchFamily="18" charset="0"/>
                <a:ea typeface="Times New Roman"/>
                <a:cs typeface="Times New Roman" pitchFamily="18" charset="0"/>
              </a:rPr>
              <a:t>لايمكن</a:t>
            </a:r>
            <a:r>
              <a:rPr lang="ar-EG" sz="1600" b="1" dirty="0">
                <a:latin typeface="Times New Roman" pitchFamily="18" charset="0"/>
                <a:ea typeface="Times New Roman"/>
                <a:cs typeface="Times New Roman" pitchFamily="18" charset="0"/>
              </a:rPr>
              <a:t> </a:t>
            </a:r>
            <a:r>
              <a:rPr lang="ar-EG" sz="1600" b="1" dirty="0" err="1">
                <a:latin typeface="Times New Roman" pitchFamily="18" charset="0"/>
                <a:ea typeface="Times New Roman"/>
                <a:cs typeface="Times New Roman" pitchFamily="18" charset="0"/>
              </a:rPr>
              <a:t>الإستغناء</a:t>
            </a:r>
            <a:r>
              <a:rPr lang="ar-EG" sz="1600" b="1" dirty="0">
                <a:latin typeface="Times New Roman" pitchFamily="18" charset="0"/>
                <a:ea typeface="Times New Roman"/>
                <a:cs typeface="Times New Roman" pitchFamily="18" charset="0"/>
              </a:rPr>
              <a:t> عنها ومستقلة عن إرادتهم . وعلاقات الإنتاج </a:t>
            </a:r>
            <a:r>
              <a:rPr lang="en-US" sz="1600" b="1" dirty="0">
                <a:latin typeface="Times New Roman" pitchFamily="18" charset="0"/>
                <a:ea typeface="Times New Roman"/>
                <a:cs typeface="Times New Roman" pitchFamily="18" charset="0"/>
              </a:rPr>
              <a:t>Relations Of Production</a:t>
            </a:r>
            <a:r>
              <a:rPr lang="ar-EG" sz="1600" b="1" dirty="0">
                <a:latin typeface="Times New Roman" pitchFamily="18" charset="0"/>
                <a:ea typeface="Times New Roman"/>
                <a:cs typeface="Times New Roman" pitchFamily="18" charset="0"/>
              </a:rPr>
              <a:t> هذه تتوافق مع المرحلة المحددة لتطور القوي المادية للإنتاج </a:t>
            </a:r>
            <a:r>
              <a:rPr lang="en-US" sz="1600" b="1" dirty="0">
                <a:latin typeface="Times New Roman" pitchFamily="18" charset="0"/>
                <a:ea typeface="Times New Roman"/>
                <a:cs typeface="Times New Roman" pitchFamily="18" charset="0"/>
              </a:rPr>
              <a:t>Material Productive Forces</a:t>
            </a:r>
            <a:r>
              <a:rPr lang="ar-EG" sz="1600" b="1" dirty="0">
                <a:latin typeface="Times New Roman" pitchFamily="18" charset="0"/>
                <a:ea typeface="Times New Roman"/>
                <a:cs typeface="Times New Roman" pitchFamily="18" charset="0"/>
              </a:rPr>
              <a:t> ويشكل المجموع الكلي لعلاقات الإنتاج هذه البنية </a:t>
            </a:r>
            <a:r>
              <a:rPr lang="ar-EG" sz="1600" b="1" dirty="0" err="1">
                <a:latin typeface="Times New Roman" pitchFamily="18" charset="0"/>
                <a:ea typeface="Times New Roman"/>
                <a:cs typeface="Times New Roman" pitchFamily="18" charset="0"/>
              </a:rPr>
              <a:t>الإقتصادية</a:t>
            </a:r>
            <a:r>
              <a:rPr lang="ar-EG" sz="1600" b="1" dirty="0">
                <a:latin typeface="Times New Roman" pitchFamily="18" charset="0"/>
                <a:ea typeface="Times New Roman"/>
                <a:cs typeface="Times New Roman" pitchFamily="18" charset="0"/>
              </a:rPr>
              <a:t> للمجتمع </a:t>
            </a:r>
            <a:r>
              <a:rPr lang="en-US" sz="1600" b="1" dirty="0">
                <a:latin typeface="Times New Roman" pitchFamily="18" charset="0"/>
                <a:ea typeface="Times New Roman"/>
                <a:cs typeface="Times New Roman" pitchFamily="18" charset="0"/>
              </a:rPr>
              <a:t>Economic Structure Of Society</a:t>
            </a:r>
            <a:r>
              <a:rPr lang="ar-EG" sz="1600" b="1" dirty="0">
                <a:latin typeface="Times New Roman" pitchFamily="18" charset="0"/>
                <a:ea typeface="Times New Roman"/>
                <a:cs typeface="Times New Roman" pitchFamily="18" charset="0"/>
              </a:rPr>
              <a:t> ، وهو الأساس الذي تقوم عليه البنية الفوقية السياسية والقانونية والتي تتوافق معها أشكال محددة للوعي </a:t>
            </a:r>
            <a:r>
              <a:rPr lang="ar-EG" sz="1600" b="1" dirty="0" err="1">
                <a:latin typeface="Times New Roman" pitchFamily="18" charset="0"/>
                <a:ea typeface="Times New Roman"/>
                <a:cs typeface="Times New Roman" pitchFamily="18" charset="0"/>
              </a:rPr>
              <a:t>الإجتماعي</a:t>
            </a:r>
            <a:r>
              <a:rPr lang="ar-EG" sz="1600" b="1" dirty="0">
                <a:latin typeface="Times New Roman" pitchFamily="18" charset="0"/>
                <a:ea typeface="Times New Roman"/>
                <a:cs typeface="Times New Roman" pitchFamily="18" charset="0"/>
              </a:rPr>
              <a:t> . </a:t>
            </a:r>
            <a:endParaRPr lang="en-US" sz="16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أن أسلوب </a:t>
            </a:r>
            <a:r>
              <a:rPr lang="en-US" sz="1600" b="1" dirty="0">
                <a:latin typeface="Times New Roman" pitchFamily="18" charset="0"/>
                <a:ea typeface="Times New Roman"/>
                <a:cs typeface="Times New Roman" pitchFamily="18" charset="0"/>
              </a:rPr>
              <a:t>Mode</a:t>
            </a:r>
            <a:r>
              <a:rPr lang="ar-EG" sz="1600" b="1" dirty="0">
                <a:latin typeface="Times New Roman" pitchFamily="18" charset="0"/>
                <a:ea typeface="Times New Roman"/>
                <a:cs typeface="Times New Roman" pitchFamily="18" charset="0"/>
              </a:rPr>
              <a:t> إنتاج الحياة المادية هو الذي يحدد عمليات الحياة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والسياسية والعقلية بشكل عام . فليس وعي الناس هو الذي يحدد وجودهم وإنما علي العكس من ذلك فإن وجودهم </a:t>
            </a:r>
            <a:r>
              <a:rPr lang="ar-EG" sz="1600" b="1" dirty="0" err="1">
                <a:latin typeface="Times New Roman" pitchFamily="18" charset="0"/>
                <a:ea typeface="Times New Roman"/>
                <a:cs typeface="Times New Roman" pitchFamily="18" charset="0"/>
              </a:rPr>
              <a:t>الإجتماعي</a:t>
            </a:r>
            <a:r>
              <a:rPr lang="ar-EG" sz="1600" b="1" dirty="0">
                <a:latin typeface="Times New Roman" pitchFamily="18" charset="0"/>
                <a:ea typeface="Times New Roman"/>
                <a:cs typeface="Times New Roman" pitchFamily="18" charset="0"/>
              </a:rPr>
              <a:t> هو الذي يحدد وعيهم . </a:t>
            </a:r>
            <a:endParaRPr lang="en-US" sz="16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ثم في مرحلة معينة من مراحل تطور قوي الإنتاج المادية في المجتمع تتصادم هذه القوي مع علاقات الإنتاج القائمة ومع علاقات الملكية التي كانت تمارس نشاطها من قبل في إطارها . وعلاقات الملكية هذه ليست سوي التعبير القانوني عن علاقات الإنتاج . وخلال تطور قوي الإنتاج تتحول علاقات الملكية إلي قيود تحد من عملية التطور . وعندئذ تبدأ فترة من الثورة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ومع تغير الأساس </a:t>
            </a:r>
            <a:r>
              <a:rPr lang="ar-EG" sz="1600" b="1" dirty="0" err="1">
                <a:latin typeface="Times New Roman" pitchFamily="18" charset="0"/>
                <a:ea typeface="Times New Roman"/>
                <a:cs typeface="Times New Roman" pitchFamily="18" charset="0"/>
              </a:rPr>
              <a:t>الإقتصادي</a:t>
            </a:r>
            <a:r>
              <a:rPr lang="ar-EG" sz="1600" b="1" dirty="0">
                <a:latin typeface="Times New Roman" pitchFamily="18" charset="0"/>
                <a:ea typeface="Times New Roman"/>
                <a:cs typeface="Times New Roman" pitchFamily="18" charset="0"/>
              </a:rPr>
              <a:t> تتغير أيضاً كل البنية الفوقية </a:t>
            </a:r>
            <a:r>
              <a:rPr lang="en-US" sz="1600" b="1" dirty="0">
                <a:latin typeface="Times New Roman" pitchFamily="18" charset="0"/>
                <a:ea typeface="Times New Roman"/>
                <a:cs typeface="Times New Roman" pitchFamily="18" charset="0"/>
              </a:rPr>
              <a:t> Superstructure</a:t>
            </a:r>
            <a:r>
              <a:rPr lang="ar-EG" sz="1600" b="1" dirty="0">
                <a:latin typeface="Times New Roman" pitchFamily="18" charset="0"/>
                <a:ea typeface="Times New Roman"/>
                <a:cs typeface="Times New Roman" pitchFamily="18" charset="0"/>
              </a:rPr>
              <a:t>الهائلة . </a:t>
            </a:r>
            <a:endParaRPr lang="en-US" sz="16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600" b="1" dirty="0">
                <a:latin typeface="Times New Roman" pitchFamily="18" charset="0"/>
                <a:ea typeface="Times New Roman"/>
                <a:cs typeface="Times New Roman" pitchFamily="18" charset="0"/>
              </a:rPr>
              <a:t>مع التفاوت في سرعة التغير الاجتماعي. وعندما ننظر إلي هذا التحول يجب علينا أن نميز بين تحول الظروف </a:t>
            </a:r>
            <a:r>
              <a:rPr lang="ar-EG" sz="1600" b="1" dirty="0" err="1">
                <a:latin typeface="Times New Roman" pitchFamily="18" charset="0"/>
                <a:ea typeface="Times New Roman"/>
                <a:cs typeface="Times New Roman" pitchFamily="18" charset="0"/>
              </a:rPr>
              <a:t>الإقتصادية</a:t>
            </a:r>
            <a:r>
              <a:rPr lang="ar-EG" sz="1600" b="1" dirty="0">
                <a:latin typeface="Times New Roman" pitchFamily="18" charset="0"/>
                <a:ea typeface="Times New Roman"/>
                <a:cs typeface="Times New Roman" pitchFamily="18" charset="0"/>
              </a:rPr>
              <a:t> للإنتاج التي أن تتحدد بنفس دقة العلوم الطبيعية وبين الأشكال القانونية والسياسية والدينية والفلسفية والفنية ، أو باختصار الأشكال </a:t>
            </a:r>
            <a:r>
              <a:rPr lang="ar-EG" sz="1600" b="1" dirty="0" err="1">
                <a:latin typeface="Times New Roman" pitchFamily="18" charset="0"/>
                <a:ea typeface="Times New Roman"/>
                <a:cs typeface="Times New Roman" pitchFamily="18" charset="0"/>
              </a:rPr>
              <a:t>الأيدلوجية</a:t>
            </a:r>
            <a:r>
              <a:rPr lang="ar-EG" sz="1600" b="1" dirty="0">
                <a:latin typeface="Times New Roman" pitchFamily="18" charset="0"/>
                <a:ea typeface="Times New Roman"/>
                <a:cs typeface="Times New Roman" pitchFamily="18" charset="0"/>
              </a:rPr>
              <a:t> التي تنبه الناس إلي هذا التصادم فيقاومونه ،وكما أن فكرتنا عن الفرد </a:t>
            </a:r>
            <a:r>
              <a:rPr lang="ar-EG" sz="1600" b="1" dirty="0" err="1">
                <a:latin typeface="Times New Roman" pitchFamily="18" charset="0"/>
                <a:ea typeface="Times New Roman"/>
                <a:cs typeface="Times New Roman" pitchFamily="18" charset="0"/>
              </a:rPr>
              <a:t>لاتبني</a:t>
            </a:r>
            <a:r>
              <a:rPr lang="ar-EG" sz="1600" b="1" dirty="0">
                <a:latin typeface="Times New Roman" pitchFamily="18" charset="0"/>
                <a:ea typeface="Times New Roman"/>
                <a:cs typeface="Times New Roman" pitchFamily="18" charset="0"/>
              </a:rPr>
              <a:t> علي أساس ما </a:t>
            </a:r>
            <a:r>
              <a:rPr lang="ar-EG" sz="1600" b="1" dirty="0" err="1">
                <a:latin typeface="Times New Roman" pitchFamily="18" charset="0"/>
                <a:ea typeface="Times New Roman"/>
                <a:cs typeface="Times New Roman" pitchFamily="18" charset="0"/>
              </a:rPr>
              <a:t>يعتقده</a:t>
            </a:r>
            <a:r>
              <a:rPr lang="ar-EG" sz="1600" b="1" dirty="0">
                <a:latin typeface="Times New Roman" pitchFamily="18" charset="0"/>
                <a:ea typeface="Times New Roman"/>
                <a:cs typeface="Times New Roman" pitchFamily="18" charset="0"/>
              </a:rPr>
              <a:t> هو عن نفسه فإننا </a:t>
            </a:r>
            <a:r>
              <a:rPr lang="ar-EG" sz="1600" b="1" dirty="0" err="1">
                <a:latin typeface="Times New Roman" pitchFamily="18" charset="0"/>
                <a:ea typeface="Times New Roman"/>
                <a:cs typeface="Times New Roman" pitchFamily="18" charset="0"/>
              </a:rPr>
              <a:t>لايمكننا</a:t>
            </a:r>
            <a:r>
              <a:rPr lang="ar-EG" sz="1600" b="1" dirty="0">
                <a:latin typeface="Times New Roman" pitchFamily="18" charset="0"/>
                <a:ea typeface="Times New Roman"/>
                <a:cs typeface="Times New Roman" pitchFamily="18" charset="0"/>
              </a:rPr>
              <a:t> أن نحكم علي مثل فترة التحول هذه علي أساس ما يسود فيها من وعي ، بل علي العكس من ذلك فإن هذا الوعي يجب أن يتم تفسيره من خلال تناقضات الحياة المادية ، وعن طريق الصراع القائم بين القوي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للإنتاج وعلاقات الإنتاج . </a:t>
            </a:r>
            <a:r>
              <a:rPr lang="ar-EG" sz="1600" b="1" dirty="0" err="1">
                <a:latin typeface="Times New Roman" pitchFamily="18" charset="0"/>
                <a:ea typeface="Times New Roman"/>
                <a:cs typeface="Times New Roman" pitchFamily="18" charset="0"/>
              </a:rPr>
              <a:t>ولايزول</a:t>
            </a:r>
            <a:r>
              <a:rPr lang="ar-EG" sz="1600" b="1" dirty="0">
                <a:latin typeface="Times New Roman" pitchFamily="18" charset="0"/>
                <a:ea typeface="Times New Roman"/>
                <a:cs typeface="Times New Roman" pitchFamily="18" charset="0"/>
              </a:rPr>
              <a:t> أي نظام </a:t>
            </a:r>
            <a:r>
              <a:rPr lang="ar-EG" sz="1600" b="1" dirty="0" err="1">
                <a:latin typeface="Times New Roman" pitchFamily="18" charset="0"/>
                <a:ea typeface="Times New Roman"/>
                <a:cs typeface="Times New Roman" pitchFamily="18" charset="0"/>
              </a:rPr>
              <a:t>إجتماعي</a:t>
            </a:r>
            <a:r>
              <a:rPr lang="ar-EG" sz="1600" b="1" dirty="0">
                <a:latin typeface="Times New Roman" pitchFamily="18" charset="0"/>
                <a:ea typeface="Times New Roman"/>
                <a:cs typeface="Times New Roman" pitchFamily="18" charset="0"/>
              </a:rPr>
              <a:t> يجب أن يتم تفسيره من خلال تناقضات الحياة المادية ،وعن طريق الصراع القائم بين القوي </a:t>
            </a:r>
            <a:r>
              <a:rPr lang="ar-EG" sz="1600" b="1" dirty="0" err="1">
                <a:latin typeface="Times New Roman" pitchFamily="18" charset="0"/>
                <a:ea typeface="Times New Roman"/>
                <a:cs typeface="Times New Roman" pitchFamily="18" charset="0"/>
              </a:rPr>
              <a:t>الإجتماعية</a:t>
            </a:r>
            <a:r>
              <a:rPr lang="ar-EG" sz="1600" b="1" dirty="0">
                <a:latin typeface="Times New Roman" pitchFamily="18" charset="0"/>
                <a:ea typeface="Times New Roman"/>
                <a:cs typeface="Times New Roman" pitchFamily="18" charset="0"/>
              </a:rPr>
              <a:t> للإنسان وعلاقات الإنتاج.  ولا يزول أي نظام </a:t>
            </a:r>
            <a:r>
              <a:rPr lang="ar-EG" sz="1600" b="1" dirty="0" err="1">
                <a:latin typeface="Times New Roman" pitchFamily="18" charset="0"/>
                <a:ea typeface="Times New Roman"/>
                <a:cs typeface="Times New Roman" pitchFamily="18" charset="0"/>
              </a:rPr>
              <a:t>إجتماعي</a:t>
            </a:r>
            <a:r>
              <a:rPr lang="ar-EG" sz="1600" b="1" dirty="0">
                <a:latin typeface="Times New Roman" pitchFamily="18" charset="0"/>
                <a:ea typeface="Times New Roman"/>
                <a:cs typeface="Times New Roman" pitchFamily="18" charset="0"/>
              </a:rPr>
              <a:t> </a:t>
            </a:r>
            <a:r>
              <a:rPr lang="en-US" sz="1600" b="1" dirty="0">
                <a:latin typeface="Times New Roman" pitchFamily="18" charset="0"/>
                <a:ea typeface="Times New Roman"/>
                <a:cs typeface="Times New Roman" pitchFamily="18" charset="0"/>
              </a:rPr>
              <a:t>Social Order</a:t>
            </a:r>
            <a:r>
              <a:rPr lang="ar-EG" sz="1600" b="1" dirty="0">
                <a:latin typeface="Times New Roman" pitchFamily="18" charset="0"/>
                <a:ea typeface="Times New Roman"/>
                <a:cs typeface="Times New Roman" pitchFamily="18" charset="0"/>
              </a:rPr>
              <a:t> أبداً قبل أن تنمو كافة القوة الإنتاجية التي تجد مجالاً للنمو فيه ، ولا تظهر علاقات إنتاج أعلي مرتبة عن سابقتها قبل أن تنضج في داخل المجتمع القديم الأحوال المادية اللازمة لوجود هذه العلاقات .. وهكذا فإننا نستطيع أن نحدد في خطوط عريضة أساليب الإنتاج الأسيوية والقديمة والإقطاعية والبرجوازية الحديثة كمراحل متقدمة في التكوين </a:t>
            </a:r>
            <a:r>
              <a:rPr lang="ar-EG" sz="1600" b="1" dirty="0" err="1">
                <a:latin typeface="Times New Roman" pitchFamily="18" charset="0"/>
                <a:ea typeface="Times New Roman"/>
                <a:cs typeface="Times New Roman" pitchFamily="18" charset="0"/>
              </a:rPr>
              <a:t>الإقتصادي</a:t>
            </a:r>
            <a:r>
              <a:rPr lang="ar-EG" sz="1600" b="1" dirty="0">
                <a:latin typeface="Times New Roman" pitchFamily="18" charset="0"/>
                <a:ea typeface="Times New Roman"/>
                <a:cs typeface="Times New Roman" pitchFamily="18" charset="0"/>
              </a:rPr>
              <a:t> للمجتمع . </a:t>
            </a:r>
            <a:endParaRPr lang="en-US" sz="16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807171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88640"/>
            <a:ext cx="8712968" cy="6408712"/>
          </a:xfrm>
        </p:spPr>
        <p:txBody>
          <a:bodyPr/>
          <a:lstStyle/>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يشمل هذا الفصل الهام الشديد التركيز العناصر والمكونات التي تندرج تحت مفهوم المادية التاريخية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فأولاً : يشير إلي مفهوم التكوين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ببنيته التحتية </a:t>
            </a:r>
            <a:r>
              <a:rPr lang="en-US" sz="1500" b="1" dirty="0">
                <a:latin typeface="Times New Roman" pitchFamily="18" charset="0"/>
                <a:ea typeface="Times New Roman"/>
                <a:cs typeface="Times New Roman" pitchFamily="18" charset="0"/>
              </a:rPr>
              <a:t>Infrastructure</a:t>
            </a:r>
            <a:r>
              <a:rPr lang="ar-EG" sz="1500" b="1" dirty="0">
                <a:latin typeface="Times New Roman" pitchFamily="18" charset="0"/>
                <a:ea typeface="Times New Roman"/>
                <a:cs typeface="Times New Roman" pitchFamily="18" charset="0"/>
              </a:rPr>
              <a:t> والتي يسميها أحياناً البنية </a:t>
            </a:r>
            <a:r>
              <a:rPr lang="ar-EG" sz="1500" b="1" dirty="0" err="1">
                <a:latin typeface="Times New Roman" pitchFamily="18" charset="0"/>
                <a:ea typeface="Times New Roman"/>
                <a:cs typeface="Times New Roman" pitchFamily="18" charset="0"/>
              </a:rPr>
              <a:t>الإقتصادية</a:t>
            </a:r>
            <a:r>
              <a:rPr lang="ar-EG" sz="1500" b="1" dirty="0">
                <a:latin typeface="Times New Roman" pitchFamily="18" charset="0"/>
                <a:ea typeface="Times New Roman"/>
                <a:cs typeface="Times New Roman" pitchFamily="18" charset="0"/>
              </a:rPr>
              <a:t> أو بنية الأساس </a:t>
            </a:r>
            <a:r>
              <a:rPr lang="en-US" sz="1500" b="1" dirty="0">
                <a:latin typeface="Times New Roman" pitchFamily="18" charset="0"/>
                <a:ea typeface="Times New Roman"/>
                <a:cs typeface="Times New Roman" pitchFamily="18" charset="0"/>
              </a:rPr>
              <a:t>Base</a:t>
            </a:r>
            <a:r>
              <a:rPr lang="ar-EG" sz="1500" b="1" dirty="0">
                <a:latin typeface="Times New Roman" pitchFamily="18" charset="0"/>
                <a:ea typeface="Times New Roman"/>
                <a:cs typeface="Times New Roman" pitchFamily="18" charset="0"/>
              </a:rPr>
              <a:t> ، وذلك </a:t>
            </a:r>
            <a:r>
              <a:rPr lang="ar-EG" sz="1500" b="1" dirty="0" err="1">
                <a:latin typeface="Times New Roman" pitchFamily="18" charset="0"/>
                <a:ea typeface="Times New Roman"/>
                <a:cs typeface="Times New Roman" pitchFamily="18" charset="0"/>
              </a:rPr>
              <a:t>إليجانب</a:t>
            </a:r>
            <a:r>
              <a:rPr lang="ar-EG" sz="1500" b="1" dirty="0">
                <a:latin typeface="Times New Roman" pitchFamily="18" charset="0"/>
                <a:ea typeface="Times New Roman"/>
                <a:cs typeface="Times New Roman" pitchFamily="18" charset="0"/>
              </a:rPr>
              <a:t> البنية الفوقية.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وثانياَ: نظرية المراحل المتعاقدة من أنماط المجتمعات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وثالثاً: التناقضات داخل الأسلوب الإنتاجي والمتمثلة في عدم توافق القوي الإنتاجية مع علاقات الإنتاج . </a:t>
            </a:r>
            <a:endParaRPr lang="en-US" sz="1500" dirty="0">
              <a:latin typeface="Times New Roman" pitchFamily="18" charset="0"/>
              <a:ea typeface="Times New Roman"/>
              <a:cs typeface="Times New Roman" pitchFamily="18" charset="0"/>
            </a:endParaRPr>
          </a:p>
          <a:p>
            <a:pPr algn="just" rtl="1">
              <a:spcAft>
                <a:spcPts val="0"/>
              </a:spcAft>
              <a:tabLst>
                <a:tab pos="-457200" algn="l"/>
                <a:tab pos="-326390" algn="l"/>
                <a:tab pos="-114300" algn="l"/>
              </a:tabLst>
            </a:pPr>
            <a:r>
              <a:rPr lang="ar-EG" sz="1500" b="1" dirty="0">
                <a:latin typeface="Times New Roman" pitchFamily="18" charset="0"/>
                <a:ea typeface="Times New Roman"/>
                <a:cs typeface="Times New Roman" pitchFamily="18" charset="0"/>
              </a:rPr>
              <a:t>ورابعاً: أما الصراع الطبقي فلم تتم الإشارة إليه بشكل مباشر في هذا النص وعندما يتحدث عن الصراع يقول أن ذلك يكمن في عدم توافق القوي الإنتاجية مع علاقات . وعلي سبيل المثال فإن " العلاقات البرجوازية للإنتاج هي آخر شكل يتسم بطابع التعادي في العملية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للإنتاج – وليس التعادي هنا بمعني تعاد بين الأفراد . وفي نفس الوقت الذي تتطور فيه القوي </a:t>
            </a:r>
            <a:r>
              <a:rPr lang="ar-EG" sz="1500" b="1" dirty="0" err="1">
                <a:latin typeface="Times New Roman" pitchFamily="18" charset="0"/>
                <a:ea typeface="Times New Roman"/>
                <a:cs typeface="Times New Roman" pitchFamily="18" charset="0"/>
              </a:rPr>
              <a:t>الإنتاجيةداخل</a:t>
            </a:r>
            <a:r>
              <a:rPr lang="ar-EG" sz="1500" b="1" dirty="0">
                <a:latin typeface="Times New Roman" pitchFamily="18" charset="0"/>
                <a:ea typeface="Times New Roman"/>
                <a:cs typeface="Times New Roman" pitchFamily="18" charset="0"/>
              </a:rPr>
              <a:t> المجتمع البرجوازي فإن ذلك يخلق الظروف المادية لحل ذلك التعادي " .</a:t>
            </a:r>
            <a:endParaRPr lang="en-US" sz="15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500" b="1" dirty="0">
                <a:latin typeface="Times New Roman" pitchFamily="18" charset="0"/>
                <a:ea typeface="Times New Roman"/>
                <a:cs typeface="Times New Roman" pitchFamily="18" charset="0"/>
              </a:rPr>
              <a:t>بعد أن حدد ماركس أن أسلوب الإنتاج هو الذي يرجع إليه تحديد جميع الظواهر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a:t>
            </a:r>
            <a:r>
              <a:rPr lang="ar-EG" sz="1500" b="1" dirty="0" err="1">
                <a:latin typeface="Times New Roman" pitchFamily="18" charset="0"/>
                <a:ea typeface="Times New Roman"/>
                <a:cs typeface="Times New Roman" pitchFamily="18" charset="0"/>
              </a:rPr>
              <a:t>الأخري</a:t>
            </a:r>
            <a:r>
              <a:rPr lang="ar-EG" sz="1500" b="1" dirty="0">
                <a:latin typeface="Times New Roman" pitchFamily="18" charset="0"/>
                <a:ea typeface="Times New Roman"/>
                <a:cs typeface="Times New Roman" pitchFamily="18" charset="0"/>
              </a:rPr>
              <a:t> ، وأن علاقات الإنتاج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تتشكل منها البنية </a:t>
            </a:r>
            <a:r>
              <a:rPr lang="ar-EG" sz="1500" b="1" dirty="0" err="1">
                <a:latin typeface="Times New Roman" pitchFamily="18" charset="0"/>
                <a:ea typeface="Times New Roman"/>
                <a:cs typeface="Times New Roman" pitchFamily="18" charset="0"/>
              </a:rPr>
              <a:t>الإقتصادية</a:t>
            </a:r>
            <a:r>
              <a:rPr lang="ar-EG" sz="1500" b="1" dirty="0">
                <a:latin typeface="Times New Roman" pitchFamily="18" charset="0"/>
                <a:ea typeface="Times New Roman"/>
                <a:cs typeface="Times New Roman" pitchFamily="18" charset="0"/>
              </a:rPr>
              <a:t> للمجتمع وأن هذه البنية تنشأ معها بنية فوقية متوافقة معها بما فيها من أشكال سياسية وقانونية وأشكال من الوعي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 بعد أن حدد ذلك طرح مفهوم التكوين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a:t>
            </a:r>
            <a:r>
              <a:rPr lang="ar-EG" sz="1500" b="1" dirty="0" err="1">
                <a:latin typeface="Times New Roman" pitchFamily="18" charset="0"/>
                <a:ea typeface="Times New Roman"/>
                <a:cs typeface="Times New Roman" pitchFamily="18" charset="0"/>
              </a:rPr>
              <a:t>الإقتصادي</a:t>
            </a:r>
            <a:r>
              <a:rPr lang="ar-EG" sz="1500" b="1" dirty="0">
                <a:latin typeface="Times New Roman" pitchFamily="18" charset="0"/>
                <a:ea typeface="Times New Roman"/>
                <a:cs typeface="Times New Roman" pitchFamily="18" charset="0"/>
              </a:rPr>
              <a:t> الذي يجعل في داخله بنية الأساس (البنية </a:t>
            </a:r>
            <a:r>
              <a:rPr lang="ar-EG" sz="1500" b="1" dirty="0" err="1">
                <a:latin typeface="Times New Roman" pitchFamily="18" charset="0"/>
                <a:ea typeface="Times New Roman"/>
                <a:cs typeface="Times New Roman" pitchFamily="18" charset="0"/>
              </a:rPr>
              <a:t>الإقتصادية</a:t>
            </a:r>
            <a:r>
              <a:rPr lang="ar-EG" sz="1500" b="1" dirty="0">
                <a:latin typeface="Times New Roman" pitchFamily="18" charset="0"/>
                <a:ea typeface="Times New Roman"/>
                <a:cs typeface="Times New Roman" pitchFamily="18" charset="0"/>
              </a:rPr>
              <a:t> ) والبنية الفوقية. أي أن مفهوم التكوين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مدخل لدراسة النسق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بكافة مظاهره . كما يري ماركس أيضاً أن تاريخ المجتمعات عبارة عن تكوينات </a:t>
            </a:r>
            <a:r>
              <a:rPr lang="ar-EG" sz="1500" b="1" dirty="0" err="1">
                <a:latin typeface="Times New Roman" pitchFamily="18" charset="0"/>
                <a:ea typeface="Times New Roman"/>
                <a:cs typeface="Times New Roman" pitchFamily="18" charset="0"/>
              </a:rPr>
              <a:t>إجتماعية</a:t>
            </a:r>
            <a:r>
              <a:rPr lang="ar-EG" sz="1500" b="1" dirty="0">
                <a:latin typeface="Times New Roman" pitchFamily="18" charset="0"/>
                <a:ea typeface="Times New Roman"/>
                <a:cs typeface="Times New Roman" pitchFamily="18" charset="0"/>
              </a:rPr>
              <a:t> متعاقبة .</a:t>
            </a:r>
            <a:endParaRPr lang="en-US" sz="1500" dirty="0">
              <a:latin typeface="Times New Roman" pitchFamily="18" charset="0"/>
              <a:ea typeface="Times New Roman"/>
              <a:cs typeface="Times New Roman" pitchFamily="18" charset="0"/>
            </a:endParaRPr>
          </a:p>
          <a:p>
            <a:pPr algn="just" rtl="1">
              <a:spcAft>
                <a:spcPts val="0"/>
              </a:spcAft>
              <a:tabLst>
                <a:tab pos="-326390" algn="l"/>
                <a:tab pos="-114300" algn="l"/>
              </a:tabLst>
            </a:pPr>
            <a:r>
              <a:rPr lang="ar-EG" sz="1500" b="1" dirty="0">
                <a:latin typeface="Times New Roman" pitchFamily="18" charset="0"/>
                <a:ea typeface="Times New Roman"/>
                <a:cs typeface="Times New Roman" pitchFamily="18" charset="0"/>
              </a:rPr>
              <a:t>قبل تحديد عناصر كل تكوين </a:t>
            </a:r>
            <a:r>
              <a:rPr lang="ar-EG" sz="1500" b="1" dirty="0" err="1">
                <a:latin typeface="Times New Roman" pitchFamily="18" charset="0"/>
                <a:ea typeface="Times New Roman"/>
                <a:cs typeface="Times New Roman" pitchFamily="18" charset="0"/>
              </a:rPr>
              <a:t>إجتماعي</a:t>
            </a:r>
            <a:r>
              <a:rPr lang="ar-EG" sz="1500" b="1" dirty="0">
                <a:latin typeface="Times New Roman" pitchFamily="18" charset="0"/>
                <a:ea typeface="Times New Roman"/>
                <a:cs typeface="Times New Roman" pitchFamily="18" charset="0"/>
              </a:rPr>
              <a:t> معين علينا أن نشير إلي التفرقة بين مفهومين : مفهوم </a:t>
            </a:r>
            <a:r>
              <a:rPr lang="ar-EG" sz="1500" b="1" dirty="0" err="1">
                <a:latin typeface="Times New Roman" pitchFamily="18" charset="0"/>
                <a:ea typeface="Times New Roman"/>
                <a:cs typeface="Times New Roman" pitchFamily="18" charset="0"/>
              </a:rPr>
              <a:t>إسلوب</a:t>
            </a:r>
            <a:r>
              <a:rPr lang="ar-EG" sz="1500" b="1" dirty="0">
                <a:latin typeface="Times New Roman" pitchFamily="18" charset="0"/>
                <a:ea typeface="Times New Roman"/>
                <a:cs typeface="Times New Roman" pitchFamily="18" charset="0"/>
              </a:rPr>
              <a:t> الإنتاج ومفهوم التكوين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a:t>
            </a:r>
            <a:endParaRPr lang="en-US" sz="1500" dirty="0">
              <a:latin typeface="Times New Roman" pitchFamily="18" charset="0"/>
              <a:ea typeface="Times New Roman"/>
              <a:cs typeface="Times New Roman" pitchFamily="18" charset="0"/>
            </a:endParaRPr>
          </a:p>
          <a:p>
            <a:pPr algn="just" rtl="1">
              <a:spcAft>
                <a:spcPts val="0"/>
              </a:spcAft>
              <a:tabLst>
                <a:tab pos="-342900" algn="l"/>
                <a:tab pos="-326390" algn="l"/>
              </a:tabLst>
            </a:pPr>
            <a:r>
              <a:rPr lang="ar-EG" sz="1500" b="1" dirty="0">
                <a:latin typeface="Times New Roman" pitchFamily="18" charset="0"/>
                <a:ea typeface="Times New Roman"/>
                <a:cs typeface="Times New Roman" pitchFamily="18" charset="0"/>
              </a:rPr>
              <a:t>ذلك أن هناك نوعاً من التشابه بينهما قد يؤدي إلي الخلط الذي ينبع من أن كل تكوين </a:t>
            </a:r>
            <a:r>
              <a:rPr lang="ar-EG" sz="1500" b="1" dirty="0" err="1">
                <a:latin typeface="Times New Roman" pitchFamily="18" charset="0"/>
                <a:ea typeface="Times New Roman"/>
                <a:cs typeface="Times New Roman" pitchFamily="18" charset="0"/>
              </a:rPr>
              <a:t>إجتماعي</a:t>
            </a:r>
            <a:r>
              <a:rPr lang="ar-EG" sz="1500" b="1" dirty="0">
                <a:latin typeface="Times New Roman" pitchFamily="18" charset="0"/>
                <a:ea typeface="Times New Roman"/>
                <a:cs typeface="Times New Roman" pitchFamily="18" charset="0"/>
              </a:rPr>
              <a:t> هو تعبير عن </a:t>
            </a:r>
            <a:r>
              <a:rPr lang="ar-EG" sz="1500" b="1" dirty="0" err="1">
                <a:latin typeface="Times New Roman" pitchFamily="18" charset="0"/>
                <a:ea typeface="Times New Roman"/>
                <a:cs typeface="Times New Roman" pitchFamily="18" charset="0"/>
              </a:rPr>
              <a:t>إسلوب</a:t>
            </a:r>
            <a:r>
              <a:rPr lang="ar-EG" sz="1500" b="1" dirty="0">
                <a:latin typeface="Times New Roman" pitchFamily="18" charset="0"/>
                <a:ea typeface="Times New Roman"/>
                <a:cs typeface="Times New Roman" pitchFamily="18" charset="0"/>
              </a:rPr>
              <a:t> إنتاجي محدد .</a:t>
            </a:r>
            <a:endParaRPr lang="en-US" sz="1500" dirty="0">
              <a:latin typeface="Times New Roman" pitchFamily="18" charset="0"/>
              <a:ea typeface="Times New Roman"/>
              <a:cs typeface="Times New Roman" pitchFamily="18" charset="0"/>
            </a:endParaRPr>
          </a:p>
          <a:p>
            <a:pPr algn="just" rtl="1">
              <a:spcAft>
                <a:spcPts val="0"/>
              </a:spcAft>
              <a:tabLst>
                <a:tab pos="-342900" algn="l"/>
                <a:tab pos="-326390" algn="l"/>
              </a:tabLst>
            </a:pPr>
            <a:r>
              <a:rPr lang="ar-EG" sz="1500" b="1" dirty="0">
                <a:latin typeface="Times New Roman" pitchFamily="18" charset="0"/>
                <a:ea typeface="Times New Roman"/>
                <a:cs typeface="Times New Roman" pitchFamily="18" charset="0"/>
              </a:rPr>
              <a:t>أن مفهوم أسلوب الإنتاج يبرز ما هو اساسي وعام في عدد من المجتمعات البشرية القائمة . وهو لا يرتبط ولا يتطابق مع أي مجتمع من المجتمعات . فتحليل ماركس لأسلوب الإنتاج الرأسمالي </a:t>
            </a:r>
            <a:r>
              <a:rPr lang="ar-EG" sz="1500" b="1" dirty="0" err="1">
                <a:latin typeface="Times New Roman" pitchFamily="18" charset="0"/>
                <a:ea typeface="Times New Roman"/>
                <a:cs typeface="Times New Roman" pitchFamily="18" charset="0"/>
              </a:rPr>
              <a:t>لايرتبط</a:t>
            </a:r>
            <a:r>
              <a:rPr lang="ar-EG" sz="1500" b="1" dirty="0">
                <a:latin typeface="Times New Roman" pitchFamily="18" charset="0"/>
                <a:ea typeface="Times New Roman"/>
                <a:cs typeface="Times New Roman" pitchFamily="18" charset="0"/>
              </a:rPr>
              <a:t> بوصف مجتمع معين أو محدد </a:t>
            </a:r>
            <a:r>
              <a:rPr lang="ar-EG" sz="1500" b="1" dirty="0" err="1">
                <a:latin typeface="Times New Roman" pitchFamily="18" charset="0"/>
                <a:ea typeface="Times New Roman"/>
                <a:cs typeface="Times New Roman" pitchFamily="18" charset="0"/>
              </a:rPr>
              <a:t>ولايرتبط</a:t>
            </a:r>
            <a:r>
              <a:rPr lang="ar-EG" sz="1500" b="1" dirty="0">
                <a:latin typeface="Times New Roman" pitchFamily="18" charset="0"/>
                <a:ea typeface="Times New Roman"/>
                <a:cs typeface="Times New Roman" pitchFamily="18" charset="0"/>
              </a:rPr>
              <a:t> بالمجتمع الإنجليزي الذي استمد منه أمثلة لدراسته عن أسلوب الإنتاج الرأسمالي . وحينما كان ماركس يلجأ إلي شواهد في مجتمعات بعينها إنما كان ذلك لإقامة البراهين علي صحة النموذج المجرد الذي قام باستخلاصه ، أي نموذج أسلوب الإنتاج . وتعبير أسلوب الإنتاج هو تجريد علمي ، أي عملية استخلاص وتكثيف جوانب رئيسية في الإنتاج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 وهي جوانب </a:t>
            </a:r>
            <a:r>
              <a:rPr lang="ar-EG" sz="1500" b="1" dirty="0" err="1">
                <a:latin typeface="Times New Roman" pitchFamily="18" charset="0"/>
                <a:ea typeface="Times New Roman"/>
                <a:cs typeface="Times New Roman" pitchFamily="18" charset="0"/>
              </a:rPr>
              <a:t>لاتظهر</a:t>
            </a:r>
            <a:r>
              <a:rPr lang="ar-EG" sz="1500" b="1" dirty="0">
                <a:latin typeface="Times New Roman" pitchFamily="18" charset="0"/>
                <a:ea typeface="Times New Roman"/>
                <a:cs typeface="Times New Roman" pitchFamily="18" charset="0"/>
              </a:rPr>
              <a:t> في حيز الوجود في شكل نقي وصاف . </a:t>
            </a:r>
            <a:endParaRPr lang="en-US" sz="1500" dirty="0">
              <a:latin typeface="Times New Roman" pitchFamily="18" charset="0"/>
              <a:ea typeface="Times New Roman"/>
              <a:cs typeface="Times New Roman" pitchFamily="18" charset="0"/>
            </a:endParaRPr>
          </a:p>
          <a:p>
            <a:pPr algn="just" rtl="1">
              <a:spcAft>
                <a:spcPts val="0"/>
              </a:spcAft>
              <a:tabLst>
                <a:tab pos="-342900" algn="l"/>
                <a:tab pos="-326390" algn="l"/>
              </a:tabLst>
            </a:pPr>
            <a:r>
              <a:rPr lang="ar-EG" sz="1500" b="1" dirty="0">
                <a:latin typeface="Times New Roman" pitchFamily="18" charset="0"/>
                <a:ea typeface="Times New Roman"/>
                <a:cs typeface="Times New Roman" pitchFamily="18" charset="0"/>
              </a:rPr>
              <a:t>أما مفهوم التكوين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a:t>
            </a:r>
            <a:r>
              <a:rPr lang="ar-EG" sz="1500" b="1" dirty="0" err="1">
                <a:latin typeface="Times New Roman" pitchFamily="18" charset="0"/>
                <a:ea typeface="Times New Roman"/>
                <a:cs typeface="Times New Roman" pitchFamily="18" charset="0"/>
              </a:rPr>
              <a:t>الإقتصادي</a:t>
            </a:r>
            <a:r>
              <a:rPr lang="ar-EG" sz="1500" b="1" dirty="0">
                <a:latin typeface="Times New Roman" pitchFamily="18" charset="0"/>
                <a:ea typeface="Times New Roman"/>
                <a:cs typeface="Times New Roman" pitchFamily="18" charset="0"/>
              </a:rPr>
              <a:t>  فيرتبط بالتاريخ الواقعي ، بمجتمعات معينة ويمكن القول إنه حالة واقعية لنموذج أسلوب الإنتاج . حالة تتضمن خصائص اجتماعية واقتصادية وفكرية ترتبط بهذا التكوين المحددة أو ذاك .</a:t>
            </a:r>
            <a:endParaRPr lang="en-US" sz="1500" dirty="0">
              <a:latin typeface="Times New Roman" pitchFamily="18" charset="0"/>
              <a:ea typeface="Times New Roman"/>
              <a:cs typeface="Times New Roman" pitchFamily="18" charset="0"/>
            </a:endParaRPr>
          </a:p>
          <a:p>
            <a:pPr algn="just" rtl="1">
              <a:spcAft>
                <a:spcPts val="0"/>
              </a:spcAft>
              <a:tabLst>
                <a:tab pos="-342900" algn="l"/>
                <a:tab pos="-326390" algn="l"/>
              </a:tabLst>
            </a:pPr>
            <a:r>
              <a:rPr lang="ar-EG" sz="1500" b="1" dirty="0">
                <a:latin typeface="Times New Roman" pitchFamily="18" charset="0"/>
                <a:ea typeface="Times New Roman"/>
                <a:cs typeface="Times New Roman" pitchFamily="18" charset="0"/>
              </a:rPr>
              <a:t>أن كل أسلوب إنتاجي هو الذي يعين نوعية بنية الأساس وهي البنية التي ينهض عليها الجانب المكمل للتكوين </a:t>
            </a:r>
            <a:r>
              <a:rPr lang="ar-EG" sz="1500" b="1" dirty="0" err="1">
                <a:latin typeface="Times New Roman" pitchFamily="18" charset="0"/>
                <a:ea typeface="Times New Roman"/>
                <a:cs typeface="Times New Roman" pitchFamily="18" charset="0"/>
              </a:rPr>
              <a:t>الإجتماعي</a:t>
            </a:r>
            <a:r>
              <a:rPr lang="ar-EG" sz="1500" b="1" dirty="0">
                <a:latin typeface="Times New Roman" pitchFamily="18" charset="0"/>
                <a:ea typeface="Times New Roman"/>
                <a:cs typeface="Times New Roman" pitchFamily="18" charset="0"/>
              </a:rPr>
              <a:t> أي البنية الفوقية . فإن الناس ، حسب تصور ماركس ، إذ ينتجون الخيرات المادية إنما ينتجون بالتالي ويعيدون انتاج أسلوب حياتهم . فإن نوعية كل تكوين </a:t>
            </a:r>
            <a:r>
              <a:rPr lang="ar-EG" sz="1500" b="1" dirty="0" err="1">
                <a:latin typeface="Times New Roman" pitchFamily="18" charset="0"/>
                <a:ea typeface="Times New Roman"/>
                <a:cs typeface="Times New Roman" pitchFamily="18" charset="0"/>
              </a:rPr>
              <a:t>إجتماعي</a:t>
            </a:r>
            <a:r>
              <a:rPr lang="ar-EG" sz="1500" b="1" dirty="0">
                <a:latin typeface="Times New Roman" pitchFamily="18" charset="0"/>
                <a:ea typeface="Times New Roman"/>
                <a:cs typeface="Times New Roman" pitchFamily="18" charset="0"/>
              </a:rPr>
              <a:t> تتعين بأسلوب إنتاج الحياة </a:t>
            </a:r>
            <a:r>
              <a:rPr lang="ar-EG" sz="1500" b="1" dirty="0" err="1">
                <a:latin typeface="Times New Roman" pitchFamily="18" charset="0"/>
                <a:ea typeface="Times New Roman"/>
                <a:cs typeface="Times New Roman" pitchFamily="18" charset="0"/>
              </a:rPr>
              <a:t>الإجتماعية</a:t>
            </a:r>
            <a:r>
              <a:rPr lang="ar-EG" sz="1500" b="1" dirty="0">
                <a:latin typeface="Times New Roman" pitchFamily="18" charset="0"/>
                <a:ea typeface="Times New Roman"/>
                <a:cs typeface="Times New Roman" pitchFamily="18" charset="0"/>
              </a:rPr>
              <a:t> الملازمة لها . </a:t>
            </a:r>
            <a:endParaRPr lang="en-US" sz="1500" dirty="0">
              <a:latin typeface="Times New Roman" pitchFamily="18" charset="0"/>
              <a:ea typeface="Times New Roman"/>
              <a:cs typeface="Times New Roman" pitchFamily="18" charset="0"/>
            </a:endParaRPr>
          </a:p>
          <a:p>
            <a:endParaRPr lang="ar-DZ" dirty="0"/>
          </a:p>
        </p:txBody>
      </p:sp>
    </p:spTree>
    <p:extLst>
      <p:ext uri="{BB962C8B-B14F-4D97-AF65-F5344CB8AC3E}">
        <p14:creationId xmlns:p14="http://schemas.microsoft.com/office/powerpoint/2010/main" val="396732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TotalTime>
  <Words>3129</Words>
  <Application>Microsoft Office PowerPoint</Application>
  <PresentationFormat>Affichage à l'écran (4:3)</PresentationFormat>
  <Paragraphs>80</Paragraphs>
  <Slides>12</Slides>
  <Notes>0</Notes>
  <HiddenSlides>0</HiddenSlides>
  <MMClips>0</MMClips>
  <ScaleCrop>false</ScaleCrop>
  <HeadingPairs>
    <vt:vector size="4" baseType="variant">
      <vt:variant>
        <vt:lpstr>Thème</vt:lpstr>
      </vt:variant>
      <vt:variant>
        <vt:i4>2</vt:i4>
      </vt:variant>
      <vt:variant>
        <vt:lpstr>Titres des diapositives</vt:lpstr>
      </vt:variant>
      <vt:variant>
        <vt:i4>12</vt:i4>
      </vt:variant>
    </vt:vector>
  </HeadingPairs>
  <TitlesOfParts>
    <vt:vector size="14" baseType="lpstr">
      <vt:lpstr>Thème Office</vt:lpstr>
      <vt:lpstr>1_Thème Office</vt:lpstr>
      <vt:lpstr>Université d’Oran 2 Mohamed Ben Ahmed Faculté des Sciences économiques, Commerciales et Sciences de Gestion 2020 – 2021</vt:lpstr>
      <vt:lpstr>مقياس: مدخل الى علم الاجتماع</vt:lpstr>
      <vt:lpstr>المحاضرة السابعة: كارل ماركس</vt:lpstr>
      <vt:lpstr>نشأة الفكر الاجتماعي لكارل ماركس</vt:lpstr>
      <vt:lpstr>العلاقة بين المادية التاريخية وعلم الاجتماع :</vt:lpstr>
      <vt:lpstr>تعريف المادية التاريخية :</vt:lpstr>
      <vt:lpstr>الافتراضات النظرية والمنهجية لماركس</vt:lpstr>
      <vt:lpstr>Présentation PowerPoint</vt:lpstr>
      <vt:lpstr>Présentation PowerPoint</vt:lpstr>
      <vt:lpstr>عناصر بنية الأساس التحتية:</vt:lpstr>
      <vt:lpstr>Présentation PowerPoint</vt:lpstr>
      <vt:lpstr>عناصر البنية الفوقية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مدخل الى علم الاجتماع</dc:title>
  <dc:creator>CHAREF HOUCINE</dc:creator>
  <cp:lastModifiedBy>CHAREF HOUCINE</cp:lastModifiedBy>
  <cp:revision>46</cp:revision>
  <cp:lastPrinted>2021-01-07T10:49:17Z</cp:lastPrinted>
  <dcterms:created xsi:type="dcterms:W3CDTF">2020-11-30T18:15:32Z</dcterms:created>
  <dcterms:modified xsi:type="dcterms:W3CDTF">2021-01-07T10:49:17Z</dcterms:modified>
</cp:coreProperties>
</file>