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9" r:id="rId1"/>
  </p:sldMasterIdLst>
  <p:notesMasterIdLst>
    <p:notesMasterId r:id="rId10"/>
  </p:notes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8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6BD90-98C5-4393-B3FF-107CDF5F150C}" type="datetimeFigureOut">
              <a:rPr lang="fr-FR" smtClean="0"/>
              <a:t>03/12/2020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C517B-6D45-4183-B4B0-43B0FFEC21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9589-AA12-457F-AAD8-36FFE2EF8B0D}" type="datetime1">
              <a:rPr lang="fr-FR" smtClean="0"/>
              <a:t>03/12/2020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3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AF14-DB62-4FE6-B74F-22570014E6AB}" type="datetime1">
              <a:rPr lang="fr-FR" smtClean="0"/>
              <a:t>03/12/2020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56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C3F-0692-4982-9058-A1096FA4638E}" type="datetime1">
              <a:rPr lang="fr-FR" smtClean="0"/>
              <a:t>03/12/2020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264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9F9B-0A73-4684-8995-A0DD0A358B0B}" type="datetime1">
              <a:rPr lang="fr-FR" smtClean="0"/>
              <a:t>03/12/2020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366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5267-0DC3-4A5B-834B-C31282E44183}" type="datetime1">
              <a:rPr lang="fr-FR" smtClean="0"/>
              <a:t>03/12/2020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2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CB6F-387B-48DE-8DE6-3E80972E1A59}" type="datetime1">
              <a:rPr lang="fr-FR" smtClean="0"/>
              <a:t>03/12/2020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22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0E34-66A2-4C27-A4C8-D6A6C2433424}" type="datetime1">
              <a:rPr lang="fr-FR" smtClean="0"/>
              <a:t>03/12/2020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357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C94A-E9E7-455D-B6B9-F374BDA3DDEF}" type="datetime1">
              <a:rPr lang="fr-FR" smtClean="0"/>
              <a:t>03/12/2020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996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E2B1-58C1-4DF0-B85A-3EADE4969979}" type="datetime1">
              <a:rPr lang="fr-FR" smtClean="0"/>
              <a:t>03/12/2020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30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44147-A8DD-4F83-AE80-9CD809BD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64E0F3-932B-4246-85EF-FF2F5D19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E78FD5-84FE-4C33-88D8-9CCA789D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6B24-AE6E-4EC1-93ED-ACCBB3F4F5CE}" type="datetime1">
              <a:rPr lang="fr-FR" smtClean="0"/>
              <a:t>03/12/2020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801664-D21A-4ADC-A91E-1267017A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8BB688-561F-45DF-9214-73F1037C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5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D5FF-6090-4A1C-9DD4-8DB282148A7D}" type="datetime1">
              <a:rPr lang="fr-FR" smtClean="0"/>
              <a:t>03/12/2020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9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7492-FAE9-48F9-816F-F1909F3F8F08}" type="datetime1">
              <a:rPr lang="fr-FR" smtClean="0"/>
              <a:t>03/12/2020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7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6C41-98E1-4932-B3E3-C46CC2DC9D61}" type="datetime1">
              <a:rPr lang="fr-FR" smtClean="0"/>
              <a:t>03/12/2020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2723-2EB4-4239-9F6C-17397A0B035A}" type="datetime1">
              <a:rPr lang="fr-FR" smtClean="0"/>
              <a:t>03/12/2020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55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DC9C-AA73-4E5D-8F0B-2FDF4B66CC32}" type="datetime1">
              <a:rPr lang="fr-FR" smtClean="0"/>
              <a:t>03/12/2020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66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8852-D28C-46CB-A42C-AD9489266134}" type="datetime1">
              <a:rPr lang="fr-FR" smtClean="0"/>
              <a:t>03/12/2020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30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8EE7-8AC8-46E5-8C63-B971A81FDA91}" type="datetime1">
              <a:rPr lang="fr-FR" smtClean="0"/>
              <a:t>03/12/2020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30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F33D-1622-48ED-9192-F2ED9796489F}" type="datetime1">
              <a:rPr lang="fr-FR" smtClean="0"/>
              <a:t>03/12/2020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82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0887C9B-3A07-4F99-B937-7596EBEFD523}" type="datetime1">
              <a:rPr lang="fr-FR" smtClean="0"/>
              <a:t>03/12/2020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144CF7F-77A3-40D0-BFBB-64FDD0EF5B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1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DF009C-7659-45A4-AC21-9792CB91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64509"/>
          </a:xfrm>
        </p:spPr>
        <p:txBody>
          <a:bodyPr/>
          <a:lstStyle/>
          <a:p>
            <a:r>
              <a:rPr lang="ar-DZ" b="1" dirty="0"/>
              <a:t>عرض المادة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A377F2-2ADC-4B68-B50D-CCCC108FC5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83026"/>
            <a:ext cx="10363826" cy="4108173"/>
          </a:xfrm>
        </p:spPr>
        <p:txBody>
          <a:bodyPr>
            <a:normAutofit/>
          </a:bodyPr>
          <a:lstStyle/>
          <a:p>
            <a:pPr algn="r" rtl="1"/>
            <a:r>
              <a:rPr lang="ar-DZ" sz="2800" b="1" dirty="0"/>
              <a:t>المستوى</a:t>
            </a:r>
            <a:r>
              <a:rPr lang="ar-DZ" sz="2800" dirty="0"/>
              <a:t>  : السنة الثانية ليسانس    </a:t>
            </a:r>
            <a:r>
              <a:rPr lang="fr-FR" sz="2800" dirty="0"/>
              <a:t>L2</a:t>
            </a:r>
            <a:endParaRPr lang="ar-DZ" sz="2800" dirty="0"/>
          </a:p>
          <a:p>
            <a:pPr algn="r" rtl="1"/>
            <a:r>
              <a:rPr lang="ar-DZ" sz="2800" b="1" dirty="0"/>
              <a:t>السداسي </a:t>
            </a:r>
            <a:r>
              <a:rPr lang="ar-DZ" sz="2800" dirty="0"/>
              <a:t>:الثالث </a:t>
            </a:r>
            <a:r>
              <a:rPr lang="fr-FR" sz="2800" dirty="0"/>
              <a:t>                             S3</a:t>
            </a:r>
            <a:endParaRPr lang="ar-DZ" sz="2800" dirty="0"/>
          </a:p>
          <a:p>
            <a:pPr algn="r" rtl="1"/>
            <a:r>
              <a:rPr lang="ar-DZ" sz="2800" b="1" dirty="0"/>
              <a:t>المادة</a:t>
            </a:r>
            <a:r>
              <a:rPr lang="ar-DZ" sz="2800" dirty="0"/>
              <a:t> :التحليل الديموغرافي 1</a:t>
            </a:r>
          </a:p>
          <a:p>
            <a:pPr algn="r" rtl="1"/>
            <a:r>
              <a:rPr lang="ar-DZ" sz="2800" b="1" dirty="0"/>
              <a:t>الأستاذة</a:t>
            </a:r>
            <a:r>
              <a:rPr lang="ar-DZ" sz="2800" dirty="0"/>
              <a:t> :د راشدي خضرة </a:t>
            </a:r>
          </a:p>
          <a:p>
            <a:pPr algn="r" rtl="1"/>
            <a:r>
              <a:rPr lang="ar-DZ" sz="2800" b="1" dirty="0"/>
              <a:t>الرمز</a:t>
            </a:r>
            <a:r>
              <a:rPr lang="ar-DZ" sz="2800" dirty="0"/>
              <a:t> :  </a:t>
            </a:r>
            <a:r>
              <a:rPr lang="fr-FR" sz="2800" dirty="0"/>
              <a:t>  L2_S3_AN.DEMO1_CO1/15</a:t>
            </a:r>
            <a:endParaRPr lang="ar-DZ" sz="2800" dirty="0"/>
          </a:p>
          <a:p>
            <a:pPr algn="r" rtl="1"/>
            <a:r>
              <a:rPr lang="ar-DZ" sz="2800" b="1" dirty="0"/>
              <a:t>الجامعة</a:t>
            </a:r>
            <a:r>
              <a:rPr lang="ar-DZ" sz="2800" dirty="0"/>
              <a:t> :</a:t>
            </a:r>
            <a:r>
              <a:rPr lang="fr-FR" sz="2800" dirty="0"/>
              <a:t> </a:t>
            </a:r>
            <a:r>
              <a:rPr lang="ar-DZ" sz="2800" dirty="0"/>
              <a:t> جامعة وهران 2- كلية العلوم الاجتماعية – شعبة علم السكان </a:t>
            </a:r>
            <a:endParaRPr lang="fr-FR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B4A3E5-CE03-4CC9-A9F8-15CF501F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72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21D2C-E8B8-4B38-9671-D4B1F222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317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DZ" dirty="0"/>
              <a:t>السداسي: الثالث</a:t>
            </a:r>
            <a:br>
              <a:rPr lang="ar-DZ" dirty="0"/>
            </a:br>
            <a:r>
              <a:rPr lang="ar-DZ" dirty="0"/>
              <a:t>وحدة </a:t>
            </a:r>
            <a:r>
              <a:rPr lang="ar-DZ" dirty="0" err="1"/>
              <a:t>التعلیم</a:t>
            </a:r>
            <a:r>
              <a:rPr lang="ar-DZ" dirty="0"/>
              <a:t>: </a:t>
            </a:r>
            <a:r>
              <a:rPr lang="ar-DZ" dirty="0" err="1"/>
              <a:t>أساسیة</a:t>
            </a:r>
            <a:br>
              <a:rPr lang="ar-DZ" dirty="0"/>
            </a:br>
            <a:r>
              <a:rPr lang="ar-DZ" dirty="0"/>
              <a:t>المادة :</a:t>
            </a:r>
            <a:r>
              <a:rPr lang="ar-DZ" dirty="0" err="1"/>
              <a:t>التحلیل</a:t>
            </a:r>
            <a:r>
              <a:rPr lang="ar-DZ" dirty="0"/>
              <a:t> </a:t>
            </a:r>
            <a:r>
              <a:rPr lang="ar-DZ" dirty="0" err="1"/>
              <a:t>الدیموغرافي</a:t>
            </a:r>
            <a:r>
              <a:rPr lang="ar-DZ" dirty="0"/>
              <a:t> 1</a:t>
            </a:r>
            <a:br>
              <a:rPr lang="ar-DZ" dirty="0"/>
            </a:br>
            <a:r>
              <a:rPr lang="ar-DZ" dirty="0" err="1"/>
              <a:t>الرصید</a:t>
            </a:r>
            <a:r>
              <a:rPr lang="ar-DZ" dirty="0"/>
              <a:t>: 5</a:t>
            </a:r>
            <a:br>
              <a:rPr lang="ar-DZ" dirty="0"/>
            </a:br>
            <a:r>
              <a:rPr lang="ar-DZ" dirty="0"/>
              <a:t>المعامل: 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C14F92-677D-45F4-80F4-FB350373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03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411AC-3D3A-4A59-AC6C-EB6F6734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dirty="0"/>
              <a:t>أهداف مادة التحليل الديموغرافي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73F450-703B-4040-9F04-721578FEC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یهدف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التكوین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ھذه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المادة الى  إعطاء الطالب المبادئ العامة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للتمثیل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البیاني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للظواھر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الدیموغرافیة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 تمكينه من حساب كل مؤشرات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الظواھر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السكانیة</a:t>
            </a:r>
            <a:r>
              <a:rPr lang="ar-DZ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612B05-5C8F-471B-A502-976D6FE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84C87D-E2C9-4377-833F-F30E9E16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/>
              <a:t>المعارف المسبقة المطلوبة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7FAE07-C83B-4B56-B129-59686314B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200" dirty="0"/>
              <a:t>المعارف المطلوبة التي تمكن الطالب من مواصلة </a:t>
            </a:r>
            <a:r>
              <a:rPr lang="ar-DZ" sz="3200" dirty="0" err="1"/>
              <a:t>ھذا</a:t>
            </a:r>
            <a:r>
              <a:rPr lang="ar-DZ" sz="3200" dirty="0"/>
              <a:t> </a:t>
            </a:r>
            <a:r>
              <a:rPr lang="ar-DZ" sz="3200" dirty="0" err="1"/>
              <a:t>التعلیم</a:t>
            </a:r>
            <a:r>
              <a:rPr lang="ar-DZ" sz="3200" dirty="0"/>
              <a:t> </a:t>
            </a:r>
            <a:r>
              <a:rPr lang="ar-DZ" sz="3200" dirty="0" err="1"/>
              <a:t>ھي</a:t>
            </a:r>
            <a:r>
              <a:rPr lang="ar-DZ" sz="3200" dirty="0"/>
              <a:t> المعرفة </a:t>
            </a:r>
            <a:r>
              <a:rPr lang="ar-DZ" sz="3200" dirty="0" err="1"/>
              <a:t>الأولیة</a:t>
            </a:r>
            <a:r>
              <a:rPr lang="ar-DZ" sz="3200" dirty="0"/>
              <a:t> بالمؤشرات </a:t>
            </a:r>
            <a:r>
              <a:rPr lang="ar-DZ" sz="3200" dirty="0" err="1"/>
              <a:t>الدیمغرافیة</a:t>
            </a:r>
            <a:r>
              <a:rPr lang="ar-DZ" sz="3200" dirty="0"/>
              <a:t> </a:t>
            </a:r>
            <a:r>
              <a:rPr lang="ar-DZ" sz="3200" dirty="0" err="1"/>
              <a:t>والإحصائیة</a:t>
            </a:r>
            <a:r>
              <a:rPr lang="ar-DZ" sz="3200" dirty="0"/>
              <a:t>... </a:t>
            </a:r>
            <a:r>
              <a:rPr lang="ar-DZ" sz="3200" dirty="0" err="1"/>
              <a:t>وغیرھا</a:t>
            </a:r>
            <a:endParaRPr lang="fr-FR" sz="3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004DC1-C654-4DB7-9B0A-221958C7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6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C9E793-36A6-4526-A91A-0E7D75E5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63919"/>
          </a:xfrm>
        </p:spPr>
        <p:txBody>
          <a:bodyPr/>
          <a:lstStyle/>
          <a:p>
            <a:r>
              <a:rPr lang="ar-DZ" b="1" dirty="0"/>
              <a:t>محتوى المادة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05C86B-2073-4B47-961E-A4AB9313A9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2436"/>
            <a:ext cx="10363826" cy="43087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DZ" dirty="0"/>
              <a:t>1.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المبادئ </a:t>
            </a:r>
            <a:r>
              <a:rPr lang="ar-DZ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الأساسیة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للتحلیل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الفوج</a:t>
            </a:r>
          </a:p>
          <a:p>
            <a:pPr marL="0" indent="0" algn="r" rtl="1">
              <a:buNone/>
            </a:pP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1.1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المفاھیم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الأساسیة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2.1 المبادئ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الأساسیة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غیاب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الاضطرابات </a:t>
            </a:r>
          </a:p>
          <a:p>
            <a:pPr marL="0" indent="0" algn="r" rtl="1">
              <a:buNone/>
            </a:pP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3.1 المبادئ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الأساسیة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وجودالاضطرابات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2.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المبادئ </a:t>
            </a:r>
            <a:r>
              <a:rPr lang="ar-DZ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الأساسیة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لتحلیل</a:t>
            </a: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الفترة </a:t>
            </a:r>
          </a:p>
          <a:p>
            <a:pPr marL="0" indent="0" algn="r" rtl="1">
              <a:buNone/>
            </a:pP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1.2 الاستعمال المزدوج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للتحلیل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2.2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طریقة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التوحید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القیاسي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( </a:t>
            </a:r>
            <a:r>
              <a:rPr lang="fr-FR" cap="none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la standardisation 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  <a:r>
              <a:rPr lang="fr-FR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ومشكلة المؤشرات العامة</a:t>
            </a:r>
          </a:p>
          <a:p>
            <a:pPr marL="0" indent="0" algn="r">
              <a:buNone/>
            </a:pPr>
            <a:r>
              <a:rPr lang="ar-DZ" cap="none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)</a:t>
            </a:r>
            <a:r>
              <a:rPr lang="fr-FR" cap="none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la translation </a:t>
            </a:r>
            <a:r>
              <a:rPr lang="fr-FR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) 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3.2طريقة التحويل </a:t>
            </a:r>
          </a:p>
          <a:p>
            <a:pPr marL="0" indent="0" algn="r" rtl="1">
              <a:buNone/>
            </a:pP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4.2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التركیبة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السكانیة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والحركة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الدیموغرافیة</a:t>
            </a:r>
            <a:endParaRPr lang="fr-FR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04EF8B-57D6-4471-A3ED-C869ED83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8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54E0AD-3D82-439F-99AB-A61223F0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/>
              <a:t>طريقة  </a:t>
            </a:r>
            <a:r>
              <a:rPr lang="ar-DZ" b="1" dirty="0" err="1"/>
              <a:t>التقییم</a:t>
            </a:r>
            <a:r>
              <a:rPr lang="ar-DZ" b="1" dirty="0"/>
              <a:t>: </a:t>
            </a:r>
            <a:br>
              <a:rPr lang="ar-DZ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4905C7-466A-4326-9111-A50FBA1BAF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3200" dirty="0"/>
              <a:t>امتحان كتابي + مراقبة مستمرة</a:t>
            </a:r>
            <a:endParaRPr lang="fr-FR" sz="3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A8551E-8BC9-40BB-8C93-CAB2A738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71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0F3FF-61AE-496F-A514-2CF320D1A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/>
              <a:t>المراجع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05543-8B1B-457D-B4D0-E1BBF9F7E3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- CASELLI G., VALLIN J., WUNSCH G. (2001) Démographie : analyse et synthèse – I. La dynamique des</a:t>
            </a:r>
          </a:p>
          <a:p>
            <a:r>
              <a:rPr lang="fr-FR" dirty="0"/>
              <a:t>populations, INED – PUF, 574 p.</a:t>
            </a:r>
          </a:p>
          <a:p>
            <a:r>
              <a:rPr lang="fr-FR" dirty="0"/>
              <a:t> - CASELLI G., VALLIN J., WUNSCH G. (2002) Démographie : analyse et synthèse – II. Les déterminants de la</a:t>
            </a:r>
          </a:p>
          <a:p>
            <a:r>
              <a:rPr lang="fr-FR" dirty="0"/>
              <a:t>fécondité, INED – PUF, 458 p.</a:t>
            </a:r>
          </a:p>
          <a:p>
            <a:r>
              <a:rPr lang="fr-FR" dirty="0"/>
              <a:t> - HENRY L. (1984) Démographie - Analyse et Modèles, INED, 2e éd., 341 p. - PRESSAT R. (1995) Éléments de démographie mathématique, Paris, AIDELF, 278 p. - VANDESCHRIK, K., 1996, « Analyse démographique », </a:t>
            </a:r>
            <a:r>
              <a:rPr lang="fr-FR" dirty="0" err="1"/>
              <a:t>ed</a:t>
            </a:r>
            <a:r>
              <a:rPr lang="fr-FR" dirty="0"/>
              <a:t>. ACADEMIA, Belgique, 183 p.</a:t>
            </a:r>
          </a:p>
          <a:p>
            <a:r>
              <a:rPr lang="fr-FR" dirty="0"/>
              <a:t> - DITTGEN, A ., et FESTY, M., 1996, « Travaux pratiques d’analyse démographique », </a:t>
            </a:r>
            <a:r>
              <a:rPr lang="fr-FR" dirty="0" err="1"/>
              <a:t>ed</a:t>
            </a:r>
            <a:r>
              <a:rPr lang="fr-FR" dirty="0"/>
              <a:t>. MASSON, France,</a:t>
            </a:r>
          </a:p>
          <a:p>
            <a:r>
              <a:rPr lang="fr-FR" dirty="0"/>
              <a:t>223 p. </a:t>
            </a:r>
          </a:p>
          <a:p>
            <a:r>
              <a:rPr lang="fr-FR" dirty="0"/>
              <a:t>- KOUAOUCI, A., 1992, « Eléments d’analyse démographique », </a:t>
            </a:r>
            <a:r>
              <a:rPr lang="fr-FR" dirty="0" err="1"/>
              <a:t>ed</a:t>
            </a:r>
            <a:r>
              <a:rPr lang="fr-FR" dirty="0"/>
              <a:t>. OPU, Algérie, 123 p.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148EE5-FD32-478D-8522-4EC33217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97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34015-94B5-4571-A926-2F202DF6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/>
              <a:t>ملاحظة  هامة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4F38BD-7511-41AD-BE00-6839821852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200" dirty="0"/>
              <a:t>تتطلب المادة المتابعة المستمرة و المتواصلة لجميع المحاضرات بسبب ارتباطها ببعضها البعض و اعتماد السداسي الرابع على المعلومات المكتسبة في هذا السداسي </a:t>
            </a:r>
            <a:endParaRPr lang="fr-FR" sz="3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553EF7-6658-427D-9BE5-E4131B16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وهران2. كلية العلوم الاجتماعية . شعبة علم السكان. </a:t>
            </a:r>
            <a:r>
              <a:rPr lang="fr-FR"/>
              <a:t>L2_S3_AN.DEMO1_CO1/15  .</a:t>
            </a:r>
            <a:r>
              <a:rPr lang="ar-DZ"/>
              <a:t>ديسمبر 2020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855171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33</TotalTime>
  <Words>567</Words>
  <Application>Microsoft Office PowerPoint</Application>
  <PresentationFormat>Grand écran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Simplified Arabic</vt:lpstr>
      <vt:lpstr>Tw Cen MT</vt:lpstr>
      <vt:lpstr>Ronds dans l’eau</vt:lpstr>
      <vt:lpstr>عرض المادة </vt:lpstr>
      <vt:lpstr>السداسي: الثالث وحدة التعلیم: أساسیة المادة :التحلیل الدیموغرافي 1 الرصید: 5 المعامل: 3</vt:lpstr>
      <vt:lpstr>أهداف مادة التحليل الديموغرافي </vt:lpstr>
      <vt:lpstr>المعارف المسبقة المطلوبة</vt:lpstr>
      <vt:lpstr>محتوى المادة</vt:lpstr>
      <vt:lpstr>طريقة  التقییم:  </vt:lpstr>
      <vt:lpstr>المراجع </vt:lpstr>
      <vt:lpstr>ملاحظة  هامة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6</cp:revision>
  <dcterms:created xsi:type="dcterms:W3CDTF">2020-11-19T16:44:05Z</dcterms:created>
  <dcterms:modified xsi:type="dcterms:W3CDTF">2020-12-03T20:08:38Z</dcterms:modified>
</cp:coreProperties>
</file>