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>
          <a:xfrm>
            <a:off x="1071538" y="1571612"/>
            <a:ext cx="7500990" cy="2153408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*م</a:t>
            </a:r>
            <a:r>
              <a:rPr lang="ar-DZ" sz="6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صطلحات</a:t>
            </a:r>
            <a:r>
              <a:rPr lang="ar-DZ" sz="6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متعلقة</a:t>
            </a: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بحقوق الإنسان*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ctrTitle"/>
          </p:nvPr>
        </p:nvSpPr>
        <p:spPr>
          <a:xfrm>
            <a:off x="0" y="8501098"/>
            <a:ext cx="9144000" cy="71438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endParaRPr lang="ar-DZ" sz="3600" b="1" dirty="0" smtClean="0">
              <a:ln cmpd="sng">
                <a:solidFill>
                  <a:schemeClr val="tx1"/>
                </a:solidFill>
                <a:rou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imple Indust Outline" pitchFamily="2" charset="-78"/>
            </a:endParaRPr>
          </a:p>
          <a:p>
            <a:pPr algn="justLow" rtl="1">
              <a:lnSpc>
                <a:spcPct val="170000"/>
              </a:lnSpc>
            </a:pPr>
            <a:endParaRPr lang="ar-DZ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70000"/>
              </a:lnSpc>
            </a:pP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72188"/>
            <a:ext cx="1785917" cy="1428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428596" y="0"/>
            <a:ext cx="8229600" cy="514353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</a:t>
            </a:r>
            <a:r>
              <a:rPr kumimoji="0" lang="ar-D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ar-DZ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الإنسان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4572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justLow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يعد مفهوم الإنسان من بين المفاهيم المركزية في العلوم الاجتماعية، والمفهوم المحوري لكل النظريات والظواهر المختلفة. </a:t>
            </a:r>
          </a:p>
          <a:p>
            <a:pPr marL="0" marR="45720" lvl="0" indent="0" algn="justLow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يعني مفهوم </a:t>
            </a: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الإنسان</a:t>
            </a:r>
            <a:r>
              <a:rPr kumimoji="0" lang="ar-D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هو ذلك الكائن الحي الحر، متعدد </a:t>
            </a:r>
            <a:r>
              <a:rPr kumimoji="0" lang="ar-DZ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الماهيات</a:t>
            </a:r>
            <a:r>
              <a:rPr kumimoji="0" lang="ar-D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( عقلانية، سيكولوجية، اجتماعية، طبيعية).</a:t>
            </a:r>
          </a:p>
          <a:p>
            <a:pPr marL="0" marR="4572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ويمكن اعتبار الإنسان هو الكائن الأسمى بالنسبة للإنسان.</a:t>
            </a:r>
          </a:p>
          <a:p>
            <a:pPr marL="0" marR="4572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وهو كذلك مقولة أخلاقية (من خلال تراحمه مع أخيه الإنسان).</a:t>
            </a:r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4786" y="5453087"/>
            <a:ext cx="2605084" cy="1476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contenu 2"/>
          <p:cNvSpPr>
            <a:spLocks noGrp="1"/>
          </p:cNvSpPr>
          <p:nvPr>
            <p:ph type="ctrTitle"/>
          </p:nvPr>
        </p:nvSpPr>
        <p:spPr>
          <a:xfrm>
            <a:off x="357158" y="0"/>
            <a:ext cx="8028017" cy="6858000"/>
          </a:xfrm>
        </p:spPr>
        <p:txBody>
          <a:bodyPr>
            <a:normAutofit fontScale="90000"/>
          </a:bodyPr>
          <a:lstStyle/>
          <a:p>
            <a:pPr algn="justLow" rtl="1">
              <a:buNone/>
            </a:pP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40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ويعِّرفه </a:t>
            </a:r>
            <a:r>
              <a:rPr lang="ar-DZ" sz="40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بعض العلماء كالآتي:</a:t>
            </a:r>
          </a:p>
          <a:p>
            <a:pPr algn="justLow" rtl="1">
              <a:buNone/>
            </a:pPr>
            <a:r>
              <a:rPr lang="ar-DZ" sz="4000" b="1" u="sng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كارل ماركس</a:t>
            </a:r>
            <a:r>
              <a:rPr lang="ar-DZ" sz="40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: هو كائن مادي ينتمي إلى الطبيعة، يتميز بمبدأ الحركة.</a:t>
            </a:r>
          </a:p>
          <a:p>
            <a:pPr algn="justLow" rtl="1">
              <a:buNone/>
            </a:pPr>
            <a:r>
              <a:rPr lang="ar-DZ" sz="4000" b="1" u="sng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إميل </a:t>
            </a:r>
            <a:r>
              <a:rPr lang="ar-DZ" sz="4000" b="1" u="sng" dirty="0" err="1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دوركايم</a:t>
            </a:r>
            <a:r>
              <a:rPr lang="ar-DZ" sz="4000" b="1" u="sng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40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يشتمل الإنسان على كائنين ألا وهما:</a:t>
            </a:r>
          </a:p>
          <a:p>
            <a:pPr algn="justLow" rtl="1">
              <a:buNone/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                          كائن فردي، أساسه الجسم، يكون مجاله الفعل.</a:t>
            </a:r>
          </a:p>
          <a:p>
            <a:pPr algn="justLow" rtl="1">
              <a:buNone/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                          كائن اجتماعي، يعبِّر فينا عن أسمى حقيقة، في معناها الفكري والأخلاقي، يمكننا معرفتهما من خلال الملاحظة ألا وهي المجتمع.</a:t>
            </a:r>
            <a:endParaRPr lang="ar-DZ" sz="4900" b="1" u="sng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3600" u="sng" dirty="0" err="1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سيجموند</a:t>
            </a:r>
            <a:r>
              <a:rPr lang="ar-DZ" sz="3600" u="sng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u="sng" dirty="0" err="1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فرويد</a:t>
            </a:r>
            <a:r>
              <a:rPr lang="ar-DZ" sz="36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r" rtl="1">
              <a:buNone/>
            </a:pPr>
            <a:r>
              <a:rPr lang="ar-DZ" sz="3600" dirty="0" smtClean="0">
                <a:solidFill>
                  <a:schemeClr val="tx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الفرد باعتباره أنّه نفسي مجهول ولا شعوري، ويوجد على سطحه (أنا) الذي نما من نواته جهازه الإدراك الحسي.</a:t>
            </a:r>
          </a:p>
          <a:p>
            <a:pPr algn="r" rtl="1">
              <a:buNone/>
            </a:pPr>
            <a:endParaRPr lang="ar-DZ" sz="4900" b="1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b="1" dirty="0" smtClean="0">
              <a:solidFill>
                <a:schemeClr val="bg1"/>
              </a:solidFill>
              <a:effectLst/>
            </a:endParaRPr>
          </a:p>
          <a:p>
            <a:pPr algn="r" rtl="1">
              <a:buNone/>
            </a:pPr>
            <a:endParaRPr lang="fr-FR" b="1" dirty="0">
              <a:solidFill>
                <a:schemeClr val="bg1"/>
              </a:soli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7851775" cy="5214952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2400" dirty="0" smtClean="0">
                <a:effectLst/>
              </a:rPr>
              <a:t>2/</a:t>
            </a:r>
            <a:r>
              <a:rPr lang="ar-DZ" sz="2400" b="1" dirty="0" smtClean="0">
                <a:effectLst/>
              </a:rPr>
              <a:t>مفهوم</a:t>
            </a:r>
            <a:r>
              <a:rPr lang="ar-DZ" sz="2400" dirty="0" smtClean="0">
                <a:effectLst/>
              </a:rPr>
              <a:t> </a:t>
            </a:r>
            <a:r>
              <a:rPr lang="ar-DZ" sz="2400" b="1" dirty="0" smtClean="0">
                <a:effectLst/>
              </a:rPr>
              <a:t>الطفل: </a:t>
            </a:r>
          </a:p>
          <a:p>
            <a:pPr algn="ctr" rtl="1">
              <a:buNone/>
            </a:pPr>
            <a:r>
              <a:rPr lang="ar-DZ" sz="2400" b="1" u="sng" dirty="0" smtClean="0">
                <a:solidFill>
                  <a:srgbClr val="FF0000"/>
                </a:solidFill>
                <a:effectLst/>
                <a:cs typeface="+mj-cs"/>
              </a:rPr>
              <a:t>مفهوم الطفل في الفقه الإسلامي:</a:t>
            </a:r>
          </a:p>
          <a:p>
            <a:pPr algn="just" rtl="1">
              <a:buNone/>
            </a:pPr>
            <a:r>
              <a:rPr lang="ar-DZ" sz="2400" b="1" dirty="0" smtClean="0">
                <a:effectLst/>
                <a:cs typeface="+mj-cs"/>
              </a:rPr>
              <a:t>*الطفل هو المولود الذي انفصل عن أمّه نهائيا</a:t>
            </a:r>
            <a:r>
              <a:rPr lang="ar-DZ" sz="2400" b="1" dirty="0" smtClean="0">
                <a:effectLst/>
                <a:cs typeface="+mj-cs"/>
              </a:rPr>
              <a:t>*.</a:t>
            </a:r>
            <a:endParaRPr lang="fr-FR" sz="2400" dirty="0" smtClean="0">
              <a:effectLst/>
            </a:endParaRPr>
          </a:p>
          <a:p>
            <a:pPr algn="justLow" rtl="1">
              <a:buNone/>
            </a:pPr>
            <a:r>
              <a:rPr lang="ar-DZ" sz="2400" b="1" u="sng" dirty="0" smtClean="0">
                <a:solidFill>
                  <a:srgbClr val="00B050"/>
                </a:solidFill>
                <a:effectLst/>
                <a:cs typeface="+mj-cs"/>
              </a:rPr>
              <a:t/>
            </a:r>
            <a:br>
              <a:rPr lang="ar-DZ" sz="2400" b="1" u="sng" dirty="0" smtClean="0">
                <a:solidFill>
                  <a:srgbClr val="00B050"/>
                </a:solidFill>
                <a:effectLst/>
                <a:cs typeface="+mj-cs"/>
              </a:rPr>
            </a:br>
            <a:r>
              <a:rPr lang="ar-DZ" sz="2400" b="1" u="sng" dirty="0" smtClean="0">
                <a:solidFill>
                  <a:srgbClr val="00B050"/>
                </a:solidFill>
                <a:effectLst/>
                <a:cs typeface="+mj-cs"/>
              </a:rPr>
              <a:t>مفهوم </a:t>
            </a:r>
            <a:r>
              <a:rPr lang="ar-DZ" sz="2400" b="1" u="sng" dirty="0" smtClean="0">
                <a:solidFill>
                  <a:srgbClr val="00B050"/>
                </a:solidFill>
                <a:effectLst/>
                <a:cs typeface="+mj-cs"/>
              </a:rPr>
              <a:t>الطفل في علم الاجتماع وعلم النفس</a:t>
            </a:r>
            <a:r>
              <a:rPr lang="ar-DZ" sz="2400" u="sng" dirty="0" smtClean="0">
                <a:solidFill>
                  <a:srgbClr val="00B050"/>
                </a:solidFill>
                <a:effectLst/>
                <a:cs typeface="+mj-cs"/>
              </a:rPr>
              <a:t>:</a:t>
            </a:r>
          </a:p>
          <a:p>
            <a:pPr algn="justLow" rtl="1">
              <a:buNone/>
            </a:pPr>
            <a:r>
              <a:rPr lang="ar-DZ" sz="2400" dirty="0" smtClean="0">
                <a:effectLst/>
                <a:cs typeface="+mj-cs"/>
              </a:rPr>
              <a:t>”</a:t>
            </a:r>
            <a:r>
              <a:rPr lang="ar-DZ" sz="2400" b="1" dirty="0" smtClean="0">
                <a:effectLst/>
                <a:cs typeface="+mj-cs"/>
              </a:rPr>
              <a:t>الصغير منذ ولادته إلى أن يتم نضجه الاجتماعي والنفسي، وتتكامل لديه مقوِّمات الشخصية وتكوين الذات ببلوغ سن الرشد، دونما الاعتماد على حد أدنى أو أقصى لسن الطفل</a:t>
            </a:r>
            <a:r>
              <a:rPr lang="ar-DZ" sz="2400" dirty="0" smtClean="0">
                <a:effectLst/>
                <a:cs typeface="+mj-cs"/>
              </a:rPr>
              <a:t>“.</a:t>
            </a:r>
          </a:p>
          <a:p>
            <a:pPr algn="justLow" rtl="1">
              <a:buNone/>
            </a:pPr>
            <a:r>
              <a:rPr lang="ar-DZ" sz="2400" dirty="0" smtClean="0">
                <a:effectLst/>
                <a:cs typeface="+mj-cs"/>
              </a:rPr>
              <a:t>يعرفه *</a:t>
            </a:r>
            <a:r>
              <a:rPr lang="ar-DZ" sz="2400" b="1" dirty="0" smtClean="0">
                <a:effectLst/>
                <a:cs typeface="+mj-cs"/>
              </a:rPr>
              <a:t>روسو</a:t>
            </a:r>
            <a:r>
              <a:rPr lang="ar-DZ" sz="2400" dirty="0" smtClean="0">
                <a:effectLst/>
                <a:cs typeface="+mj-cs"/>
              </a:rPr>
              <a:t>* </a:t>
            </a:r>
            <a:r>
              <a:rPr lang="ar-DZ" sz="2400" dirty="0" smtClean="0">
                <a:effectLst/>
                <a:latin typeface="Arabic Typesetting" pitchFamily="66" charset="-78"/>
                <a:cs typeface="Arabic Typesetting" pitchFamily="66" charset="-78"/>
              </a:rPr>
              <a:t>على</a:t>
            </a:r>
            <a:r>
              <a:rPr lang="ar-DZ" sz="2400" dirty="0" smtClean="0">
                <a:effectLst/>
                <a:cs typeface="+mj-cs"/>
              </a:rPr>
              <a:t> أنّه:</a:t>
            </a:r>
          </a:p>
          <a:p>
            <a:pPr algn="justLow" rtl="1">
              <a:buNone/>
            </a:pPr>
            <a:r>
              <a:rPr lang="ar-DZ" sz="2400" dirty="0" smtClean="0">
                <a:effectLst/>
                <a:cs typeface="+mj-cs"/>
              </a:rPr>
              <a:t>-كائن يعيش في حالة تكيف مع ظروف الخاصة...</a:t>
            </a:r>
          </a:p>
          <a:p>
            <a:pPr algn="justLow" rtl="1">
              <a:buNone/>
            </a:pPr>
            <a:r>
              <a:rPr lang="ar-DZ" sz="2400" dirty="0" smtClean="0">
                <a:effectLst/>
                <a:cs typeface="+mj-cs"/>
              </a:rPr>
              <a:t>-كائن حرا بموجب طبيعته.</a:t>
            </a:r>
          </a:p>
          <a:p>
            <a:pPr algn="justLow" rtl="1">
              <a:buNone/>
            </a:pPr>
            <a:r>
              <a:rPr lang="ar-DZ" sz="2400" dirty="0" smtClean="0">
                <a:effectLst/>
                <a:cs typeface="+mj-cs"/>
              </a:rPr>
              <a:t>-كائن يُجيد التفكير في أمور محدودة جدا، تلك التي تتصل بإحساساتهم واهتماماتهم الفعلية الآنية.</a:t>
            </a:r>
          </a:p>
          <a:p>
            <a:pPr algn="justLow" rtl="1">
              <a:buNone/>
            </a:pPr>
            <a:endParaRPr lang="fr-FR" sz="6000" dirty="0" smtClean="0"/>
          </a:p>
          <a:p>
            <a:endParaRPr lang="fr-FR" sz="6000" dirty="0"/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ctrTitle"/>
          </p:nvPr>
        </p:nvSpPr>
        <p:spPr>
          <a:xfrm>
            <a:off x="0" y="8501098"/>
            <a:ext cx="9144000" cy="71438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endParaRPr lang="ar-DZ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70000"/>
              </a:lnSpc>
            </a:pP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642918"/>
            <a:ext cx="8072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DZ" sz="3600" b="1" u="sng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مفهوم الطفل في القانون</a:t>
            </a:r>
            <a:r>
              <a:rPr lang="ar-DZ" sz="36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justLow" rtl="1">
              <a:buNone/>
            </a:pPr>
            <a:endParaRPr lang="ar-DZ" sz="3600" b="1" u="sng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Low" rtl="1">
              <a:buNone/>
            </a:pP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يعرّف في المادة الأولى من اتفاقية حقوق الإنسان على أنّه:</a:t>
            </a:r>
          </a:p>
          <a:p>
            <a:pPr algn="justLow" rtl="1">
              <a:buNone/>
            </a:pP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*كل إنسان لم يتجاوز الثامنة عشر ما لم يبلغ سن الرشد قبل ذلك بموجب القانون المطبّق عليه*</a:t>
            </a:r>
          </a:p>
          <a:p>
            <a:pPr algn="ctr" rtl="1">
              <a:buNone/>
            </a:pP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ويعرِّفه </a:t>
            </a:r>
            <a:r>
              <a:rPr lang="ar-DZ" sz="3600" b="1" u="sng" dirty="0">
                <a:solidFill>
                  <a:schemeClr val="accent2"/>
                </a:solidFill>
                <a:latin typeface="Arabic Typesetting" pitchFamily="66" charset="-78"/>
                <a:cs typeface="Arabic Typesetting" pitchFamily="66" charset="-78"/>
              </a:rPr>
              <a:t>التشريع الجزائري</a:t>
            </a: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: </a:t>
            </a:r>
          </a:p>
          <a:p>
            <a:pPr algn="justLow" rtl="1">
              <a:buNone/>
            </a:pP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”هو الشخص الصغير الذي لم يصل بعد إلى بلوغ سن الرشد الجنائي أو سن تحمّل المسؤولية*.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الطفولة: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يعرِّفها  *روسو* بأنّها ”نعاس العقل“( يعني أنّ عقل الطفل لم يُهيأ بعد ليباشر عملية التّعلم بشكل سهل.</a:t>
            </a:r>
          </a:p>
          <a:p>
            <a:pPr algn="justLow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تعتبر كذلك الطفولة :</a:t>
            </a:r>
          </a:p>
          <a:p>
            <a:pPr algn="justLow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”مرحلة متميِّزة عن المراحل </a:t>
            </a:r>
            <a:r>
              <a:rPr lang="ar-DZ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النمائية</a:t>
            </a: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الأخرى للإنسان، تتمتع بخاصية السّير الطبيعي نحو الاكتمال بالشكل الذي يجعل درجة نضجها موافقة لها.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 الحقوق</a:t>
            </a:r>
            <a:r>
              <a:rPr lang="ar-DZ" dirty="0" smtClean="0"/>
              <a:t>: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None/>
            </a:pPr>
            <a:r>
              <a:rPr lang="ar-D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هي مجموعة الضمانات الواسعة لكل البشر دونما استثناء.</a:t>
            </a:r>
          </a:p>
          <a:p>
            <a:pPr algn="justLow" rtl="1">
              <a:lnSpc>
                <a:spcPct val="150000"/>
              </a:lnSpc>
              <a:buNone/>
            </a:pPr>
            <a:r>
              <a:rPr lang="ar-D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وحقوق الإنسان تعني مجموعة المبادئ التي تضمن له العيش الكريم داخل المجتمع، ويوجد الكثير من الأنواع للحقوق، منها الحقوق السياسية (حرية التعبير...) والاقتصادية (الحق في المسكن، حق العمل...)، والحقوق الاجتماعية: (كحق التعليم...)</a:t>
            </a:r>
            <a:endParaRPr lang="fr-FR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lnSpc>
                <a:spcPct val="150000"/>
              </a:lnSpc>
              <a:buNone/>
            </a:pPr>
            <a:endParaRPr lang="fr-FR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>
              <a:lnSpc>
                <a:spcPct val="150000"/>
              </a:lnSpc>
            </a:pPr>
            <a:endParaRPr lang="fr-F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251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Rotonde</vt:lpstr>
      <vt:lpstr>Diapositive 1</vt:lpstr>
      <vt:lpstr>                       </vt:lpstr>
      <vt:lpstr>            ويعِّرفه بعض العلماء كالآتي: كارل ماركس: هو كائن مادي ينتمي إلى الطبيعة، يتميز بمبدأ الحركة. إميل دوركايم: يشتمل الإنسان على كائنين ألا وهما:                           كائن فردي، أساسه الجسم، يكون مجاله الفعل.                           كائن اجتماعي، يعبِّر فينا عن أسمى حقيقة، في معناها الفكري والأخلاقي، يمكننا معرفتهما من خلال الملاحظة ألا وهي المجتمع. سيجموند فرويد: الفرد باعتباره أنّه نفسي مجهول ولا شعوري، ويوجد على سطحه (أنا) الذي نما من نواته جهازه الإدراك الحسي.   </vt:lpstr>
      <vt:lpstr>2/مفهوم الطفل:  مفهوم الطفل في الفقه الإسلامي: *الطفل هو المولود الذي انفصل عن أمّه نهائيا*.  مفهوم الطفل في علم الاجتماع وعلم النفس: ”الصغير منذ ولادته إلى أن يتم نضجه الاجتماعي والنفسي، وتتكامل لديه مقوِّمات الشخصية وتكوين الذات ببلوغ سن الرشد، دونما الاعتماد على حد أدنى أو أقصى لسن الطفل“. يعرفه *روسو* على أنّه: -كائن يعيش في حالة تكيف مع ظروف الخاصة... -كائن حرا بموجب طبيعته. -كائن يُجيد التفكير في أمور محدودة جدا، تلك التي تتصل بإحساساتهم واهتماماتهم الفعلية الآنية.  </vt:lpstr>
      <vt:lpstr>                     </vt:lpstr>
      <vt:lpstr>الطفولة:</vt:lpstr>
      <vt:lpstr>3/ الحقوق: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</cp:revision>
  <dcterms:created xsi:type="dcterms:W3CDTF">2020-12-06T12:54:21Z</dcterms:created>
  <dcterms:modified xsi:type="dcterms:W3CDTF">2020-12-06T13:26:48Z</dcterms:modified>
</cp:coreProperties>
</file>