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6" r:id="rId16"/>
    <p:sldId id="285" r:id="rId17"/>
    <p:sldId id="287"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206"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2/1/2021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924EEC-1C95-4E09-AC41-8E13AFB27EBA}"/>
              </a:ext>
            </a:extLst>
          </p:cNvPr>
          <p:cNvSpPr>
            <a:spLocks noGrp="1"/>
          </p:cNvSpPr>
          <p:nvPr>
            <p:ph type="ctrTitle"/>
          </p:nvPr>
        </p:nvSpPr>
        <p:spPr>
          <a:noFill/>
          <a:ln w="9525" cap="flat" cmpd="sng" algn="ctr">
            <a:solidFill>
              <a:schemeClr val="accent1"/>
            </a:solidFill>
            <a:prstDash val="solid"/>
            <a:round/>
            <a:headEnd type="none" w="med" len="med"/>
            <a:tailEnd type="none" w="med" len="med"/>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accent1"/>
          </a:fontRef>
        </p:style>
        <p:txBody>
          <a:bodyPr/>
          <a:lstStyle/>
          <a:p>
            <a:pPr algn="ctr"/>
            <a:r>
              <a:rPr lang="fr-FR" b="1" dirty="0" smtClean="0">
                <a:solidFill>
                  <a:schemeClr val="accent1">
                    <a:lumMod val="60000"/>
                    <a:lumOff val="40000"/>
                  </a:schemeClr>
                </a:solidFill>
                <a:effectLst>
                  <a:outerShdw blurRad="38100" dist="38100" dir="2700000" algn="tl">
                    <a:srgbClr val="000000">
                      <a:alpha val="43137"/>
                    </a:srgbClr>
                  </a:outerShdw>
                </a:effectLst>
              </a:rPr>
              <a:t>Plan rouge </a:t>
            </a:r>
            <a:endParaRPr lang="fr-FR" b="1"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0489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0"/>
            <a:ext cx="8610600" cy="150725"/>
          </a:xfrm>
        </p:spPr>
        <p:txBody>
          <a:bodyPr>
            <a:normAutofit fontScale="90000"/>
          </a:bodyPr>
          <a:lstStyle/>
          <a:p>
            <a:endParaRPr lang="fr-FR" dirty="0"/>
          </a:p>
        </p:txBody>
      </p:sp>
      <p:pic>
        <p:nvPicPr>
          <p:cNvPr id="4" name="Espace réservé du contenu 3"/>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1354" y="301450"/>
            <a:ext cx="11525459" cy="6556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2895600" y="211014"/>
            <a:ext cx="8610600" cy="130629"/>
          </a:xfrm>
        </p:spPr>
        <p:txBody>
          <a:bodyPr>
            <a:normAutofit fontScale="90000"/>
          </a:bodyPr>
          <a:lstStyle/>
          <a:p>
            <a:endParaRPr lang="fr-FR" dirty="0"/>
          </a:p>
        </p:txBody>
      </p:sp>
      <p:sp>
        <p:nvSpPr>
          <p:cNvPr id="3" name="Espace réservé du contenu 2"/>
          <p:cNvSpPr>
            <a:spLocks noGrp="1"/>
          </p:cNvSpPr>
          <p:nvPr>
            <p:ph idx="1"/>
          </p:nvPr>
        </p:nvSpPr>
        <p:spPr>
          <a:xfrm>
            <a:off x="170821" y="582804"/>
            <a:ext cx="11806813" cy="6275196"/>
          </a:xfrm>
        </p:spPr>
        <p:txBody>
          <a:bodyPr>
            <a:normAutofit fontScale="77500" lnSpcReduction="20000"/>
          </a:bodyPr>
          <a:lstStyle/>
          <a:p>
            <a:r>
              <a:rPr lang="fr-FR" b="1" dirty="0" smtClean="0"/>
              <a:t>2. Direction des opérations internes</a:t>
            </a:r>
            <a:endParaRPr lang="fr-FR" dirty="0" smtClean="0"/>
          </a:p>
          <a:p>
            <a:r>
              <a:rPr lang="fr-FR" dirty="0" smtClean="0"/>
              <a:t>La mission de direction des opérations internes locale consiste en la réponse à l’urgence par la prise de toutes les dispositions qui s'imposent pour confiner l'incident, la supervision de l’ensemble des actions de communication (personnel interne, autorité, média et famille), la validation de la stratégie d’intervention, l’organisation des secours, le contrôle et l’information des autorités et administrations concernées de l’évolution possible de l’événement, recueillir les informations et la coordination avec les différents acteurs d’intervention. Le Poste de Direction des Opérations Internes Local dirige, oriente et coordonne la gestion de l’incident sur le site pendant toute sa durée.</a:t>
            </a:r>
          </a:p>
          <a:p>
            <a:r>
              <a:rPr lang="fr-FR" dirty="0" smtClean="0"/>
              <a:t> </a:t>
            </a:r>
          </a:p>
          <a:p>
            <a:r>
              <a:rPr lang="fr-FR" b="1" dirty="0" smtClean="0"/>
              <a:t>3 .Commandement opérationnel</a:t>
            </a:r>
            <a:endParaRPr lang="fr-FR" dirty="0" smtClean="0"/>
          </a:p>
          <a:p>
            <a:r>
              <a:rPr lang="fr-FR" dirty="0" smtClean="0"/>
              <a:t>La mission du commandement opérationnel consiste à commander l’intervention sur site en ayant une vision globale des opérations en cours et des risques d’effets domino ou de sur-accidents. Le Poste de Commandement Opérationnel coordonne le travail d’analyse, d’anticipation et d’application, recueillir les informations sur la situation et l’évolution du sinistre et de l’intervention, élabore les tactiques d’intervention, applique les décisions du DOI, s’assure de la bonne circulation de l’information, dirige et coordonne les équipes d’intervention présentes sur le site.</a:t>
            </a:r>
          </a:p>
          <a:p>
            <a:r>
              <a:rPr lang="fr-FR" dirty="0" smtClean="0"/>
              <a:t> </a:t>
            </a:r>
          </a:p>
          <a:p>
            <a:r>
              <a:rPr lang="fr-FR" b="1" dirty="0" smtClean="0"/>
              <a:t>4. Intervention</a:t>
            </a:r>
            <a:endParaRPr lang="fr-FR" dirty="0" smtClean="0"/>
          </a:p>
          <a:p>
            <a:r>
              <a:rPr lang="fr-FR" dirty="0" smtClean="0"/>
              <a:t>La mission d’intervention est assurée par les équipes d’intervention (incendie, opérationnel, …) présentées sur le site. Les équipes d’intervention incendie appliquent le tactique d’intervention après validation par D.O.I, assurent la lutte de première intervention, le sauvetage, les premiers soins et l’évacuation des blessés, la protection des installations voisines, la définition des moyens nécessaire à mettre en œuvre et la prévision du temps nécessaire pour déployer ces moyens et pour ce dernier, une courbe de montée en puissance est utilisée à cet effet . Les équipes d’intervention opérationnelle consiste à assurer le contrôle du procédé. Elle a pour objectifs essentiels d’éviter un sur-accident ou un effet domino par la réalisation des opérations de sectionnement des zones sinistrées concernées, déviations des flux, d’arrêts potentiels des installations… etc.</a:t>
            </a:r>
          </a:p>
          <a:p>
            <a:r>
              <a:rPr lang="fr-FR" dirty="0" smtClean="0"/>
              <a:t>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209" y="622998"/>
            <a:ext cx="11706329" cy="6069204"/>
          </a:xfrm>
        </p:spPr>
        <p:txBody>
          <a:bodyPr>
            <a:normAutofit fontScale="70000" lnSpcReduction="20000"/>
          </a:bodyPr>
          <a:lstStyle/>
          <a:p>
            <a:r>
              <a:rPr lang="fr-FR" b="1" u="sng" dirty="0" smtClean="0"/>
              <a:t>Approches d’évaluation de la performance des PII</a:t>
            </a:r>
            <a:endParaRPr lang="fr-FR" dirty="0" smtClean="0"/>
          </a:p>
          <a:p>
            <a:r>
              <a:rPr lang="fr-FR" dirty="0" smtClean="0"/>
              <a:t> </a:t>
            </a:r>
          </a:p>
          <a:p>
            <a:r>
              <a:rPr lang="fr-FR" dirty="0" smtClean="0"/>
              <a:t>Il existe trois approches d’évaluation de la performance des Plans Internes d’Intervention à savoir :</a:t>
            </a:r>
          </a:p>
          <a:p>
            <a:r>
              <a:rPr lang="fr-FR" b="1" dirty="0" smtClean="0"/>
              <a:t>1. Évaluation des PII par le retour d’expérience</a:t>
            </a:r>
            <a:endParaRPr lang="fr-FR" dirty="0" smtClean="0"/>
          </a:p>
          <a:p>
            <a:r>
              <a:rPr lang="fr-FR" dirty="0" smtClean="0"/>
              <a:t>Le retour d’expérience est important pour améliorer les performances en matière de la réponse à l’urgence dans les activités industrielles. Et dans le but d’évaluer l’efficacité globale des mesures prévues dans le PII, les exercices de simulation s’avèrent des outils indispensables. Effectivement, la mise en œuvre simulée du plan sera l’occasion pour les « participants de mettre en pratique les apprentissages théoriques, de se familiariser avec leurs rôles et responsabilités en situation d’urgence et de valider les différentes procédures établies dans le PII.</a:t>
            </a:r>
          </a:p>
          <a:p>
            <a:r>
              <a:rPr lang="fr-FR" dirty="0" smtClean="0"/>
              <a:t> </a:t>
            </a:r>
          </a:p>
          <a:p>
            <a:r>
              <a:rPr lang="fr-FR" dirty="0" smtClean="0"/>
              <a:t>La législation algérienne impose la réalisation d’au moins deux exercices de simulation PII par an (décret 09 -335, article 15) [JORADP, 2009]. Ces exercices sont organisés pour s’assurer du bon fonctionnement du PII et des équipes d’interventions. La simulation du déploiement du PII facilitera donc l’évaluation des ressources prévues (humaines, matérielles). Par ailleurs, la mise en pratique du plan favorise le travail d’équipe et la communication entre les divers intervenants. En somme, les exercices de simulation servent en quelque sorte de complément à la formation des intervenants et, de ce fait, contribuent grandement à l’amélioration de la capacité de réponse en cas de situation d’urgences.</a:t>
            </a:r>
          </a:p>
          <a:p>
            <a:r>
              <a:rPr lang="fr-FR" dirty="0" smtClean="0"/>
              <a:t> </a:t>
            </a:r>
          </a:p>
          <a:p>
            <a:r>
              <a:rPr lang="fr-FR" dirty="0" smtClean="0"/>
              <a:t>L’amélioration des PII par le retour d’expérience est basée en général sur les rapports qui suivent les exercices de simulation et les incidents nécessitant l’activation du PII. Bien que les accidents réels soient le seul vrai test du plan, les exercices de simulation peuvent aussi évaluer une partie ou la totalité du PII. L’ensemble des actions effectuées ont été supervisées pour en analyser, en fin de manœuvre, et répertorier les causes des non-conformités éventuelles. Les rapports comportent un narratif succinct de l’opération, accompagné d’un exposé sur les éléments de l’action qui ont bien ou mal fonctionné et des propositions d’amélioration. Ces informations sont ensuite utilisées par la hiérarchie afin de faire évoluer la doctrine, les méthodes et les techniques opérationnelles .</a:t>
            </a:r>
          </a:p>
          <a:p>
            <a:r>
              <a:rPr lang="fr-FR" dirty="0" smtClean="0"/>
              <a:t>Le retour d’expérience peut mettre en évidence des aspects du plan qui sont plus ou moins efficaces ou qui nécessiteraient des modifications. Une analyse approfondie peut même révéler quelles modifications sont nécessaires.</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80870"/>
            <a:ext cx="10820400" cy="6037815"/>
          </a:xfrm>
        </p:spPr>
        <p:txBody>
          <a:bodyPr>
            <a:normAutofit fontScale="92500" lnSpcReduction="20000"/>
          </a:bodyPr>
          <a:lstStyle/>
          <a:p>
            <a:r>
              <a:rPr lang="fr-FR" b="1" dirty="0" smtClean="0"/>
              <a:t>2. Évaluation des PII par l’audit</a:t>
            </a:r>
            <a:endParaRPr lang="fr-FR" dirty="0" smtClean="0"/>
          </a:p>
          <a:p>
            <a:r>
              <a:rPr lang="fr-FR" dirty="0" smtClean="0"/>
              <a:t> </a:t>
            </a:r>
          </a:p>
          <a:p>
            <a:r>
              <a:rPr lang="fr-FR" dirty="0" smtClean="0"/>
              <a:t>L’approche d’évaluation des PII par l’audit consiste à évaluer directement la performance du plan en utilisant des questions avec l’aide des facteurs identifiés par un grand nombre d’expert.</a:t>
            </a:r>
          </a:p>
          <a:p>
            <a:r>
              <a:rPr lang="fr-FR" dirty="0" smtClean="0"/>
              <a:t> </a:t>
            </a:r>
          </a:p>
          <a:p>
            <a:r>
              <a:rPr lang="fr-FR" dirty="0" smtClean="0"/>
              <a:t>La performance est évaluée par des questions ciblées sur la qualité du plan, sur la prise en compte de tous les indicateurs définis dans la méthode, ainsi que sur la capacité du plan à répondre aux exigences réglementaires. Des scores sont attribués aux réponses à ces questions, et un score final est produit. Malgré son caractère pragmatique et pertinent, cette méthode manque de structure. L’identification des facteurs à évaluer est basée sur l’expertise et ne prend pas en compte la structure des PII. De plus, l’agrégation des scores est basée sur une somme des points obtenus par les différentes questions et ne prend pas en compte l’importance relative des différents aspects du plan .</a:t>
            </a:r>
          </a:p>
          <a:p>
            <a:r>
              <a:rPr lang="fr-FR" dirty="0" smtClean="0"/>
              <a:t> </a:t>
            </a:r>
          </a:p>
          <a:p>
            <a:r>
              <a:rPr lang="fr-FR" b="1" dirty="0" smtClean="0"/>
              <a:t>3. Évaluation des PII par le modèle FIS</a:t>
            </a:r>
            <a:endParaRPr lang="fr-FR" dirty="0" smtClean="0"/>
          </a:p>
          <a:p>
            <a:r>
              <a:rPr lang="fr-FR" dirty="0" smtClean="0"/>
              <a:t> Certains pays développés ont développé une méthode, pour l’analyse de la robustesse des PII en utilisant la méthode FIS( fonction-interaction-structure) . Cette méthode   utilise  l’outil informatique (</a:t>
            </a:r>
            <a:r>
              <a:rPr lang="fr-FR" dirty="0" err="1" smtClean="0"/>
              <a:t>XRisk</a:t>
            </a:r>
            <a:r>
              <a:rPr lang="fr-FR" dirty="0" smtClean="0"/>
              <a:t>) développé pour la modélisation structuro-fonctionnel et l’analyse des risques des systèmes complexes. Le modèle permis de structurer l’analyse et d’identifier les défaillances pouvant se manifester pendant la gestion de crise (voir Figure 2)</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04835" y="1024932"/>
            <a:ext cx="10631155" cy="5516545"/>
          </a:xfrm>
          <a:prstGeom prst="rect">
            <a:avLst/>
          </a:prstGeom>
          <a:noFill/>
          <a:ln>
            <a:noFill/>
          </a:ln>
        </p:spPr>
      </p:pic>
      <p:sp>
        <p:nvSpPr>
          <p:cNvPr id="37890" name="Rectangle 2"/>
          <p:cNvSpPr>
            <a:spLocks noChangeArrowheads="1"/>
          </p:cNvSpPr>
          <p:nvPr/>
        </p:nvSpPr>
        <p:spPr bwMode="auto">
          <a:xfrm>
            <a:off x="512587" y="-556230"/>
            <a:ext cx="11166840"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dirty="0" smtClean="0">
              <a:latin typeface="Bookman Old Style" pitchFamily="18" charset="0"/>
              <a:ea typeface="Book Antiqua"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Figure 2− Mod</a:t>
            </a:r>
            <a:r>
              <a:rPr kumimoji="0" lang="fr-FR" sz="1200" b="0" i="0" u="none" strike="noStrike" cap="none" normalizeH="0" baseline="0" dirty="0" smtClean="0">
                <a:ln>
                  <a:noFill/>
                </a:ln>
                <a:solidFill>
                  <a:schemeClr val="tx1"/>
                </a:solidFill>
                <a:effectLst/>
                <a:latin typeface="Calibri"/>
                <a:ea typeface="Book Antiqua" pitchFamily="18" charset="0"/>
                <a:cs typeface="Times New Roman" pitchFamily="18" charset="0"/>
              </a:rPr>
              <a:t>è</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le structuro-fonctionnel d</a:t>
            </a:r>
            <a:r>
              <a:rPr kumimoji="0" lang="fr-FR" sz="1200" b="0" i="0" u="none" strike="noStrike" cap="none" normalizeH="0" baseline="0" dirty="0" smtClean="0">
                <a:ln>
                  <a:noFill/>
                </a:ln>
                <a:solidFill>
                  <a:schemeClr val="tx1"/>
                </a:solidFill>
                <a:effectLst/>
                <a:latin typeface="Calibri"/>
                <a:ea typeface="Book Antiqua" pitchFamily="18" charset="0"/>
                <a:cs typeface="Times New Roman" pitchFamily="18" charset="0"/>
              </a:rPr>
              <a:t>’</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un Plan d</a:t>
            </a:r>
            <a:r>
              <a:rPr kumimoji="0" lang="fr-FR" sz="1200" b="0" i="0" u="none" strike="noStrike" cap="none" normalizeH="0" baseline="0" dirty="0" smtClean="0">
                <a:ln>
                  <a:noFill/>
                </a:ln>
                <a:solidFill>
                  <a:schemeClr val="tx1"/>
                </a:solidFill>
                <a:effectLst/>
                <a:latin typeface="Calibri"/>
                <a:ea typeface="Book Antiqua" pitchFamily="18" charset="0"/>
                <a:cs typeface="Times New Roman" pitchFamily="18" charset="0"/>
              </a:rPr>
              <a:t>’</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Op</a:t>
            </a:r>
            <a:r>
              <a:rPr kumimoji="0" lang="fr-FR" sz="1200" b="0" i="0" u="none" strike="noStrike" cap="none" normalizeH="0" baseline="0" dirty="0" smtClean="0">
                <a:ln>
                  <a:noFill/>
                </a:ln>
                <a:solidFill>
                  <a:schemeClr val="tx1"/>
                </a:solidFill>
                <a:effectLst/>
                <a:latin typeface="Calibri"/>
                <a:ea typeface="Book Antiqua"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ration Interne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Karagiannis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2010]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Karagiannis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et al., 2010]**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Karagiannis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G.M.,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Piatyszek</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E.,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Flaus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J.M., 2010.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a:t>
            </a:r>
            <a:r>
              <a:rPr kumimoji="0" lang="en-US"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Industrial emergency planning modeling: A first step towards a Robustness Analysis Tool.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Journal of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Hazardous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a:t>
            </a:r>
            <a:r>
              <a:rPr kumimoji="0" lang="fr-FR" sz="1200" b="0" i="0" u="none" strike="noStrike" cap="none" normalizeH="0" baseline="0" dirty="0" err="1" smtClean="0">
                <a:ln>
                  <a:noFill/>
                </a:ln>
                <a:solidFill>
                  <a:schemeClr val="tx1"/>
                </a:solidFill>
                <a:effectLst/>
                <a:latin typeface="Bookman Old Style" pitchFamily="18" charset="0"/>
                <a:ea typeface="Book Antiqua" pitchFamily="18" charset="0"/>
                <a:cs typeface="Times New Roman" pitchFamily="18" charset="0"/>
              </a:rPr>
              <a:t>Materials</a:t>
            </a:r>
            <a:r>
              <a:rPr kumimoji="0" lang="fr-FR" sz="1200" b="0" i="0" u="none" strike="noStrike" cap="none" normalizeH="0" baseline="0" dirty="0" smtClean="0">
                <a:ln>
                  <a:noFill/>
                </a:ln>
                <a:solidFill>
                  <a:schemeClr val="tx1"/>
                </a:solidFill>
                <a:effectLst/>
                <a:latin typeface="Bookman Old Style" pitchFamily="18" charset="0"/>
                <a:ea typeface="Book Antiqua" pitchFamily="18" charset="0"/>
                <a:cs typeface="Times New Roman" pitchFamily="18" charset="0"/>
              </a:rPr>
              <a:t>, 18, 324-334]</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547" y="301452"/>
            <a:ext cx="11184653" cy="5917234"/>
          </a:xfrm>
        </p:spPr>
        <p:txBody>
          <a:bodyPr/>
          <a:lstStyle/>
          <a:p>
            <a:r>
              <a:rPr lang="fr-FR" dirty="0" smtClean="0"/>
              <a:t>Chaque type de ressources est caractérisé par un ensemble d’attributs (dont des arbres de défaillances) qui permettent de calculer la probabilité de la défaillance des ressources. La probabilité de défaillance des fonctions du modèle est calculée à partir des probabilités de défaillances des ressources associées à travers l’arbre de défaillances de chaque fonction. La gravité de défaillance de chaque fonction est estimée suivant les conséquences maximales de cette défaillance sur le système et son environnement. La combinaison de la probabilité et de la gravité de défaillance de chaque fonction permet d’obtenir sa criticité. La robustesse du PII est exprimée en termes de la criticité de défaillance de celui-ci, qui est obtenue à partir de l’agrégation des criticités de ses fonctions.</a:t>
            </a:r>
          </a:p>
          <a:p>
            <a:r>
              <a:rPr lang="fr-FR" dirty="0" smtClean="0"/>
              <a:t> </a:t>
            </a:r>
          </a:p>
          <a:p>
            <a:r>
              <a:rPr lang="fr-FR" dirty="0" smtClean="0"/>
              <a:t>Mais, l’agrégation des criticités des fonctions ne prend pas en compte l’importance relative de différentes fonctions du plan et la performance est évalué qualitativement d’où l’importance d’évaluer les PII quantitativement</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1257" y="221064"/>
            <a:ext cx="11244943" cy="6390751"/>
          </a:xfrm>
        </p:spPr>
        <p:txBody>
          <a:bodyPr>
            <a:normAutofit fontScale="47500" lnSpcReduction="20000"/>
          </a:bodyPr>
          <a:lstStyle/>
          <a:p>
            <a:r>
              <a:rPr lang="fr-FR" sz="5100" b="1" dirty="0" smtClean="0"/>
              <a:t> </a:t>
            </a:r>
            <a:r>
              <a:rPr lang="fr-FR" sz="5100" dirty="0" smtClean="0"/>
              <a:t>B. </a:t>
            </a:r>
            <a:r>
              <a:rPr lang="fr-FR" sz="3400" b="1" u="sng" dirty="0" smtClean="0"/>
              <a:t>Plans </a:t>
            </a:r>
            <a:r>
              <a:rPr lang="fr-FR" sz="3400" b="1" u="sng" dirty="0" smtClean="0"/>
              <a:t>d’urgence </a:t>
            </a:r>
            <a:r>
              <a:rPr lang="fr-FR" sz="3400" b="1" u="sng" dirty="0" err="1" smtClean="0"/>
              <a:t>multidisciplinairesce</a:t>
            </a:r>
            <a:r>
              <a:rPr lang="fr-FR" sz="3400" b="1" u="sng" dirty="0" smtClean="0"/>
              <a:t> </a:t>
            </a:r>
            <a:endParaRPr lang="fr-FR" sz="3400" dirty="0" smtClean="0"/>
          </a:p>
          <a:p>
            <a:pPr fontAlgn="base"/>
            <a:r>
              <a:rPr lang="fr-FR" sz="3400" b="1" dirty="0" smtClean="0"/>
              <a:t> </a:t>
            </a:r>
            <a:endParaRPr lang="fr-FR" sz="3400" dirty="0" smtClean="0"/>
          </a:p>
          <a:p>
            <a:pPr fontAlgn="base"/>
            <a:r>
              <a:rPr lang="fr-FR" sz="3400" dirty="0" smtClean="0"/>
              <a:t>Ce type de plan  existe dans certains pays développés,  notre recherche sur les plans rouges établit en Algérie ne montre aucune législation concernant les plans d’urgence multidisciplinaires  ou mono disciplinaires  </a:t>
            </a:r>
          </a:p>
          <a:p>
            <a:pPr fontAlgn="base"/>
            <a:r>
              <a:rPr lang="fr-FR" sz="3400" dirty="0" smtClean="0"/>
              <a:t> </a:t>
            </a:r>
          </a:p>
          <a:p>
            <a:pPr fontAlgn="base"/>
            <a:r>
              <a:rPr lang="fr-FR" sz="3400" dirty="0" smtClean="0"/>
              <a:t>Au niveau </a:t>
            </a:r>
            <a:r>
              <a:rPr lang="fr-FR" sz="3400" dirty="0" smtClean="0"/>
              <a:t>national dans ces pays développés , </a:t>
            </a:r>
            <a:r>
              <a:rPr lang="fr-FR" sz="3400" dirty="0" smtClean="0"/>
              <a:t>un  Centre de Crise national prépare, sur base de l’analyse des risques nationaux, une structure de réponse pour les risques nationaux dont l’impact peut être un minimum anticipé et dont la survenance peut mener à une gestion de crise au niveau national.  Cette préparation se concrétise dans deux types de plans d’urgence : </a:t>
            </a:r>
          </a:p>
          <a:p>
            <a:pPr fontAlgn="base"/>
            <a:r>
              <a:rPr lang="fr-FR" sz="3400" dirty="0" smtClean="0"/>
              <a:t>1. Le plan général d’urgence à l’échelon national qui établit les principes généraux de la coordination et de la gestion d’une situation d’urgence à l’échelon national</a:t>
            </a:r>
          </a:p>
          <a:p>
            <a:pPr fontAlgn="base"/>
            <a:r>
              <a:rPr lang="fr-FR" sz="3400" dirty="0" smtClean="0"/>
              <a:t>2 .Les plans particuliers d’urgence nationaux qui, pour un risque particulier, complètent ou dérogent aux principes prévus par le plan général d’urgence. Par exemple, le plan d’urgence nucléaire, le plan d’urgence national en cas d’attentats ou de prises d’otages terroristes ou encore le plan d’urgence  national relatif à l'approche d'un incident criminel ou d'un attentat terroriste impliquant des agents chimiques, biologiques, radiologiques et nucléaires.</a:t>
            </a:r>
          </a:p>
          <a:p>
            <a:pPr fontAlgn="base"/>
            <a:r>
              <a:rPr lang="fr-FR" sz="3400" b="1" dirty="0" smtClean="0"/>
              <a:t>Planification d’urgence locale</a:t>
            </a:r>
            <a:endParaRPr lang="fr-FR" sz="3400" dirty="0" smtClean="0"/>
          </a:p>
          <a:p>
            <a:pPr fontAlgn="base"/>
            <a:r>
              <a:rPr lang="fr-FR" sz="3400" dirty="0" smtClean="0"/>
              <a:t>Au niveau local, les gouverneurs de province et les bourgmestres rédigent des plans multidisciplinaires d’urgence et d’intervention (PUI). Ici aussi, on distingue 2 types de plans :</a:t>
            </a:r>
          </a:p>
          <a:p>
            <a:pPr lvl="0" fontAlgn="base"/>
            <a:r>
              <a:rPr lang="fr-FR" sz="3400" dirty="0" smtClean="0"/>
              <a:t>Le plan général d’urgence et d’intervention (PGUI) contient les directives générales et les informations nécessaires pour assurer la gestion de toute situation d’urgence : l’élaboration du PGUI est obligatoire</a:t>
            </a:r>
          </a:p>
          <a:p>
            <a:pPr lvl="0" fontAlgn="base"/>
            <a:r>
              <a:rPr lang="fr-FR" sz="3400" dirty="0" smtClean="0"/>
              <a:t>Le plan particulier d’urgence et d’intervention (PPUI) complète le PGUI par des directives spécifiques concernant un risque particulier</a:t>
            </a:r>
          </a:p>
          <a:p>
            <a:pPr fontAlgn="base"/>
            <a:r>
              <a:rPr lang="fr-FR" sz="3400" dirty="0" smtClean="0"/>
              <a:t> </a:t>
            </a:r>
          </a:p>
          <a:p>
            <a:pPr lvl="1" fontAlgn="base"/>
            <a:endParaRPr lang="fr-FR" sz="3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86" y="281354"/>
            <a:ext cx="11114314" cy="5937331"/>
          </a:xfrm>
        </p:spPr>
        <p:txBody>
          <a:bodyPr>
            <a:normAutofit fontScale="77500" lnSpcReduction="20000"/>
          </a:bodyPr>
          <a:lstStyle/>
          <a:p>
            <a:pPr lvl="1" fontAlgn="base"/>
            <a:r>
              <a:rPr lang="fr-FR" sz="3400" u="sng" dirty="0" smtClean="0"/>
              <a:t>Les plans </a:t>
            </a:r>
            <a:r>
              <a:rPr lang="fr-FR" sz="3400" u="sng" dirty="0" err="1" smtClean="0"/>
              <a:t>monodisciplinaires</a:t>
            </a:r>
            <a:r>
              <a:rPr lang="fr-FR" sz="3400" u="sng" dirty="0" smtClean="0"/>
              <a:t> d’intervention</a:t>
            </a:r>
            <a:endParaRPr lang="fr-FR" sz="3400" dirty="0" smtClean="0"/>
          </a:p>
          <a:p>
            <a:pPr fontAlgn="base"/>
            <a:r>
              <a:rPr lang="fr-FR" sz="3400" dirty="0" smtClean="0"/>
              <a:t>Ils ont pour objectif de permettre :</a:t>
            </a:r>
          </a:p>
          <a:p>
            <a:pPr lvl="0" fontAlgn="base"/>
            <a:r>
              <a:rPr lang="fr-FR" sz="3400" dirty="0" smtClean="0"/>
              <a:t>d’assurer les missions, la direction et la coordination des divers intervenants de la discipline, sans   nécessairement devoir attendre le déploiement d’un PC-</a:t>
            </a:r>
            <a:r>
              <a:rPr lang="fr-FR" sz="3400" dirty="0" err="1" smtClean="0"/>
              <a:t>Ops</a:t>
            </a:r>
            <a:r>
              <a:rPr lang="fr-FR" sz="3400" dirty="0" smtClean="0"/>
              <a:t> et d’un comité de coordination</a:t>
            </a:r>
          </a:p>
          <a:p>
            <a:pPr lvl="0" fontAlgn="base"/>
            <a:r>
              <a:rPr lang="fr-FR" sz="3400" dirty="0" smtClean="0"/>
              <a:t>une réaction opérationnelle préparée, structurée et rapide ayant lieu avec la plus grande qualité et la plus grande continuité possibles</a:t>
            </a:r>
          </a:p>
          <a:p>
            <a:pPr lvl="0" fontAlgn="base"/>
            <a:r>
              <a:rPr lang="fr-FR" sz="3400" dirty="0" smtClean="0"/>
              <a:t>au directeur de la discipline de pouvoir monter en puissance quand ses propres moyens (en personnel et en matériel) apparaissent insuffisants pour gérer la situation d’urgence en la collaboration avec les autres disciplines</a:t>
            </a:r>
          </a:p>
          <a:p>
            <a:r>
              <a:rPr lang="fr-FR" sz="3400" dirty="0" smtClean="0"/>
              <a:t/>
            </a:r>
            <a:br>
              <a:rPr lang="fr-FR" sz="3400" dirty="0" smtClean="0"/>
            </a:br>
            <a:endParaRPr lang="fr-FR" sz="3400" dirty="0" smtClean="0"/>
          </a:p>
          <a:p>
            <a:r>
              <a:rPr lang="fr-FR" sz="3400" dirty="0" smtClean="0"/>
              <a:t/>
            </a:r>
            <a:br>
              <a:rPr lang="fr-FR" sz="3400" dirty="0" smtClean="0"/>
            </a:b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3CCD8A39-EED7-467B-9C11-6B00EB63B0A3}"/>
              </a:ext>
            </a:extLst>
          </p:cNvPr>
          <p:cNvSpPr>
            <a:spLocks noGrp="1"/>
          </p:cNvSpPr>
          <p:nvPr>
            <p:ph idx="1"/>
          </p:nvPr>
        </p:nvSpPr>
        <p:spPr>
          <a:xfrm>
            <a:off x="579783" y="1709531"/>
            <a:ext cx="10820400" cy="4866963"/>
          </a:xfrm>
        </p:spPr>
        <p:txBody>
          <a:bodyPr>
            <a:normAutofit fontScale="92500"/>
          </a:bodyPr>
          <a:lstStyle/>
          <a:p>
            <a:r>
              <a:rPr lang="fr-FR" dirty="0"/>
              <a:t>À la demande de l'administration, pour certaines installations soumises à autorisation ou obligatoirement pour les installations classées soumises à servitudes, le chef d'établissement doit établir un Plan d’Opération Interne ou POI .</a:t>
            </a:r>
          </a:p>
          <a:p>
            <a:r>
              <a:rPr lang="fr-FR" dirty="0"/>
              <a:t>Dans ce POI le chef d'établissement définit les méthodes d'organisation, les méthodes d'intervention et les moyens nécessaires à mettre en œuvre progressivement en fonction de l'évolution de la situation.</a:t>
            </a:r>
          </a:p>
          <a:p>
            <a:r>
              <a:rPr lang="fr-FR" dirty="0"/>
              <a:t>L'objectif du POI est de faire face à un accident et de protéger le personnel, les biens et l'environnement de l'établissement.</a:t>
            </a:r>
          </a:p>
          <a:p>
            <a:r>
              <a:rPr lang="fr-FR" dirty="0"/>
              <a:t>Le Plan d’Opération Interne (POI</a:t>
            </a:r>
            <a:r>
              <a:rPr lang="fr-FR" dirty="0" smtClean="0"/>
              <a:t>) </a:t>
            </a:r>
            <a:r>
              <a:rPr lang="fr-FR" dirty="0"/>
              <a:t>doit être rédigé en prenant en compte les éléments contenus dans l'étude des dangers (notamment les scénarios d'accidents) et désigne, pour l'établissement, un responsable de son application et un personnel qualifié pour son exécution. CNPP vous propose des formations plan d'urgence et gestion de crise.</a:t>
            </a:r>
          </a:p>
          <a:p>
            <a:r>
              <a:rPr lang="fr-FR" dirty="0"/>
              <a:t>Les installations dites ''Seveso'' doivent établir un POI avant la mise en service, le mettre à jour et le tester au maximum tous les 3 ans.</a:t>
            </a:r>
          </a:p>
        </p:txBody>
      </p:sp>
      <p:sp>
        <p:nvSpPr>
          <p:cNvPr id="4" name="ZoneTexte 3">
            <a:extLst>
              <a:ext uri="{FF2B5EF4-FFF2-40B4-BE49-F238E27FC236}">
                <a16:creationId xmlns="" xmlns:a16="http://schemas.microsoft.com/office/drawing/2014/main" id="{77134822-A983-4C88-AD19-924B7ADDFC10}"/>
              </a:ext>
            </a:extLst>
          </p:cNvPr>
          <p:cNvSpPr txBox="1"/>
          <p:nvPr/>
        </p:nvSpPr>
        <p:spPr>
          <a:xfrm>
            <a:off x="3285811" y="437322"/>
            <a:ext cx="6706328" cy="707886"/>
          </a:xfrm>
          <a:prstGeom prst="rect">
            <a:avLst/>
          </a:prstGeom>
          <a:noFill/>
        </p:spPr>
        <p:txBody>
          <a:bodyPr wrap="square" rtlCol="0">
            <a:spAutoFit/>
          </a:bodyPr>
          <a:lstStyle/>
          <a:p>
            <a:r>
              <a:rPr lang="fr-FR" sz="4000" b="1" dirty="0" smtClean="0">
                <a:solidFill>
                  <a:schemeClr val="accent1">
                    <a:lumMod val="40000"/>
                    <a:lumOff val="60000"/>
                  </a:schemeClr>
                </a:solidFill>
              </a:rPr>
              <a:t>Plan d’opération interne </a:t>
            </a:r>
            <a:endParaRPr lang="fr-FR" sz="4000" b="1" dirty="0">
              <a:solidFill>
                <a:schemeClr val="accent1">
                  <a:lumMod val="40000"/>
                  <a:lumOff val="60000"/>
                </a:schemeClr>
              </a:solidFill>
            </a:endParaRPr>
          </a:p>
        </p:txBody>
      </p:sp>
    </p:spTree>
    <p:extLst>
      <p:ext uri="{BB962C8B-B14F-4D97-AF65-F5344CB8AC3E}">
        <p14:creationId xmlns="" xmlns:p14="http://schemas.microsoft.com/office/powerpoint/2010/main" val="199998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23D1B3A-ACA8-4AE3-9099-84743945B015}"/>
              </a:ext>
            </a:extLst>
          </p:cNvPr>
          <p:cNvSpPr>
            <a:spLocks noGrp="1"/>
          </p:cNvSpPr>
          <p:nvPr>
            <p:ph type="title"/>
          </p:nvPr>
        </p:nvSpPr>
        <p:spPr/>
        <p:txBody>
          <a:bodyPr>
            <a:normAutofit fontScale="90000"/>
          </a:bodyPr>
          <a:lstStyle/>
          <a:p>
            <a:pPr algn="ctr"/>
            <a:r>
              <a:rPr lang="fr-FR" b="1" dirty="0">
                <a:solidFill>
                  <a:schemeClr val="accent1">
                    <a:lumMod val="40000"/>
                    <a:lumOff val="60000"/>
                  </a:schemeClr>
                </a:solidFill>
              </a:rPr>
              <a:t>Pourquoi mettre en place un plan d'opération interne - POI ?</a:t>
            </a:r>
            <a:br>
              <a:rPr lang="fr-FR" b="1" dirty="0">
                <a:solidFill>
                  <a:schemeClr val="accent1">
                    <a:lumMod val="40000"/>
                    <a:lumOff val="60000"/>
                  </a:schemeClr>
                </a:solidFill>
              </a:rPr>
            </a:br>
            <a:endParaRPr lang="fr-FR" b="1" dirty="0">
              <a:solidFill>
                <a:schemeClr val="accent1">
                  <a:lumMod val="40000"/>
                  <a:lumOff val="60000"/>
                </a:schemeClr>
              </a:solidFill>
            </a:endParaRPr>
          </a:p>
        </p:txBody>
      </p:sp>
      <p:sp>
        <p:nvSpPr>
          <p:cNvPr id="3" name="Espace réservé du contenu 2">
            <a:extLst>
              <a:ext uri="{FF2B5EF4-FFF2-40B4-BE49-F238E27FC236}">
                <a16:creationId xmlns="" xmlns:a16="http://schemas.microsoft.com/office/drawing/2014/main" id="{9A68A2FA-9D52-4D7F-BA7A-CC8A4A1676C4}"/>
              </a:ext>
            </a:extLst>
          </p:cNvPr>
          <p:cNvSpPr>
            <a:spLocks noGrp="1"/>
          </p:cNvSpPr>
          <p:nvPr>
            <p:ph idx="1"/>
          </p:nvPr>
        </p:nvSpPr>
        <p:spPr/>
        <p:txBody>
          <a:bodyPr/>
          <a:lstStyle/>
          <a:p>
            <a:r>
              <a:rPr lang="fr-FR" dirty="0"/>
              <a:t>Quelle que soit la typologie du risque technologique, il convient de limiter les conséquences lorsque ce risque se manifeste. Pour limiter ces conséquences, le Plan d'Opération Interne (POI) est une procédure interne prédéfinie qui dicte les mesures d’organisation des secours et d’intervention à mettre en </a:t>
            </a:r>
            <a:r>
              <a:rPr lang="fr-FR" dirty="0" err="1"/>
              <a:t>oeuvre</a:t>
            </a:r>
            <a:r>
              <a:rPr lang="fr-FR" dirty="0"/>
              <a:t> au moment du sinistre.</a:t>
            </a:r>
          </a:p>
          <a:p>
            <a:r>
              <a:rPr lang="fr-FR" dirty="0"/>
              <a:t>Son principal objectif est de permettre de se préparer le plus rapidement possible et le plus efficacement possible à une situation de crise, d'éviter toute improvisation ou de se trouver face à des situations inattendues. Il vise à protéger le personnel, les populations, le matériel et l'environnement immédiat. C'est un outil d'aide à la gestion de crise, à la décision pour le Directeur des Secours.</a:t>
            </a:r>
          </a:p>
        </p:txBody>
      </p:sp>
    </p:spTree>
    <p:extLst>
      <p:ext uri="{BB962C8B-B14F-4D97-AF65-F5344CB8AC3E}">
        <p14:creationId xmlns="" xmlns:p14="http://schemas.microsoft.com/office/powerpoint/2010/main" val="333754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466" y="764373"/>
            <a:ext cx="10993734" cy="441429"/>
          </a:xfrm>
        </p:spPr>
        <p:txBody>
          <a:bodyPr>
            <a:normAutofit fontScale="90000"/>
          </a:bodyPr>
          <a:lstStyle/>
          <a:p>
            <a:r>
              <a:rPr lang="fr-FR" dirty="0" smtClean="0"/>
              <a:t>Introduction </a:t>
            </a:r>
            <a:endParaRPr lang="fr-FR" dirty="0"/>
          </a:p>
        </p:txBody>
      </p:sp>
      <p:sp>
        <p:nvSpPr>
          <p:cNvPr id="3" name="Espace réservé du contenu 2"/>
          <p:cNvSpPr>
            <a:spLocks noGrp="1"/>
          </p:cNvSpPr>
          <p:nvPr>
            <p:ph idx="1"/>
          </p:nvPr>
        </p:nvSpPr>
        <p:spPr>
          <a:xfrm>
            <a:off x="685800" y="1386674"/>
            <a:ext cx="10820400" cy="4832012"/>
          </a:xfrm>
        </p:spPr>
        <p:txBody>
          <a:bodyPr>
            <a:normAutofit fontScale="92500" lnSpcReduction="20000"/>
          </a:bodyPr>
          <a:lstStyle/>
          <a:p>
            <a:r>
              <a:rPr lang="fr-FR" b="1" dirty="0" smtClean="0"/>
              <a:t>Chapitre IV : plans d’urgence d’intervention (plans rouge)</a:t>
            </a:r>
            <a:endParaRPr lang="fr-FR" dirty="0" smtClean="0"/>
          </a:p>
          <a:p>
            <a:r>
              <a:rPr lang="fr-FR" dirty="0" smtClean="0"/>
              <a:t>Les plans de secours regroupent, d’une part, les PLANS ORSEC et, d’autre part, les PLANS D’URGENCE. Ils sont déclenchés en cas de situation grave ou à de catastrophe. Les opérations de secours qu’ils prévoient sont placées sous l’autorité du wali.</a:t>
            </a:r>
          </a:p>
          <a:p>
            <a:r>
              <a:rPr lang="fr-FR" dirty="0" smtClean="0"/>
              <a:t>Les plans sont tous établis par la préfecture et sur le même modèle : la définition du risque puis une partie opérationnelle comprenant les opérations à mener sous forme de "fiches réflexes" et de "fiches actions".</a:t>
            </a:r>
          </a:p>
          <a:p>
            <a:r>
              <a:rPr lang="fr-FR" dirty="0" smtClean="0"/>
              <a:t>C’est le wali également qui met en œuvre le plan de secours et coordonne les moyens nécessaires.</a:t>
            </a:r>
          </a:p>
          <a:p>
            <a:r>
              <a:rPr lang="fr-FR" dirty="0" smtClean="0"/>
              <a:t>On peut citer notamment :</a:t>
            </a:r>
            <a:br>
              <a:rPr lang="fr-FR" dirty="0" smtClean="0"/>
            </a:br>
            <a:r>
              <a:rPr lang="fr-FR" dirty="0" smtClean="0"/>
              <a:t> L’établissement de toutes les relations nécessaires afin de mobiliser les moyens humains, matériels ou autres.</a:t>
            </a:r>
            <a:br>
              <a:rPr lang="fr-FR" dirty="0" smtClean="0"/>
            </a:br>
            <a:r>
              <a:rPr lang="fr-FR" dirty="0" smtClean="0"/>
              <a:t> L’attribution des responsabilités et l’organisation de l’intervention.</a:t>
            </a:r>
            <a:br>
              <a:rPr lang="fr-FR" dirty="0" smtClean="0"/>
            </a:br>
            <a:r>
              <a:rPr lang="fr-FR" dirty="0" smtClean="0"/>
              <a:t> La collecte de toutes les informations critiques.</a:t>
            </a:r>
            <a:br>
              <a:rPr lang="fr-FR" dirty="0" smtClean="0"/>
            </a:br>
            <a:r>
              <a:rPr lang="fr-FR" dirty="0" smtClean="0"/>
              <a:t> La détection et l’évaluation des effets potentiels engendrés par la situation de crise pour mieux anticiper.</a:t>
            </a:r>
            <a:br>
              <a:rPr lang="fr-FR" dirty="0" smtClean="0"/>
            </a:br>
            <a:r>
              <a:rPr lang="fr-FR" dirty="0" smtClean="0"/>
              <a:t> La communication sur l’état et la dynamique de la crise.</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BCA62DC-0A1A-4EB3-B352-A3930264E0A8}"/>
              </a:ext>
            </a:extLst>
          </p:cNvPr>
          <p:cNvSpPr>
            <a:spLocks noGrp="1"/>
          </p:cNvSpPr>
          <p:nvPr>
            <p:ph type="title"/>
          </p:nvPr>
        </p:nvSpPr>
        <p:spPr/>
        <p:txBody>
          <a:bodyPr>
            <a:normAutofit fontScale="90000"/>
          </a:bodyPr>
          <a:lstStyle/>
          <a:p>
            <a:pPr algn="ctr"/>
            <a:r>
              <a:rPr lang="fr-FR" b="1" dirty="0">
                <a:solidFill>
                  <a:schemeClr val="accent1">
                    <a:lumMod val="40000"/>
                    <a:lumOff val="60000"/>
                  </a:schemeClr>
                </a:solidFill>
              </a:rPr>
              <a:t>Qui est concerné et a quel moment doit-il être élaboré ?</a:t>
            </a:r>
            <a:br>
              <a:rPr lang="fr-FR" b="1" dirty="0">
                <a:solidFill>
                  <a:schemeClr val="accent1">
                    <a:lumMod val="40000"/>
                    <a:lumOff val="60000"/>
                  </a:schemeClr>
                </a:solidFill>
              </a:rPr>
            </a:br>
            <a:endParaRPr lang="fr-FR" b="1" dirty="0">
              <a:solidFill>
                <a:schemeClr val="accent1">
                  <a:lumMod val="40000"/>
                  <a:lumOff val="60000"/>
                </a:schemeClr>
              </a:solidFill>
            </a:endParaRPr>
          </a:p>
        </p:txBody>
      </p:sp>
      <p:sp>
        <p:nvSpPr>
          <p:cNvPr id="3" name="Espace réservé du contenu 2">
            <a:extLst>
              <a:ext uri="{FF2B5EF4-FFF2-40B4-BE49-F238E27FC236}">
                <a16:creationId xmlns="" xmlns:a16="http://schemas.microsoft.com/office/drawing/2014/main" id="{9B77EB82-61F7-4ACC-B4AB-54438042029F}"/>
              </a:ext>
            </a:extLst>
          </p:cNvPr>
          <p:cNvSpPr>
            <a:spLocks noGrp="1"/>
          </p:cNvSpPr>
          <p:nvPr>
            <p:ph idx="1"/>
          </p:nvPr>
        </p:nvSpPr>
        <p:spPr/>
        <p:txBody>
          <a:bodyPr/>
          <a:lstStyle/>
          <a:p>
            <a:r>
              <a:rPr lang="fr-FR" dirty="0"/>
              <a:t>Pour les ICPE ayant le statut SEVESO seuil haut, le POI est rendu obligatoire et doit être établi avant le début de l'exploitation. Pour les autres ICPE soumises à autorisation, l'élaboration du POI peut être imposée dans le cadre de l'arrêté préfectoral d'autorisation d'exploiter, mais aussi ultérieurement, par un arrêté complémentaire. Dans le cas où un établissement existant relève nouvellement du statut SEVESO seuil haut, il dispose de deux ans à compter de la date à laquelle il devient soumis pour établir son POI.</a:t>
            </a:r>
          </a:p>
          <a:p>
            <a:r>
              <a:rPr lang="fr-FR" dirty="0"/>
              <a:t>L'établissement du POI est également obligatoire pour les dépôts de papier et carton (soumis à Autorisation - Rubrique 1530) de + de 100 000 m³.</a:t>
            </a:r>
          </a:p>
          <a:p>
            <a:endParaRPr lang="fr-FR" dirty="0"/>
          </a:p>
          <a:p>
            <a:endParaRPr lang="fr-FR" dirty="0"/>
          </a:p>
        </p:txBody>
      </p:sp>
    </p:spTree>
    <p:extLst>
      <p:ext uri="{BB962C8B-B14F-4D97-AF65-F5344CB8AC3E}">
        <p14:creationId xmlns="" xmlns:p14="http://schemas.microsoft.com/office/powerpoint/2010/main" val="32529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8173F12E-E6FB-43D5-A42D-31919CCB4EE6}"/>
              </a:ext>
            </a:extLst>
          </p:cNvPr>
          <p:cNvSpPr>
            <a:spLocks noGrp="1"/>
          </p:cNvSpPr>
          <p:nvPr>
            <p:ph idx="1"/>
          </p:nvPr>
        </p:nvSpPr>
        <p:spPr>
          <a:xfrm>
            <a:off x="145774" y="1457739"/>
            <a:ext cx="11900452" cy="5194852"/>
          </a:xfrm>
        </p:spPr>
        <p:txBody>
          <a:bodyPr>
            <a:normAutofit fontScale="77500" lnSpcReduction="20000"/>
          </a:bodyPr>
          <a:lstStyle/>
          <a:p>
            <a:r>
              <a:rPr lang="fr-FR" dirty="0"/>
              <a:t>De plus, l’arrêté du 5 août 2002 relatif à la prévention des sinistres dans les entrepôts couverts soumis à autorisation sous la rubrique 1510 indique :</a:t>
            </a:r>
          </a:p>
          <a:p>
            <a:endParaRPr lang="fr-FR" dirty="0">
              <a:latin typeface="Lucida Sans Typewriter" panose="020B0509030504030204" pitchFamily="49" charset="0"/>
            </a:endParaRPr>
          </a:p>
          <a:p>
            <a:pPr>
              <a:lnSpc>
                <a:spcPct val="120000"/>
              </a:lnSpc>
            </a:pPr>
            <a:r>
              <a:rPr lang="fr-FR" sz="2400" b="1" dirty="0">
                <a:solidFill>
                  <a:schemeClr val="accent1">
                    <a:lumMod val="60000"/>
                    <a:lumOff val="40000"/>
                  </a:schemeClr>
                </a:solidFill>
                <a:latin typeface="Lucida Sans Typewriter" panose="020B0509030504030204" pitchFamily="49" charset="0"/>
              </a:rPr>
              <a:t>Art. 25. - Pour tout entrepôt de surface au sol supérieure à 50 000 mètres carrés, un plan d'opération interne est établi par l'exploitant. </a:t>
            </a:r>
          </a:p>
          <a:p>
            <a:pPr>
              <a:lnSpc>
                <a:spcPct val="120000"/>
              </a:lnSpc>
            </a:pPr>
            <a:r>
              <a:rPr lang="fr-FR" sz="2400" b="1" dirty="0">
                <a:solidFill>
                  <a:schemeClr val="accent1">
                    <a:lumMod val="60000"/>
                    <a:lumOff val="40000"/>
                  </a:schemeClr>
                </a:solidFill>
                <a:latin typeface="Lucida Sans Typewriter" panose="020B0509030504030204" pitchFamily="49" charset="0"/>
              </a:rPr>
              <a:t>Dans le trimestre qui suit le début de l'exploitation de tout entrepôt, l'exploitant organise un exercice de défense contre l'incendie, par mise en œuvre du plan d'opération interne s'il existe. Il est renouvelé tous les deux ans.</a:t>
            </a:r>
          </a:p>
          <a:p>
            <a:endParaRPr lang="fr-FR" dirty="0"/>
          </a:p>
          <a:p>
            <a:r>
              <a:rPr lang="fr-FR" dirty="0"/>
              <a:t>Il est élaboré par le chef d’établissement sur la base d’une étude de dangers comportant une analyse des différents scénarios d’accidents possibles et de leurs conséquences les plus pénalisantes.</a:t>
            </a:r>
          </a:p>
          <a:p>
            <a:endParaRPr lang="fr-FR" dirty="0"/>
          </a:p>
          <a:p>
            <a:r>
              <a:rPr lang="fr-FR" dirty="0"/>
              <a:t>De plus, la réalisation d’exercices d’application du POI doit être effective, afin d’en vérifier la fiabilité et d’en combler les lacunes éventuelles. Il est souhaitable que de tels exercices aient lieu au moins une fois par an.</a:t>
            </a:r>
          </a:p>
          <a:p>
            <a:endParaRPr lang="fr-FR" dirty="0"/>
          </a:p>
          <a:p>
            <a:r>
              <a:rPr lang="fr-FR" dirty="0"/>
              <a:t>Le décret du 21 septembre 1977 modifié impose dorénavant à l’exploitant de mettre à jour et de tester son POI à des intervalles ne dépassant pas 3 ans.</a:t>
            </a:r>
          </a:p>
        </p:txBody>
      </p:sp>
    </p:spTree>
    <p:extLst>
      <p:ext uri="{BB962C8B-B14F-4D97-AF65-F5344CB8AC3E}">
        <p14:creationId xmlns="" xmlns:p14="http://schemas.microsoft.com/office/powerpoint/2010/main" val="228976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B50626A-169F-4540-B765-B05970C9F69C}"/>
              </a:ext>
            </a:extLst>
          </p:cNvPr>
          <p:cNvSpPr>
            <a:spLocks noGrp="1"/>
          </p:cNvSpPr>
          <p:nvPr>
            <p:ph type="title"/>
          </p:nvPr>
        </p:nvSpPr>
        <p:spPr>
          <a:xfrm>
            <a:off x="3223591" y="433069"/>
            <a:ext cx="8610600" cy="1293028"/>
          </a:xfrm>
        </p:spPr>
        <p:txBody>
          <a:bodyPr>
            <a:normAutofit/>
          </a:bodyPr>
          <a:lstStyle/>
          <a:p>
            <a:r>
              <a:rPr lang="fr-FR" sz="3600" b="1" dirty="0">
                <a:solidFill>
                  <a:schemeClr val="accent1">
                    <a:lumMod val="40000"/>
                    <a:lumOff val="60000"/>
                  </a:schemeClr>
                </a:solidFill>
              </a:rPr>
              <a:t>Comment doit-il se présenter ?</a:t>
            </a:r>
            <a:br>
              <a:rPr lang="fr-FR" sz="3600" b="1" dirty="0">
                <a:solidFill>
                  <a:schemeClr val="accent1">
                    <a:lumMod val="40000"/>
                    <a:lumOff val="60000"/>
                  </a:schemeClr>
                </a:solidFill>
              </a:rPr>
            </a:br>
            <a:endParaRPr lang="fr-FR" sz="3600" b="1" dirty="0">
              <a:solidFill>
                <a:schemeClr val="accent1">
                  <a:lumMod val="40000"/>
                  <a:lumOff val="60000"/>
                </a:schemeClr>
              </a:solidFill>
            </a:endParaRPr>
          </a:p>
        </p:txBody>
      </p:sp>
      <p:sp>
        <p:nvSpPr>
          <p:cNvPr id="3" name="Espace réservé du contenu 2">
            <a:extLst>
              <a:ext uri="{FF2B5EF4-FFF2-40B4-BE49-F238E27FC236}">
                <a16:creationId xmlns="" xmlns:a16="http://schemas.microsoft.com/office/drawing/2014/main" id="{E0EBDE14-8F3E-4903-8D72-D58ED6B042E7}"/>
              </a:ext>
            </a:extLst>
          </p:cNvPr>
          <p:cNvSpPr>
            <a:spLocks noGrp="1"/>
          </p:cNvSpPr>
          <p:nvPr>
            <p:ph idx="1"/>
          </p:nvPr>
        </p:nvSpPr>
        <p:spPr>
          <a:xfrm>
            <a:off x="781878" y="1557130"/>
            <a:ext cx="11267661" cy="5300870"/>
          </a:xfrm>
        </p:spPr>
        <p:txBody>
          <a:bodyPr>
            <a:normAutofit fontScale="92500" lnSpcReduction="20000"/>
          </a:bodyPr>
          <a:lstStyle/>
          <a:p>
            <a:pPr marL="0" indent="0">
              <a:buNone/>
            </a:pPr>
            <a:r>
              <a:rPr lang="fr-FR" dirty="0"/>
              <a:t>Pour des raisons pratique, il est préférable de recourir à un expert issu de </a:t>
            </a:r>
            <a:r>
              <a:rPr lang="fr-FR" dirty="0" smtClean="0"/>
              <a:t>l’opérationnel</a:t>
            </a:r>
            <a:r>
              <a:rPr lang="fr-FR" dirty="0" smtClean="0"/>
              <a:t> </a:t>
            </a:r>
            <a:r>
              <a:rPr lang="fr-FR" dirty="0" smtClean="0"/>
              <a:t>dans l’</a:t>
            </a:r>
            <a:r>
              <a:rPr lang="fr-FR" dirty="0" smtClean="0"/>
              <a:t> Engineering, </a:t>
            </a:r>
            <a:r>
              <a:rPr lang="fr-FR" dirty="0"/>
              <a:t>afin de mieux répondre aux attentes des services de secours dans l’utilisation du POI.</a:t>
            </a:r>
          </a:p>
          <a:p>
            <a:endParaRPr lang="fr-FR" dirty="0"/>
          </a:p>
          <a:p>
            <a:pPr marL="0" indent="0">
              <a:buNone/>
            </a:pPr>
            <a:r>
              <a:rPr lang="fr-FR" dirty="0"/>
              <a:t>Le dossier de P.O.I. comprend :</a:t>
            </a:r>
          </a:p>
          <a:p>
            <a:endParaRPr lang="fr-FR" dirty="0"/>
          </a:p>
          <a:p>
            <a:r>
              <a:rPr lang="fr-FR" dirty="0"/>
              <a:t>un plan de situation permettant d'évaluer l'environnement géographique proche ou concerné par les accidents possibles;</a:t>
            </a:r>
          </a:p>
          <a:p>
            <a:r>
              <a:rPr lang="fr-FR" dirty="0"/>
              <a:t>les plans des réseaux;</a:t>
            </a:r>
          </a:p>
          <a:p>
            <a:r>
              <a:rPr lang="fr-FR" dirty="0"/>
              <a:t>un plan-masse indiquant les entrées, le "poste central de sécurité" (P.C.S), le ou les points de rassemblement, les différents secteurs de risque...;</a:t>
            </a:r>
          </a:p>
          <a:p>
            <a:r>
              <a:rPr lang="fr-FR" dirty="0"/>
              <a:t>la présentation des moyens de transmission;</a:t>
            </a:r>
          </a:p>
          <a:p>
            <a:r>
              <a:rPr lang="fr-FR" dirty="0"/>
              <a:t>les messages d'information prévus;</a:t>
            </a:r>
          </a:p>
          <a:p>
            <a:r>
              <a:rPr lang="fr-FR" dirty="0"/>
              <a:t>un schéma d'alerte;</a:t>
            </a:r>
          </a:p>
          <a:p>
            <a:r>
              <a:rPr lang="fr-FR" dirty="0"/>
              <a:t>le mode d'organisation des secours;</a:t>
            </a:r>
          </a:p>
          <a:p>
            <a:r>
              <a:rPr lang="fr-FR" dirty="0"/>
              <a:t>les différents scénarios d'accidents envisageables.</a:t>
            </a:r>
          </a:p>
        </p:txBody>
      </p:sp>
    </p:spTree>
    <p:extLst>
      <p:ext uri="{BB962C8B-B14F-4D97-AF65-F5344CB8AC3E}">
        <p14:creationId xmlns="" xmlns:p14="http://schemas.microsoft.com/office/powerpoint/2010/main" val="130553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7195227-4138-47D2-A3A6-A56F40256932}"/>
              </a:ext>
            </a:extLst>
          </p:cNvPr>
          <p:cNvSpPr>
            <a:spLocks noGrp="1"/>
          </p:cNvSpPr>
          <p:nvPr>
            <p:ph type="title"/>
          </p:nvPr>
        </p:nvSpPr>
        <p:spPr/>
        <p:txBody>
          <a:bodyPr/>
          <a:lstStyle/>
          <a:p>
            <a:r>
              <a:rPr lang="fr-FR" b="1" dirty="0">
                <a:solidFill>
                  <a:schemeClr val="accent1">
                    <a:lumMod val="40000"/>
                    <a:lumOff val="60000"/>
                  </a:schemeClr>
                </a:solidFill>
              </a:rPr>
              <a:t>Comment élaborer le POI ?</a:t>
            </a:r>
            <a:br>
              <a:rPr lang="fr-FR" b="1" dirty="0">
                <a:solidFill>
                  <a:schemeClr val="accent1">
                    <a:lumMod val="40000"/>
                    <a:lumOff val="60000"/>
                  </a:schemeClr>
                </a:solidFill>
              </a:rPr>
            </a:br>
            <a:endParaRPr lang="fr-FR" b="1" dirty="0">
              <a:solidFill>
                <a:schemeClr val="accent1">
                  <a:lumMod val="40000"/>
                  <a:lumOff val="60000"/>
                </a:schemeClr>
              </a:solidFill>
            </a:endParaRPr>
          </a:p>
        </p:txBody>
      </p:sp>
      <p:sp>
        <p:nvSpPr>
          <p:cNvPr id="3" name="Espace réservé du contenu 2">
            <a:extLst>
              <a:ext uri="{FF2B5EF4-FFF2-40B4-BE49-F238E27FC236}">
                <a16:creationId xmlns="" xmlns:a16="http://schemas.microsoft.com/office/drawing/2014/main" id="{9888D20B-BD32-4F3A-9CC2-5ED295A3BEF2}"/>
              </a:ext>
            </a:extLst>
          </p:cNvPr>
          <p:cNvSpPr>
            <a:spLocks noGrp="1"/>
          </p:cNvSpPr>
          <p:nvPr>
            <p:ph idx="1"/>
          </p:nvPr>
        </p:nvSpPr>
        <p:spPr>
          <a:xfrm>
            <a:off x="106017" y="1431235"/>
            <a:ext cx="11900453" cy="5221355"/>
          </a:xfrm>
        </p:spPr>
        <p:txBody>
          <a:bodyPr>
            <a:normAutofit/>
          </a:bodyPr>
          <a:lstStyle/>
          <a:p>
            <a:pPr marL="0" indent="0">
              <a:lnSpc>
                <a:spcPct val="120000"/>
              </a:lnSpc>
              <a:buNone/>
            </a:pPr>
            <a:r>
              <a:rPr lang="fr-FR" sz="1600" dirty="0"/>
              <a:t>L'élaboration du POI repose sur :</a:t>
            </a:r>
          </a:p>
          <a:p>
            <a:pPr marL="0" indent="0">
              <a:lnSpc>
                <a:spcPct val="120000"/>
              </a:lnSpc>
              <a:buNone/>
            </a:pPr>
            <a:r>
              <a:rPr lang="fr-FR" sz="1600" b="1" dirty="0">
                <a:solidFill>
                  <a:schemeClr val="accent1"/>
                </a:solidFill>
              </a:rPr>
              <a:t>Etude de dangers :</a:t>
            </a:r>
          </a:p>
          <a:p>
            <a:pPr>
              <a:lnSpc>
                <a:spcPct val="120000"/>
              </a:lnSpc>
            </a:pPr>
            <a:r>
              <a:rPr lang="fr-FR" sz="1600" dirty="0"/>
              <a:t>Recenser les sources de risques,</a:t>
            </a:r>
          </a:p>
          <a:p>
            <a:pPr>
              <a:lnSpc>
                <a:spcPct val="120000"/>
              </a:lnSpc>
            </a:pPr>
            <a:r>
              <a:rPr lang="fr-FR" sz="1600" dirty="0"/>
              <a:t>Analyser les différents scénarios d'accidents susceptibles d'intervenir et de leurs conséquences les plus pénalisantes (hypothèse majorante),</a:t>
            </a:r>
          </a:p>
          <a:p>
            <a:pPr>
              <a:lnSpc>
                <a:spcPct val="120000"/>
              </a:lnSpc>
            </a:pPr>
            <a:r>
              <a:rPr lang="fr-FR" sz="1600" dirty="0"/>
              <a:t>Identifier les moyens de secours disponibles ;</a:t>
            </a:r>
          </a:p>
          <a:p>
            <a:pPr marL="0" indent="0">
              <a:lnSpc>
                <a:spcPct val="120000"/>
              </a:lnSpc>
              <a:buNone/>
            </a:pPr>
            <a:r>
              <a:rPr lang="fr-FR" sz="1600" b="1" dirty="0">
                <a:solidFill>
                  <a:schemeClr val="accent1"/>
                </a:solidFill>
              </a:rPr>
              <a:t>Réalisation d'exercices d'application </a:t>
            </a:r>
            <a:r>
              <a:rPr lang="fr-FR" sz="1600" b="1" dirty="0" smtClean="0">
                <a:solidFill>
                  <a:schemeClr val="accent1"/>
                </a:solidFill>
              </a:rPr>
              <a:t>:  </a:t>
            </a:r>
            <a:endParaRPr lang="fr-FR" sz="1600" b="1" dirty="0">
              <a:solidFill>
                <a:schemeClr val="accent1"/>
              </a:solidFill>
            </a:endParaRPr>
          </a:p>
          <a:p>
            <a:pPr>
              <a:lnSpc>
                <a:spcPct val="120000"/>
              </a:lnSpc>
            </a:pPr>
            <a:r>
              <a:rPr lang="fr-FR" sz="1600" dirty="0"/>
              <a:t>Vérifier la fiabilité du POI,</a:t>
            </a:r>
          </a:p>
          <a:p>
            <a:pPr>
              <a:lnSpc>
                <a:spcPct val="120000"/>
              </a:lnSpc>
            </a:pPr>
            <a:r>
              <a:rPr lang="fr-FR" sz="1600" dirty="0"/>
              <a:t>Ajuster si besoin voire adapter certaines approches;</a:t>
            </a:r>
          </a:p>
          <a:p>
            <a:pPr>
              <a:lnSpc>
                <a:spcPct val="120000"/>
              </a:lnSpc>
            </a:pPr>
            <a:r>
              <a:rPr lang="fr-FR" sz="1600" dirty="0"/>
              <a:t>Améliorer son contenu.</a:t>
            </a:r>
          </a:p>
          <a:p>
            <a:pPr>
              <a:lnSpc>
                <a:spcPct val="120000"/>
              </a:lnSpc>
            </a:pPr>
            <a:r>
              <a:rPr lang="fr-FR" sz="1600" dirty="0"/>
              <a:t>Mais elle repose avant tout sur la connaissance des approches opérationnelles des secours comme la MGO et la connaissance du site, et sur l’expérience de la gestion de crise</a:t>
            </a:r>
          </a:p>
        </p:txBody>
      </p:sp>
    </p:spTree>
    <p:extLst>
      <p:ext uri="{BB962C8B-B14F-4D97-AF65-F5344CB8AC3E}">
        <p14:creationId xmlns="" xmlns:p14="http://schemas.microsoft.com/office/powerpoint/2010/main" val="226380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5BD294-3E26-4CD9-830C-BC6E8CDE89C0}"/>
              </a:ext>
            </a:extLst>
          </p:cNvPr>
          <p:cNvSpPr>
            <a:spLocks noGrp="1"/>
          </p:cNvSpPr>
          <p:nvPr>
            <p:ph type="title"/>
          </p:nvPr>
        </p:nvSpPr>
        <p:spPr>
          <a:xfrm>
            <a:off x="3462130" y="764373"/>
            <a:ext cx="8610600" cy="1293028"/>
          </a:xfrm>
        </p:spPr>
        <p:txBody>
          <a:bodyPr>
            <a:normAutofit fontScale="90000"/>
          </a:bodyPr>
          <a:lstStyle/>
          <a:p>
            <a:pPr algn="ctr"/>
            <a:r>
              <a:rPr lang="fr-FR" b="1" dirty="0">
                <a:solidFill>
                  <a:schemeClr val="accent1">
                    <a:lumMod val="40000"/>
                    <a:lumOff val="60000"/>
                  </a:schemeClr>
                </a:solidFill>
                <a:effectLst>
                  <a:outerShdw blurRad="38100" dist="38100" dir="2700000" algn="tl">
                    <a:srgbClr val="000000">
                      <a:alpha val="43137"/>
                    </a:srgbClr>
                  </a:outerShdw>
                </a:effectLst>
              </a:rPr>
              <a:t>Quel est le lien entre le POI, le PPI et PDI ?</a:t>
            </a:r>
            <a:br>
              <a:rPr lang="fr-FR" b="1" dirty="0">
                <a:solidFill>
                  <a:schemeClr val="accent1">
                    <a:lumMod val="40000"/>
                    <a:lumOff val="60000"/>
                  </a:schemeClr>
                </a:solidFill>
                <a:effectLst>
                  <a:outerShdw blurRad="38100" dist="38100" dir="2700000" algn="tl">
                    <a:srgbClr val="000000">
                      <a:alpha val="43137"/>
                    </a:srgbClr>
                  </a:outerShdw>
                </a:effectLst>
              </a:rPr>
            </a:br>
            <a:endParaRPr lang="fr-FR" b="1" dirty="0">
              <a:solidFill>
                <a:schemeClr val="accent1">
                  <a:lumMod val="40000"/>
                  <a:lumOff val="60000"/>
                </a:schemeClr>
              </a:solidFill>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 xmlns:a16="http://schemas.microsoft.com/office/drawing/2014/main" id="{54604139-1979-490F-81DB-E60C3B4146BD}"/>
              </a:ext>
            </a:extLst>
          </p:cNvPr>
          <p:cNvSpPr>
            <a:spLocks noGrp="1"/>
          </p:cNvSpPr>
          <p:nvPr>
            <p:ph idx="1"/>
          </p:nvPr>
        </p:nvSpPr>
        <p:spPr>
          <a:xfrm>
            <a:off x="119270" y="1722783"/>
            <a:ext cx="11386930" cy="4916555"/>
          </a:xfrm>
        </p:spPr>
        <p:txBody>
          <a:bodyPr>
            <a:normAutofit fontScale="92500" lnSpcReduction="20000"/>
          </a:bodyPr>
          <a:lstStyle/>
          <a:p>
            <a:pPr marL="0" indent="0">
              <a:lnSpc>
                <a:spcPct val="120000"/>
              </a:lnSpc>
              <a:buNone/>
            </a:pPr>
            <a:r>
              <a:rPr lang="fr-FR" dirty="0"/>
              <a:t>Le plan particulier d'intervention (PPI) s'applique aux sinistres dont les conséquences peuvent s'étendre hors de l'établissement. Établi par les pouvoirs publics, il est déclenché en complément du POI. Ce dernier contribue d'ailleurs à l'élaboration du PPI.</a:t>
            </a:r>
          </a:p>
          <a:p>
            <a:pPr>
              <a:lnSpc>
                <a:spcPct val="120000"/>
              </a:lnSpc>
            </a:pPr>
            <a:endParaRPr lang="fr-FR" dirty="0"/>
          </a:p>
          <a:p>
            <a:pPr marL="0" indent="0">
              <a:lnSpc>
                <a:spcPct val="120000"/>
              </a:lnSpc>
              <a:buNone/>
            </a:pPr>
            <a:r>
              <a:rPr lang="fr-FR" dirty="0"/>
              <a:t>La circulaire du 12 janvier 2011 précitée insiste à ce sujet pour que le POI prenne en compte :</a:t>
            </a:r>
          </a:p>
          <a:p>
            <a:pPr>
              <a:lnSpc>
                <a:spcPct val="120000"/>
              </a:lnSpc>
            </a:pPr>
            <a:endParaRPr lang="fr-FR" dirty="0"/>
          </a:p>
          <a:p>
            <a:pPr lvl="1">
              <a:lnSpc>
                <a:spcPct val="120000"/>
              </a:lnSpc>
            </a:pPr>
            <a:r>
              <a:rPr lang="fr-FR" dirty="0"/>
              <a:t>La montée en puissance du dispositif vers le PPI ;</a:t>
            </a:r>
          </a:p>
          <a:p>
            <a:pPr lvl="1">
              <a:lnSpc>
                <a:spcPct val="120000"/>
              </a:lnSpc>
            </a:pPr>
            <a:r>
              <a:rPr lang="fr-FR" dirty="0"/>
              <a:t>La mise en œuvre directe du PPI sans phase de montée en puissance, en veillant à s'assurer de la complémentarité entre les moyens de l'exploitant et les moyens publics.</a:t>
            </a:r>
          </a:p>
          <a:p>
            <a:pPr marL="0" indent="0">
              <a:lnSpc>
                <a:spcPct val="120000"/>
              </a:lnSpc>
              <a:buNone/>
            </a:pPr>
            <a:r>
              <a:rPr lang="fr-FR" dirty="0"/>
              <a:t>Le Plan de Défense Incendie est un document à destination de l’ensemble du personnel d’exploitation et des services d’incendie et de secours. Il s’applique au risque incendie </a:t>
            </a:r>
            <a:r>
              <a:rPr lang="fr-FR" dirty="0" smtClean="0"/>
              <a:t>uniquement.</a:t>
            </a:r>
            <a:endParaRPr lang="fr-FR" dirty="0"/>
          </a:p>
        </p:txBody>
      </p:sp>
    </p:spTree>
    <p:extLst>
      <p:ext uri="{BB962C8B-B14F-4D97-AF65-F5344CB8AC3E}">
        <p14:creationId xmlns="" xmlns:p14="http://schemas.microsoft.com/office/powerpoint/2010/main" val="313891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3216BD-4F76-47E0-B216-16140924C05A}"/>
              </a:ext>
            </a:extLst>
          </p:cNvPr>
          <p:cNvSpPr>
            <a:spLocks noGrp="1"/>
          </p:cNvSpPr>
          <p:nvPr>
            <p:ph type="title"/>
          </p:nvPr>
        </p:nvSpPr>
        <p:spPr/>
        <p:txBody>
          <a:bodyPr/>
          <a:lstStyle/>
          <a:p>
            <a:r>
              <a:rPr lang="fr-FR" b="1" dirty="0">
                <a:solidFill>
                  <a:schemeClr val="accent1">
                    <a:lumMod val="40000"/>
                    <a:lumOff val="60000"/>
                  </a:schemeClr>
                </a:solidFill>
              </a:rPr>
              <a:t>Méthodologie pour la mise en place et la gestion du POI</a:t>
            </a:r>
          </a:p>
        </p:txBody>
      </p:sp>
      <p:sp>
        <p:nvSpPr>
          <p:cNvPr id="3" name="Espace réservé du contenu 2">
            <a:extLst>
              <a:ext uri="{FF2B5EF4-FFF2-40B4-BE49-F238E27FC236}">
                <a16:creationId xmlns="" xmlns:a16="http://schemas.microsoft.com/office/drawing/2014/main" id="{7FD317D2-03FB-4E77-AA31-9BE5E31C7F72}"/>
              </a:ext>
            </a:extLst>
          </p:cNvPr>
          <p:cNvSpPr>
            <a:spLocks noGrp="1"/>
          </p:cNvSpPr>
          <p:nvPr>
            <p:ph idx="1"/>
          </p:nvPr>
        </p:nvSpPr>
        <p:spPr/>
        <p:txBody>
          <a:bodyPr/>
          <a:lstStyle/>
          <a:p>
            <a:pPr marL="0" indent="0">
              <a:buNone/>
            </a:pPr>
            <a:r>
              <a:rPr lang="fr-FR" dirty="0"/>
              <a:t>Sur la base des résultats de l'étude de dangers, le POI doit contenir les informations suivantes :</a:t>
            </a:r>
          </a:p>
          <a:p>
            <a:endParaRPr lang="fr-FR" dirty="0"/>
          </a:p>
          <a:p>
            <a:r>
              <a:rPr lang="fr-FR" dirty="0"/>
              <a:t>Analyse des scénarios d'accidents ;</a:t>
            </a:r>
          </a:p>
          <a:p>
            <a:r>
              <a:rPr lang="fr-FR" dirty="0"/>
              <a:t>Procédure d'alerte ;</a:t>
            </a:r>
          </a:p>
          <a:p>
            <a:r>
              <a:rPr lang="fr-FR" dirty="0"/>
              <a:t>Organisation des secours ;</a:t>
            </a:r>
          </a:p>
          <a:p>
            <a:r>
              <a:rPr lang="fr-FR" dirty="0"/>
              <a:t>Indication sur la localisation des principales installations ;</a:t>
            </a:r>
          </a:p>
          <a:p>
            <a:r>
              <a:rPr lang="fr-FR" dirty="0"/>
              <a:t>Moyens d'intervention externes et internes.</a:t>
            </a:r>
          </a:p>
        </p:txBody>
      </p:sp>
    </p:spTree>
    <p:extLst>
      <p:ext uri="{BB962C8B-B14F-4D97-AF65-F5344CB8AC3E}">
        <p14:creationId xmlns="" xmlns:p14="http://schemas.microsoft.com/office/powerpoint/2010/main" val="197178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8E9E266-B2B6-45C7-B492-CDBC2109C1D6}"/>
              </a:ext>
            </a:extLst>
          </p:cNvPr>
          <p:cNvSpPr>
            <a:spLocks noGrp="1"/>
          </p:cNvSpPr>
          <p:nvPr>
            <p:ph idx="1"/>
          </p:nvPr>
        </p:nvSpPr>
        <p:spPr/>
        <p:txBody>
          <a:bodyPr>
            <a:normAutofit/>
          </a:bodyPr>
          <a:lstStyle/>
          <a:p>
            <a:pPr marL="0" indent="0">
              <a:buNone/>
            </a:pPr>
            <a:r>
              <a:rPr lang="fr-FR" dirty="0"/>
              <a:t>Face à chaque scénario d'accident identifié, les moyens à mettre en œuvre (humains et matériels) sont décrits.</a:t>
            </a:r>
          </a:p>
          <a:p>
            <a:endParaRPr lang="fr-FR" dirty="0"/>
          </a:p>
          <a:p>
            <a:r>
              <a:rPr lang="fr-FR" dirty="0"/>
              <a:t>Remarque </a:t>
            </a:r>
            <a:r>
              <a:rPr lang="fr-FR" dirty="0" smtClean="0"/>
              <a:t>: </a:t>
            </a:r>
            <a:r>
              <a:rPr lang="fr-FR" dirty="0"/>
              <a:t>les </a:t>
            </a:r>
            <a:r>
              <a:rPr lang="fr-FR" dirty="0" smtClean="0"/>
              <a:t> </a:t>
            </a:r>
            <a:r>
              <a:rPr lang="fr-FR" dirty="0" smtClean="0"/>
              <a:t>walis peuvent </a:t>
            </a:r>
            <a:r>
              <a:rPr lang="fr-FR" dirty="0" smtClean="0"/>
              <a:t>demander </a:t>
            </a:r>
            <a:r>
              <a:rPr lang="fr-FR" dirty="0"/>
              <a:t>aux exploitants de mettre en place une stratégie de réponse opérationnelle pour une sélection de scénarios de référence représentatifs des scénarios étudiés dans l'étude de dangers.</a:t>
            </a:r>
          </a:p>
          <a:p>
            <a:pPr marL="0" indent="0">
              <a:buNone/>
            </a:pPr>
            <a:r>
              <a:rPr lang="fr-FR" dirty="0"/>
              <a:t>Pour ce faire, </a:t>
            </a:r>
            <a:r>
              <a:rPr lang="fr-FR" dirty="0" smtClean="0"/>
              <a:t> </a:t>
            </a:r>
            <a:r>
              <a:rPr lang="fr-FR" dirty="0" smtClean="0"/>
              <a:t>ils est </a:t>
            </a:r>
            <a:r>
              <a:rPr lang="fr-FR" dirty="0" smtClean="0"/>
              <a:t> recommandé  </a:t>
            </a:r>
            <a:r>
              <a:rPr lang="fr-FR" dirty="0"/>
              <a:t>d'inciter les exploitants à tenir compte des différentes périodes de fonctionnement de l'installation, à savoir : de jour, de nuit, et en période de présence limitée voire d'absence de personnel (weekend, vacances, jours fériés). Il s'agit ici d'une logique de continuité d'activité dans l'organisation des secours.</a:t>
            </a:r>
          </a:p>
        </p:txBody>
      </p:sp>
    </p:spTree>
    <p:extLst>
      <p:ext uri="{BB962C8B-B14F-4D97-AF65-F5344CB8AC3E}">
        <p14:creationId xmlns="" xmlns:p14="http://schemas.microsoft.com/office/powerpoint/2010/main" val="395966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52C36CA-A1FB-432E-B8FD-E42A674349A1}"/>
              </a:ext>
            </a:extLst>
          </p:cNvPr>
          <p:cNvSpPr>
            <a:spLocks noGrp="1"/>
          </p:cNvSpPr>
          <p:nvPr>
            <p:ph type="title"/>
          </p:nvPr>
        </p:nvSpPr>
        <p:spPr/>
        <p:txBody>
          <a:bodyPr/>
          <a:lstStyle/>
          <a:p>
            <a:pPr algn="ctr"/>
            <a:r>
              <a:rPr lang="fr-FR" b="1" dirty="0">
                <a:solidFill>
                  <a:schemeClr val="accent1">
                    <a:lumMod val="40000"/>
                    <a:lumOff val="60000"/>
                  </a:schemeClr>
                </a:solidFill>
              </a:rPr>
              <a:t>Les 10 étapes :</a:t>
            </a:r>
            <a:br>
              <a:rPr lang="fr-FR" b="1" dirty="0">
                <a:solidFill>
                  <a:schemeClr val="accent1">
                    <a:lumMod val="40000"/>
                    <a:lumOff val="60000"/>
                  </a:schemeClr>
                </a:solidFill>
              </a:rPr>
            </a:br>
            <a:endParaRPr lang="fr-FR" b="1" dirty="0">
              <a:solidFill>
                <a:schemeClr val="accent1">
                  <a:lumMod val="40000"/>
                  <a:lumOff val="60000"/>
                </a:schemeClr>
              </a:solidFill>
            </a:endParaRPr>
          </a:p>
        </p:txBody>
      </p:sp>
      <p:sp>
        <p:nvSpPr>
          <p:cNvPr id="3" name="Espace réservé du contenu 2">
            <a:extLst>
              <a:ext uri="{FF2B5EF4-FFF2-40B4-BE49-F238E27FC236}">
                <a16:creationId xmlns="" xmlns:a16="http://schemas.microsoft.com/office/drawing/2014/main" id="{B8F24103-5191-4276-BAC4-AAD50B0AA352}"/>
              </a:ext>
            </a:extLst>
          </p:cNvPr>
          <p:cNvSpPr>
            <a:spLocks noGrp="1"/>
          </p:cNvSpPr>
          <p:nvPr>
            <p:ph idx="1"/>
          </p:nvPr>
        </p:nvSpPr>
        <p:spPr/>
        <p:txBody>
          <a:bodyPr/>
          <a:lstStyle/>
          <a:p>
            <a:pPr marL="0" indent="0">
              <a:buNone/>
            </a:pPr>
            <a:r>
              <a:rPr lang="fr-FR" dirty="0"/>
              <a:t>Les 10 étapes :</a:t>
            </a:r>
          </a:p>
          <a:p>
            <a:r>
              <a:rPr lang="fr-FR" b="1" dirty="0">
                <a:solidFill>
                  <a:srgbClr val="00B0F0"/>
                </a:solidFill>
              </a:rPr>
              <a:t>1 : Rassembler les documents graphiques</a:t>
            </a:r>
          </a:p>
          <a:p>
            <a:r>
              <a:rPr lang="fr-FR" b="1" dirty="0">
                <a:solidFill>
                  <a:srgbClr val="00B0F0"/>
                </a:solidFill>
              </a:rPr>
              <a:t>2 : Élaborer le schéma d'alerte en vue du déclenchement éventuel du POI</a:t>
            </a:r>
          </a:p>
          <a:p>
            <a:r>
              <a:rPr lang="fr-FR" b="1" dirty="0">
                <a:solidFill>
                  <a:srgbClr val="00B0F0"/>
                </a:solidFill>
              </a:rPr>
              <a:t>3 : Identifier et analyser les scénarios d'accidents</a:t>
            </a:r>
          </a:p>
          <a:p>
            <a:pPr lvl="1"/>
            <a:r>
              <a:rPr lang="fr-FR" dirty="0"/>
              <a:t>Répertorier les installations à risques</a:t>
            </a:r>
          </a:p>
          <a:p>
            <a:pPr lvl="1"/>
            <a:r>
              <a:rPr lang="fr-FR" dirty="0"/>
              <a:t>Analyser les différents scénarios d'accidents et leurs conséquences</a:t>
            </a:r>
          </a:p>
          <a:p>
            <a:pPr lvl="1"/>
            <a:r>
              <a:rPr lang="fr-FR" dirty="0"/>
              <a:t>Calculer et modéliser les zones de dangers</a:t>
            </a:r>
          </a:p>
        </p:txBody>
      </p:sp>
    </p:spTree>
    <p:extLst>
      <p:ext uri="{BB962C8B-B14F-4D97-AF65-F5344CB8AC3E}">
        <p14:creationId xmlns="" xmlns:p14="http://schemas.microsoft.com/office/powerpoint/2010/main" val="349626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793E049-CCD5-46A8-87BE-3780E5CDC470}"/>
              </a:ext>
            </a:extLst>
          </p:cNvPr>
          <p:cNvSpPr>
            <a:spLocks noGrp="1"/>
          </p:cNvSpPr>
          <p:nvPr>
            <p:ph idx="1"/>
          </p:nvPr>
        </p:nvSpPr>
        <p:spPr>
          <a:xfrm>
            <a:off x="238539" y="1563758"/>
            <a:ext cx="11267661" cy="4654928"/>
          </a:xfrm>
        </p:spPr>
        <p:txBody>
          <a:bodyPr>
            <a:normAutofit lnSpcReduction="10000"/>
          </a:bodyPr>
          <a:lstStyle/>
          <a:p>
            <a:pPr marL="0" indent="0">
              <a:buNone/>
            </a:pPr>
            <a:r>
              <a:rPr lang="fr-FR" b="1" dirty="0">
                <a:solidFill>
                  <a:srgbClr val="00B0F0"/>
                </a:solidFill>
              </a:rPr>
              <a:t>4 : Recenser les moyens d'intervention nécessaires</a:t>
            </a:r>
          </a:p>
          <a:p>
            <a:r>
              <a:rPr lang="fr-FR" dirty="0"/>
              <a:t>Répertorier les moyens humains et matériels, internes et externes</a:t>
            </a:r>
          </a:p>
          <a:p>
            <a:r>
              <a:rPr lang="fr-FR" dirty="0"/>
              <a:t>Associer à chaque événement les moyens de prévention ou de protection existants ou à acquérir</a:t>
            </a:r>
          </a:p>
          <a:p>
            <a:r>
              <a:rPr lang="fr-FR" dirty="0"/>
              <a:t>S'assurer de l'accessibilité de ces moyens</a:t>
            </a:r>
          </a:p>
          <a:p>
            <a:r>
              <a:rPr lang="fr-FR" dirty="0"/>
              <a:t>S'assurer que ces moyens sont situés hors des zones de dangers</a:t>
            </a:r>
          </a:p>
          <a:p>
            <a:pPr marL="0" indent="0">
              <a:buNone/>
            </a:pPr>
            <a:endParaRPr lang="fr-FR" dirty="0"/>
          </a:p>
          <a:p>
            <a:pPr marL="0" indent="0">
              <a:buNone/>
            </a:pPr>
            <a:r>
              <a:rPr lang="fr-FR" b="1" dirty="0">
                <a:solidFill>
                  <a:srgbClr val="00B0F0"/>
                </a:solidFill>
              </a:rPr>
              <a:t>5 : Définir les rôles et responsabilités</a:t>
            </a:r>
          </a:p>
          <a:p>
            <a:r>
              <a:rPr lang="fr-FR" dirty="0"/>
              <a:t>Déterminer les responsabilités</a:t>
            </a:r>
          </a:p>
          <a:p>
            <a:r>
              <a:rPr lang="fr-FR" dirty="0"/>
              <a:t>S'assurer de la formation et du maintien des compétences du personnel</a:t>
            </a:r>
          </a:p>
          <a:p>
            <a:r>
              <a:rPr lang="fr-FR" dirty="0"/>
              <a:t>Structurer le groupe de gestion de crise et définir les fonctions de chacun</a:t>
            </a:r>
          </a:p>
          <a:p>
            <a:r>
              <a:rPr lang="fr-FR" dirty="0"/>
              <a:t>Identifier les personnes et services clés</a:t>
            </a:r>
          </a:p>
        </p:txBody>
      </p:sp>
    </p:spTree>
    <p:extLst>
      <p:ext uri="{BB962C8B-B14F-4D97-AF65-F5344CB8AC3E}">
        <p14:creationId xmlns="" xmlns:p14="http://schemas.microsoft.com/office/powerpoint/2010/main" val="288567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A390C73-3271-4125-9BA6-14B1E5BACACE}"/>
              </a:ext>
            </a:extLst>
          </p:cNvPr>
          <p:cNvSpPr>
            <a:spLocks noGrp="1"/>
          </p:cNvSpPr>
          <p:nvPr>
            <p:ph idx="1"/>
          </p:nvPr>
        </p:nvSpPr>
        <p:spPr>
          <a:xfrm>
            <a:off x="172278" y="1590262"/>
            <a:ext cx="11333922" cy="4628424"/>
          </a:xfrm>
        </p:spPr>
        <p:txBody>
          <a:bodyPr>
            <a:normAutofit fontScale="92500" lnSpcReduction="10000"/>
          </a:bodyPr>
          <a:lstStyle/>
          <a:p>
            <a:pPr marL="0" indent="0">
              <a:buNone/>
            </a:pPr>
            <a:r>
              <a:rPr lang="fr-FR" b="1" dirty="0">
                <a:solidFill>
                  <a:srgbClr val="00B0F0"/>
                </a:solidFill>
              </a:rPr>
              <a:t>6 : Élaborer les scénarios d'intervention</a:t>
            </a:r>
          </a:p>
          <a:p>
            <a:r>
              <a:rPr lang="fr-FR" dirty="0"/>
              <a:t>Prévoir les conditions de déclenchement du POI</a:t>
            </a:r>
          </a:p>
          <a:p>
            <a:r>
              <a:rPr lang="fr-FR" dirty="0"/>
              <a:t>Etablir des fiches réflexes pour chaque </a:t>
            </a:r>
            <a:r>
              <a:rPr lang="fr-FR" dirty="0" smtClean="0"/>
              <a:t>scénario </a:t>
            </a:r>
            <a:endParaRPr lang="fr-FR" dirty="0"/>
          </a:p>
          <a:p>
            <a:r>
              <a:rPr lang="fr-FR" dirty="0"/>
              <a:t>Lister les numéros de téléphone utiles:</a:t>
            </a:r>
          </a:p>
          <a:p>
            <a:r>
              <a:rPr lang="fr-FR" dirty="0"/>
              <a:t>Organiser l'évacuation du personnel </a:t>
            </a:r>
          </a:p>
          <a:p>
            <a:r>
              <a:rPr lang="fr-FR" dirty="0"/>
              <a:t>Préciser le déroulement des opérations de secours</a:t>
            </a:r>
          </a:p>
          <a:p>
            <a:r>
              <a:rPr lang="fr-FR" dirty="0"/>
              <a:t>Prévoir les conditions de communication entre les différents acteurs</a:t>
            </a:r>
          </a:p>
          <a:p>
            <a:r>
              <a:rPr lang="fr-FR" dirty="0"/>
              <a:t>Déterminer l'organisation logistique</a:t>
            </a:r>
          </a:p>
          <a:p>
            <a:endParaRPr lang="fr-FR" dirty="0"/>
          </a:p>
          <a:p>
            <a:pPr marL="0" indent="0">
              <a:buNone/>
            </a:pPr>
            <a:r>
              <a:rPr lang="fr-FR" b="1" dirty="0">
                <a:solidFill>
                  <a:srgbClr val="00B0F0"/>
                </a:solidFill>
              </a:rPr>
              <a:t>7 : Organiser la communication extérieure</a:t>
            </a:r>
          </a:p>
          <a:p>
            <a:r>
              <a:rPr lang="fr-FR" dirty="0"/>
              <a:t>Identifier les cibles</a:t>
            </a:r>
          </a:p>
          <a:p>
            <a:r>
              <a:rPr lang="fr-FR" dirty="0"/>
              <a:t>Identifier les personnes autorisées à communiquer et les types de messages</a:t>
            </a:r>
          </a:p>
        </p:txBody>
      </p:sp>
    </p:spTree>
    <p:extLst>
      <p:ext uri="{BB962C8B-B14F-4D97-AF65-F5344CB8AC3E}">
        <p14:creationId xmlns="" xmlns:p14="http://schemas.microsoft.com/office/powerpoint/2010/main" val="231798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71789"/>
            <a:ext cx="11506200" cy="281354"/>
          </a:xfrm>
        </p:spPr>
        <p:txBody>
          <a:bodyPr>
            <a:normAutofit fontScale="90000"/>
          </a:bodyPr>
          <a:lstStyle/>
          <a:p>
            <a:r>
              <a:rPr lang="fr-FR" dirty="0" smtClean="0"/>
              <a:t>PLAN ORSEC ALGERIEN</a:t>
            </a:r>
            <a:endParaRPr lang="fr-FR" dirty="0"/>
          </a:p>
        </p:txBody>
      </p:sp>
      <p:sp>
        <p:nvSpPr>
          <p:cNvPr id="3" name="Espace réservé du contenu 2"/>
          <p:cNvSpPr>
            <a:spLocks noGrp="1"/>
          </p:cNvSpPr>
          <p:nvPr>
            <p:ph idx="1"/>
          </p:nvPr>
        </p:nvSpPr>
        <p:spPr>
          <a:xfrm>
            <a:off x="261257" y="874208"/>
            <a:ext cx="11244943" cy="5807946"/>
          </a:xfrm>
        </p:spPr>
        <p:txBody>
          <a:bodyPr>
            <a:normAutofit fontScale="92500" lnSpcReduction="10000"/>
          </a:bodyPr>
          <a:lstStyle/>
          <a:p>
            <a:r>
              <a:rPr lang="fr-FR" b="1" dirty="0" smtClean="0"/>
              <a:t>plan d’Organisation de la Réponse de la Sécurité Civile (JO 29/12/2004)</a:t>
            </a:r>
          </a:p>
          <a:p>
            <a:r>
              <a:rPr lang="fr-FR" dirty="0" smtClean="0"/>
              <a:t>Le plan ORSEC est un plan général d’organisation des secours en cas de catastrophe qui touche tout ou partie d’une zone . Il définit les actions nécessaires au rétablissement d’une situation normale.</a:t>
            </a:r>
          </a:p>
          <a:p>
            <a:r>
              <a:rPr lang="fr-FR" dirty="0" smtClean="0"/>
              <a:t>Si la zone concerne l’ensemble du territoire, le premier ministre est l’autorité compétente pour mettre en place un plan ORSEC national.</a:t>
            </a:r>
            <a:br>
              <a:rPr lang="fr-FR" dirty="0" smtClean="0"/>
            </a:br>
            <a:r>
              <a:rPr lang="fr-FR" dirty="0" smtClean="0"/>
              <a:t>S’il s’agit d’une zone de défense, ce sera le wali du siège de la zone de défense qui appliquera un plan ORSEC de zone.</a:t>
            </a:r>
            <a:br>
              <a:rPr lang="fr-FR" dirty="0" smtClean="0"/>
            </a:br>
            <a:r>
              <a:rPr lang="fr-FR" dirty="0" smtClean="0"/>
              <a:t>Enfin, en cas de catastrophe sur une  willaya , le préfet ou wali concerné organisera un plan ORSEC départemental.</a:t>
            </a:r>
          </a:p>
          <a:p>
            <a:r>
              <a:rPr lang="fr-FR" dirty="0" smtClean="0"/>
              <a:t>Chaque autorité compétente de l’Etat prépare, à son niveau, les mesures de sauvegarde et coordonne les moyens de secours recensés dans le plan ORSEC. Mais c’est le wali  de zone qui établit le schéma directeur destiné à la formation des personnels et à la préparation des moyens de secours.</a:t>
            </a:r>
          </a:p>
          <a:p>
            <a:r>
              <a:rPr lang="fr-FR" dirty="0" smtClean="0"/>
              <a:t>Chaque plan ORSEC est composé de plusieurs modules visant à prendre en charge et à gérer chaque aspect particulier d'une catastrophe.</a:t>
            </a:r>
          </a:p>
          <a:p>
            <a:r>
              <a:rPr lang="fr-FR" dirty="0" smtClean="0"/>
              <a:t>Lors de la survenance d'une catastrophe, les modules requis sont activés selon la nature du sinistre. Pour chaque catégorie de plans ORSEC, les modules la composant et les moyens mobilisés au titre de ces modules sont fixés par voie réglementaire.</a:t>
            </a:r>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FCD614EB-BB68-421F-AD37-BC39FBFCEA9F}"/>
              </a:ext>
            </a:extLst>
          </p:cNvPr>
          <p:cNvSpPr>
            <a:spLocks noGrp="1"/>
          </p:cNvSpPr>
          <p:nvPr>
            <p:ph idx="1"/>
          </p:nvPr>
        </p:nvSpPr>
        <p:spPr>
          <a:xfrm>
            <a:off x="265043" y="1497496"/>
            <a:ext cx="11241157" cy="4721189"/>
          </a:xfrm>
        </p:spPr>
        <p:txBody>
          <a:bodyPr>
            <a:normAutofit/>
          </a:bodyPr>
          <a:lstStyle/>
          <a:p>
            <a:pPr marL="0" indent="0">
              <a:buNone/>
            </a:pPr>
            <a:r>
              <a:rPr lang="fr-FR" b="1" dirty="0">
                <a:solidFill>
                  <a:srgbClr val="00B0F0"/>
                </a:solidFill>
              </a:rPr>
              <a:t>8 : Effectuer des exercices pour tester l'efficacité du POI</a:t>
            </a:r>
          </a:p>
          <a:p>
            <a:r>
              <a:rPr lang="fr-FR" dirty="0"/>
              <a:t>Vérifier le bon fonctionnement des moyens d'intervention, le délai de leur mise en œuvre</a:t>
            </a:r>
          </a:p>
          <a:p>
            <a:r>
              <a:rPr lang="fr-FR" dirty="0"/>
              <a:t>Établir un compte-rendu</a:t>
            </a:r>
          </a:p>
          <a:p>
            <a:r>
              <a:rPr lang="fr-FR" dirty="0"/>
              <a:t>Tenir compte du RETEX</a:t>
            </a:r>
          </a:p>
          <a:p>
            <a:pPr marL="0" indent="0">
              <a:buNone/>
            </a:pPr>
            <a:r>
              <a:rPr lang="fr-FR" b="1" dirty="0">
                <a:solidFill>
                  <a:srgbClr val="00B0F0"/>
                </a:solidFill>
              </a:rPr>
              <a:t>9 : Valider le POI</a:t>
            </a:r>
          </a:p>
          <a:p>
            <a:pPr marL="0" indent="0">
              <a:buNone/>
            </a:pPr>
            <a:r>
              <a:rPr lang="fr-FR" b="1" dirty="0">
                <a:solidFill>
                  <a:srgbClr val="00B0F0"/>
                </a:solidFill>
              </a:rPr>
              <a:t>10 : Actions à mener à la suite du déclenchement du POI</a:t>
            </a:r>
          </a:p>
          <a:p>
            <a:r>
              <a:rPr lang="fr-FR" dirty="0"/>
              <a:t>Informer les autorités et assureurs</a:t>
            </a:r>
          </a:p>
          <a:p>
            <a:r>
              <a:rPr lang="fr-FR" dirty="0"/>
              <a:t>Conserver les preuves d'expertises</a:t>
            </a:r>
          </a:p>
          <a:p>
            <a:r>
              <a:rPr lang="fr-FR" dirty="0"/>
              <a:t>Recueillir témoignages, photos</a:t>
            </a:r>
          </a:p>
          <a:p>
            <a:r>
              <a:rPr lang="fr-FR" dirty="0"/>
              <a:t>Remettre le site en état par l’intermédiaire d’un PCA</a:t>
            </a:r>
          </a:p>
        </p:txBody>
      </p:sp>
    </p:spTree>
    <p:extLst>
      <p:ext uri="{BB962C8B-B14F-4D97-AF65-F5344CB8AC3E}">
        <p14:creationId xmlns="" xmlns:p14="http://schemas.microsoft.com/office/powerpoint/2010/main" val="14353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60" y="281355"/>
            <a:ext cx="11265040" cy="381836"/>
          </a:xfrm>
        </p:spPr>
        <p:txBody>
          <a:bodyPr>
            <a:normAutofit fontScale="90000"/>
          </a:bodyPr>
          <a:lstStyle/>
          <a:p>
            <a:r>
              <a:rPr lang="fr-FR" dirty="0" smtClean="0"/>
              <a:t>Plan orsec </a:t>
            </a:r>
            <a:endParaRPr lang="fr-FR" dirty="0"/>
          </a:p>
        </p:txBody>
      </p:sp>
      <p:sp>
        <p:nvSpPr>
          <p:cNvPr id="3" name="Espace réservé du contenu 2"/>
          <p:cNvSpPr>
            <a:spLocks noGrp="1"/>
          </p:cNvSpPr>
          <p:nvPr>
            <p:ph idx="1"/>
          </p:nvPr>
        </p:nvSpPr>
        <p:spPr>
          <a:xfrm>
            <a:off x="251209" y="773724"/>
            <a:ext cx="11254991" cy="5858188"/>
          </a:xfrm>
        </p:spPr>
        <p:txBody>
          <a:bodyPr>
            <a:normAutofit fontScale="85000" lnSpcReduction="20000"/>
          </a:bodyPr>
          <a:lstStyle/>
          <a:p>
            <a:r>
              <a:rPr lang="fr-FR" dirty="0" smtClean="0"/>
              <a:t>L'organisation et la planification des opérations de secours doivent être conçues de manière à prendre en charge par ordre de priorité les segments d'intervention suivants : </a:t>
            </a:r>
          </a:p>
          <a:p>
            <a:r>
              <a:rPr lang="fr-FR" dirty="0" smtClean="0"/>
              <a:t>— le sauvetage et le secours des personnes,</a:t>
            </a:r>
          </a:p>
          <a:p>
            <a:r>
              <a:rPr lang="fr-FR" dirty="0" smtClean="0"/>
              <a:t> — la mise en place de sites d'hébergement provisoires sécurisés,</a:t>
            </a:r>
          </a:p>
          <a:p>
            <a:r>
              <a:rPr lang="fr-FR" dirty="0" smtClean="0"/>
              <a:t> — la gestion rationnelle des aides,</a:t>
            </a:r>
          </a:p>
          <a:p>
            <a:r>
              <a:rPr lang="fr-FR" dirty="0" smtClean="0"/>
              <a:t> — la sécurité et la santé des sinistrés et de leurs biens, </a:t>
            </a:r>
          </a:p>
          <a:p>
            <a:r>
              <a:rPr lang="fr-FR" dirty="0" smtClean="0"/>
              <a:t>— l'alimentation en eau potable,</a:t>
            </a:r>
          </a:p>
          <a:p>
            <a:r>
              <a:rPr lang="fr-FR" dirty="0" smtClean="0"/>
              <a:t> — la mise en place d'alimentation en énergie.</a:t>
            </a:r>
          </a:p>
          <a:p>
            <a:r>
              <a:rPr lang="fr-FR" dirty="0" smtClean="0"/>
              <a:t>Les plans ORSEC sont organisés et planifiés selon les trois phases suivantes : </a:t>
            </a:r>
          </a:p>
          <a:p>
            <a:r>
              <a:rPr lang="fr-FR" dirty="0" smtClean="0"/>
              <a:t>— la phase d'urgence ou phase " rouge ",</a:t>
            </a:r>
          </a:p>
          <a:p>
            <a:r>
              <a:rPr lang="fr-FR" dirty="0" smtClean="0"/>
              <a:t> — la phase d'évaluation et de contrôle, </a:t>
            </a:r>
          </a:p>
          <a:p>
            <a:r>
              <a:rPr lang="fr-FR" dirty="0" smtClean="0"/>
              <a:t>— la phase de réhabilitation et/ou de reconstruction.</a:t>
            </a:r>
          </a:p>
          <a:p>
            <a:r>
              <a:rPr lang="fr-FR" dirty="0" smtClean="0"/>
              <a:t> — Outre les moyens mobilisés par l'Etat au titre des plans ORSEC, lors de la survenance d'une catastrophe et en vertu du caractère d'utilité publique de la gestion des catastrophes institué par les dispositions , l'Etat procède à la réquisition des personnes et des moyens nécessaires. Les modalités de mise en œuvre   sont fixées par voie réglementaire. </a:t>
            </a:r>
          </a:p>
          <a:p>
            <a:r>
              <a:rPr lang="fr-FR" dirty="0" smtClean="0"/>
              <a:t>L'intervention de l'Armée nationale populaire dans les opérations de secours dans le cas de catastrophes obéit aux règles fixées par la loi n° 91-23 du 6 décembre 1991, relative à la participation de l'Armée nationale populaire à des missions de sauvegarde de l'ordre public hors des situations d'exception</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837" y="160774"/>
            <a:ext cx="11124363" cy="452175"/>
          </a:xfrm>
        </p:spPr>
        <p:txBody>
          <a:bodyPr>
            <a:normAutofit fontScale="90000"/>
          </a:bodyPr>
          <a:lstStyle/>
          <a:p>
            <a:r>
              <a:rPr lang="fr-FR" b="1" dirty="0" smtClean="0"/>
              <a:t>II. PLANS D’URGENCE</a:t>
            </a:r>
            <a:endParaRPr lang="fr-FR" dirty="0"/>
          </a:p>
        </p:txBody>
      </p:sp>
      <p:sp>
        <p:nvSpPr>
          <p:cNvPr id="3" name="Espace réservé du contenu 2"/>
          <p:cNvSpPr>
            <a:spLocks noGrp="1"/>
          </p:cNvSpPr>
          <p:nvPr>
            <p:ph idx="1"/>
          </p:nvPr>
        </p:nvSpPr>
        <p:spPr>
          <a:xfrm>
            <a:off x="180870" y="793820"/>
            <a:ext cx="11325330" cy="5787850"/>
          </a:xfrm>
        </p:spPr>
        <p:txBody>
          <a:bodyPr/>
          <a:lstStyle/>
          <a:p>
            <a:pPr fontAlgn="base"/>
            <a:r>
              <a:rPr lang="fr-FR" dirty="0" smtClean="0"/>
              <a:t>Au sein de la planification d’urgence, on distingue habituellement trois types de plans d’urgence :</a:t>
            </a:r>
          </a:p>
          <a:p>
            <a:pPr fontAlgn="base"/>
            <a:r>
              <a:rPr lang="fr-FR" dirty="0" smtClean="0"/>
              <a:t>Les plans internes d’urgence d’entreprises et d’institutions à risque que les autorités locales prennent en compte dans l’élaboration de leur propre planification d’urgence</a:t>
            </a:r>
          </a:p>
          <a:p>
            <a:pPr lvl="0" fontAlgn="base"/>
            <a:r>
              <a:rPr lang="fr-FR" dirty="0" smtClean="0"/>
              <a:t>Les plans d’urgence multidisciplinaires élaborés par les autorités</a:t>
            </a:r>
          </a:p>
          <a:p>
            <a:pPr lvl="0" fontAlgn="base"/>
            <a:r>
              <a:rPr lang="fr-FR" dirty="0" smtClean="0"/>
              <a:t>Les plans </a:t>
            </a:r>
            <a:r>
              <a:rPr lang="fr-FR" dirty="0" err="1" smtClean="0"/>
              <a:t>monodisciplinaires</a:t>
            </a:r>
            <a:r>
              <a:rPr lang="fr-FR" dirty="0" smtClean="0"/>
              <a:t> d’intervention des disciplines que les autorités locales vérifient par rapport à certains critères </a:t>
            </a:r>
          </a:p>
          <a:p>
            <a:pPr fontAlgn="base"/>
            <a:r>
              <a:rPr lang="fr-FR" dirty="0" smtClean="0"/>
              <a:t>Ces plans doivent former un ensemble cohérent, tant verticalement (entre les différents niveaux ) qu’horizontalement (à un même niveau entre les différents acteurs ).</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1354" y="944545"/>
            <a:ext cx="11224846" cy="5767753"/>
          </a:xfrm>
        </p:spPr>
        <p:txBody>
          <a:bodyPr/>
          <a:lstStyle/>
          <a:p>
            <a:pPr fontAlgn="base"/>
            <a:endParaRPr lang="fr-FR" dirty="0" smtClean="0"/>
          </a:p>
          <a:p>
            <a:pPr marL="228600" lvl="1" algn="ctr" fontAlgn="base">
              <a:spcBef>
                <a:spcPts val="1000"/>
              </a:spcBef>
              <a:buNone/>
            </a:pPr>
            <a:r>
              <a:rPr lang="fr-FR" dirty="0" smtClean="0"/>
              <a:t>A. </a:t>
            </a:r>
            <a:r>
              <a:rPr lang="fr-FR" b="1" u="sng" dirty="0" smtClean="0"/>
              <a:t>Les </a:t>
            </a:r>
            <a:r>
              <a:rPr lang="fr-FR" b="1" u="sng" dirty="0" smtClean="0"/>
              <a:t>plans internes d’urgence</a:t>
            </a:r>
            <a:endParaRPr lang="fr-FR" sz="1800" dirty="0" smtClean="0"/>
          </a:p>
          <a:p>
            <a:pPr fontAlgn="base">
              <a:buNone/>
            </a:pPr>
            <a:endParaRPr lang="fr-FR" dirty="0" smtClean="0"/>
          </a:p>
          <a:p>
            <a:pPr fontAlgn="base"/>
            <a:r>
              <a:rPr lang="fr-FR" dirty="0" smtClean="0"/>
              <a:t>Il </a:t>
            </a:r>
            <a:r>
              <a:rPr lang="fr-FR" dirty="0" smtClean="0"/>
              <a:t>s’agit d’un document élaboré par le responsable d’une entreprise ou institution à risque  qui prévoit des mesures matérielles et organisationnelles d’urgence en vue de :</a:t>
            </a:r>
          </a:p>
          <a:p>
            <a:pPr lvl="0" fontAlgn="base"/>
            <a:r>
              <a:rPr lang="fr-FR" dirty="0" smtClean="0"/>
              <a:t> intervenir lui-même sur site et faire face à un événement ou une situation d’urgence</a:t>
            </a:r>
          </a:p>
          <a:p>
            <a:pPr lvl="0" fontAlgn="base"/>
            <a:r>
              <a:rPr lang="fr-FR" dirty="0" smtClean="0"/>
              <a:t>en limiter autant que possible les conséquences néfastes </a:t>
            </a:r>
          </a:p>
          <a:p>
            <a:pPr lvl="0" fontAlgn="base"/>
            <a:r>
              <a:rPr lang="fr-FR" dirty="0" smtClean="0"/>
              <a:t>et, au cas où l’événement ou la situation d’urgence produit des effets à l’extérieur du site, permettre l’intervention des autorités et services extérieurs</a:t>
            </a:r>
            <a:r>
              <a:rPr lang="fr-FR" dirty="0" smtClean="0"/>
              <a:t>.</a:t>
            </a:r>
          </a:p>
          <a:p>
            <a:pPr lvl="0" fontAlgn="base"/>
            <a:r>
              <a:rPr lang="fr-FR" b="1" dirty="0" smtClean="0"/>
              <a:t> </a:t>
            </a:r>
            <a:endParaRPr lang="fr-FR" dirty="0" smtClean="0"/>
          </a:p>
          <a:p>
            <a:endParaRPr lang="fr-FR" dirty="0"/>
          </a:p>
        </p:txBody>
      </p:sp>
      <p:sp>
        <p:nvSpPr>
          <p:cNvPr id="4" name="Titre 3"/>
          <p:cNvSpPr>
            <a:spLocks noGrp="1"/>
          </p:cNvSpPr>
          <p:nvPr>
            <p:ph type="title"/>
          </p:nvPr>
        </p:nvSpPr>
        <p:spPr>
          <a:xfrm>
            <a:off x="2895600" y="-1"/>
            <a:ext cx="8610600" cy="472274"/>
          </a:xfrm>
        </p:spPr>
        <p:txBody>
          <a:bodyPr>
            <a:normAutofit fontScale="90000"/>
          </a:bodyPr>
          <a:lstStyle/>
          <a:p>
            <a:pPr lvl="1" algn="r" rtl="0">
              <a:lnSpc>
                <a:spcPct val="90000"/>
              </a:lnSpc>
              <a:spcBef>
                <a:spcPct val="0"/>
              </a:spcBef>
            </a:pPr>
            <a:r>
              <a:rPr lang="fr-FR" sz="1600" dirty="0"/>
              <a:t/>
            </a:r>
            <a:br>
              <a:rPr lang="fr-FR" sz="1600" dirty="0"/>
            </a:b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402" y="361741"/>
            <a:ext cx="11214798" cy="442127"/>
          </a:xfrm>
        </p:spPr>
        <p:txBody>
          <a:bodyPr>
            <a:normAutofit fontScale="90000"/>
          </a:bodyPr>
          <a:lstStyle/>
          <a:p>
            <a:r>
              <a:rPr lang="fr-FR" b="1" dirty="0" smtClean="0"/>
              <a:t>A1. Des plans particuliers d'intervention PPI  ( JO29/12/2004)</a:t>
            </a:r>
            <a:r>
              <a:rPr lang="fr-FR" dirty="0" smtClean="0"/>
              <a:t/>
            </a:r>
            <a:br>
              <a:rPr lang="fr-FR" dirty="0" smtClean="0"/>
            </a:br>
            <a:endParaRPr lang="fr-FR" dirty="0"/>
          </a:p>
        </p:txBody>
      </p:sp>
      <p:sp>
        <p:nvSpPr>
          <p:cNvPr id="3" name="Espace réservé du contenu 2"/>
          <p:cNvSpPr>
            <a:spLocks noGrp="1"/>
          </p:cNvSpPr>
          <p:nvPr>
            <p:ph idx="1"/>
          </p:nvPr>
        </p:nvSpPr>
        <p:spPr>
          <a:xfrm>
            <a:off x="120580" y="1095270"/>
            <a:ext cx="11385620" cy="5556739"/>
          </a:xfrm>
        </p:spPr>
        <p:txBody>
          <a:bodyPr>
            <a:normAutofit fontScale="85000" lnSpcReduction="20000"/>
          </a:bodyPr>
          <a:lstStyle/>
          <a:p>
            <a:r>
              <a:rPr lang="fr-FR" dirty="0" smtClean="0"/>
              <a:t>Il </a:t>
            </a:r>
            <a:r>
              <a:rPr lang="fr-FR" dirty="0" smtClean="0"/>
              <a:t>est institué des plans particuliers d'intervention fixant les mesures spécifiques d'intervention en cas de catastrophes.</a:t>
            </a:r>
          </a:p>
          <a:p>
            <a:r>
              <a:rPr lang="fr-FR" dirty="0" smtClean="0"/>
              <a:t> — Les plans particuliers d'intervention ont pour objet, pour chaque aléa ou pour chaque risque majeur particulier identifié et notamment en matière de pollution atmosphérique, tellurique, marine ou hydrique :</a:t>
            </a:r>
          </a:p>
          <a:p>
            <a:r>
              <a:rPr lang="fr-FR" dirty="0" smtClean="0"/>
              <a:t> — d'analyser les risques ; </a:t>
            </a:r>
          </a:p>
          <a:p>
            <a:r>
              <a:rPr lang="fr-FR" dirty="0" smtClean="0"/>
              <a:t>— de prévoir, le cas échéant, les dispositifs d'alerte complémentaires ;</a:t>
            </a:r>
          </a:p>
          <a:p>
            <a:r>
              <a:rPr lang="fr-FR" dirty="0" smtClean="0"/>
              <a:t> — de mettre en œuvre les mesures particulières requises pour maîtriser les accidents ; </a:t>
            </a:r>
          </a:p>
          <a:p>
            <a:r>
              <a:rPr lang="fr-FR" dirty="0" smtClean="0"/>
              <a:t>— d'informer les citoyens sur les mesures prises aux abords des installations concernées.</a:t>
            </a:r>
          </a:p>
          <a:p>
            <a:r>
              <a:rPr lang="fr-FR" dirty="0" smtClean="0"/>
              <a:t>Sans préjudice des dispositions de la loi n° 03-10 du 19 </a:t>
            </a:r>
            <a:r>
              <a:rPr lang="fr-FR" dirty="0" err="1" smtClean="0"/>
              <a:t>Joumada</a:t>
            </a:r>
            <a:r>
              <a:rPr lang="fr-FR" dirty="0" smtClean="0"/>
              <a:t> El </a:t>
            </a:r>
            <a:r>
              <a:rPr lang="fr-FR" dirty="0" err="1" smtClean="0"/>
              <a:t>Oula</a:t>
            </a:r>
            <a:r>
              <a:rPr lang="fr-FR" dirty="0" smtClean="0"/>
              <a:t> 1424 correspondant au 19 juillet 2003, susvisée, toute installation industrielle doit, avant sa mise en exploitation, être soumise à une étude de danger.</a:t>
            </a:r>
          </a:p>
          <a:p>
            <a:r>
              <a:rPr lang="fr-FR" dirty="0" smtClean="0"/>
              <a:t> Les plans particuliers d'intervention sont élaborés sur la base des informations fournies par les exploitants d'installations ou d'ouvrages comportant le risque concerné. Les conditions et modalités d'élaboration et d'adoption des plans particuliers d'intervention sont fixées par voie réglementaire.  Outre les plans particuliers d'intervention, les exploitants d'installations industrielles doivent élaborer un plan interne d'intervention définissant, au titre de l'installation concernée, l'ensemble des mesures de prévention des risques, les moyens mobilisés à ce titre ainsi que les procédures à mettre en œuvre lors du déclenchement d'un sinistre. Les modalités d'élaboration et de mise en œuvre des plans internes d'intervention sont fixées par voie réglementaire.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1837"/>
            <a:ext cx="11506200" cy="371789"/>
          </a:xfrm>
        </p:spPr>
        <p:txBody>
          <a:bodyPr>
            <a:normAutofit fontScale="90000"/>
          </a:bodyPr>
          <a:lstStyle/>
          <a:p>
            <a:r>
              <a:rPr lang="fr-FR" b="1" dirty="0" smtClean="0"/>
              <a:t>A2. PLANS INTERNE D’INTERVENTION PII</a:t>
            </a:r>
            <a:endParaRPr lang="fr-FR" dirty="0"/>
          </a:p>
        </p:txBody>
      </p:sp>
      <p:sp>
        <p:nvSpPr>
          <p:cNvPr id="3" name="Espace réservé du contenu 2"/>
          <p:cNvSpPr>
            <a:spLocks noGrp="1"/>
          </p:cNvSpPr>
          <p:nvPr>
            <p:ph idx="1"/>
          </p:nvPr>
        </p:nvSpPr>
        <p:spPr>
          <a:xfrm>
            <a:off x="170822" y="1065126"/>
            <a:ext cx="11335378" cy="5627076"/>
          </a:xfrm>
        </p:spPr>
        <p:txBody>
          <a:bodyPr>
            <a:normAutofit fontScale="92500" lnSpcReduction="20000"/>
          </a:bodyPr>
          <a:lstStyle/>
          <a:p>
            <a:pPr>
              <a:buNone/>
            </a:pPr>
            <a:endParaRPr lang="fr-FR" dirty="0" smtClean="0"/>
          </a:p>
          <a:p>
            <a:pPr algn="just"/>
            <a:r>
              <a:rPr lang="fr-FR" dirty="0" smtClean="0"/>
              <a:t>La réglementation de plusieurs pays impose la mise en place des plans de réponse à l’urgence afin d’assurer la capacité de réaction face aux accidents industriels majeurs , dont la législation algérienne impose le développement et la mise en place du Plan Interne d’Intervention « PII ». Ce dernier a été élaboré conformément au Décret exécutif N° 09-335 du au 20 octobre 2009 [JORADP, 2009]; fixant les modalités d’élaboration et de mise en œuvre des plans internes d’intervention par les exploitants des installations industrielles. Le PII est établi pour définir l'organisation des secours et des interventions en cas de sinistre à l'intérieur du site. Il vise à protéger le personnel, la population et l'environnement immédiat et décrit les mesures à prendre pour protéger le personnel, remettre en sûreté les installations et éviter que la catastrophe ne prenne une plus grande ampleur.</a:t>
            </a:r>
          </a:p>
          <a:p>
            <a:pPr algn="just"/>
            <a:r>
              <a:rPr lang="fr-FR" dirty="0" smtClean="0"/>
              <a:t>Le PII est établi sur la base de l’analyse de risques, il définit les conditions de gestion de l'accident et de ses conséquences, il décrit en fonction des scénarios d'accidents majeurs, l'organisation de l'alerte, des secours et de l'intervention. Il comporte également les dispositions à mettre en œuvre pour informer les services de l'État et les médias. Ce plan décrit ainsi la gestion de l’intervention dans le cas où un scénario d’accident identifié dans l’analyse des risques comme scénario critique se produit. Dans le PII sont décrits pour chaque scénario la stratégie de l’intervention, les premières interventions, le déroulement de l’attaque et les moyens nécessaires à chaque phase de l’intervention. Les risques d’escalade du sinistre sont identifiés, la conduite à tenir et les mesures de précautions à respecter sont signalées.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031" y="-381837"/>
            <a:ext cx="11084169" cy="45719"/>
          </a:xfrm>
        </p:spPr>
        <p:txBody>
          <a:bodyPr>
            <a:normAutofit fontScale="90000"/>
          </a:bodyPr>
          <a:lstStyle/>
          <a:p>
            <a:endParaRPr lang="fr-FR" dirty="0"/>
          </a:p>
        </p:txBody>
      </p:sp>
      <p:sp>
        <p:nvSpPr>
          <p:cNvPr id="3" name="Espace réservé du contenu 2"/>
          <p:cNvSpPr>
            <a:spLocks noGrp="1"/>
          </p:cNvSpPr>
          <p:nvPr>
            <p:ph idx="1"/>
          </p:nvPr>
        </p:nvSpPr>
        <p:spPr>
          <a:xfrm>
            <a:off x="422031" y="0"/>
            <a:ext cx="11084169" cy="6218685"/>
          </a:xfrm>
        </p:spPr>
        <p:txBody>
          <a:bodyPr>
            <a:normAutofit fontScale="92500"/>
          </a:bodyPr>
          <a:lstStyle/>
          <a:p>
            <a:endParaRPr lang="fr-FR" b="1" u="sng" dirty="0" smtClean="0"/>
          </a:p>
          <a:p>
            <a:r>
              <a:rPr lang="fr-FR" b="1" u="sng" dirty="0" smtClean="0"/>
              <a:t>Missions </a:t>
            </a:r>
            <a:r>
              <a:rPr lang="fr-FR" b="1" u="sng" dirty="0" smtClean="0"/>
              <a:t>prises en compte dans les PII : </a:t>
            </a:r>
            <a:endParaRPr lang="fr-FR" dirty="0" smtClean="0"/>
          </a:p>
          <a:p>
            <a:r>
              <a:rPr lang="fr-FR" dirty="0" smtClean="0"/>
              <a:t> Le PII définit une organisation de secours en 3 niveaux (les équipes d’interventions, un Poste de Commandement Opérationnel, un Poste de Direction des Opérations Internes) mise en place en interne de l’établissement (voir </a:t>
            </a:r>
            <a:r>
              <a:rPr lang="fr-FR" dirty="0" err="1" smtClean="0"/>
              <a:t>fig</a:t>
            </a:r>
            <a:r>
              <a:rPr lang="fr-FR" dirty="0" smtClean="0"/>
              <a:t> I), l’interface avec les autres plans (PAM, ORSEC, Crise… .) et également les différents tiers impliqués dans l’accident. Il précise la structure de cette organisation, le rôle exact de chacun des intervenants et les liens hiérarchiques entre les différentes entités mobilisées.</a:t>
            </a:r>
          </a:p>
          <a:p>
            <a:r>
              <a:rPr lang="fr-FR" b="1" dirty="0" smtClean="0"/>
              <a:t>Les principales missions prises en compte dans le cadre des Plans Interne d’Intervention sont :</a:t>
            </a:r>
            <a:endParaRPr lang="fr-FR" dirty="0" smtClean="0"/>
          </a:p>
          <a:p>
            <a:r>
              <a:rPr lang="fr-FR" dirty="0" smtClean="0"/>
              <a:t> </a:t>
            </a:r>
          </a:p>
          <a:p>
            <a:r>
              <a:rPr lang="fr-FR" b="1" dirty="0" smtClean="0"/>
              <a:t>1. Activation du PII</a:t>
            </a:r>
            <a:endParaRPr lang="fr-FR" dirty="0" smtClean="0"/>
          </a:p>
          <a:p>
            <a:r>
              <a:rPr lang="fr-FR" dirty="0" smtClean="0"/>
              <a:t>L’alerte est la fonction la plus importante, car elle assure le déclenchement du PII. Ce dernier définit la chaine d’alerte qui illustre la logique employée sur le site dans l’organisation des communications et la mobilisation des acteurs impliqués. Cette chaine commence par la détection d’un incident par des moyens automatiques ou par un témoin. Après qu’un incident est détecté, l’alerte est répercutée à tous les acteurs du PII qui sont ainsi mobilisés. Enfin, lorsque la situation est sous contrôle, la fin de l’incident est déclarée par le niveau hiérarchique approprié</a:t>
            </a:r>
          </a:p>
          <a:p>
            <a:endParaRPr lang="fr-FR" dirty="0"/>
          </a:p>
        </p:txBody>
      </p:sp>
    </p:spTree>
  </p:cSld>
  <p:clrMapOvr>
    <a:masterClrMapping/>
  </p:clrMapOvr>
</p:sld>
</file>

<file path=ppt/theme/theme1.xml><?xml version="1.0" encoding="utf-8"?>
<a:theme xmlns:a="http://schemas.openxmlformats.org/drawingml/2006/main" name="Traînée de condensation">
  <a:themeElements>
    <a:clrScheme name="Personnalisé 3">
      <a:dk1>
        <a:sysClr val="windowText" lastClr="000000"/>
      </a:dk1>
      <a:lt1>
        <a:sysClr val="window" lastClr="FFFFFF"/>
      </a:lt1>
      <a:dk2>
        <a:srgbClr val="676A55"/>
      </a:dk2>
      <a:lt2>
        <a:srgbClr val="EAEBDE"/>
      </a:lt2>
      <a:accent1>
        <a:srgbClr val="72A376"/>
      </a:accent1>
      <a:accent2>
        <a:srgbClr val="AAC7AC"/>
      </a:accent2>
      <a:accent3>
        <a:srgbClr val="A8CDD7"/>
      </a:accent3>
      <a:accent4>
        <a:srgbClr val="C0BEAF"/>
      </a:accent4>
      <a:accent5>
        <a:srgbClr val="CEC597"/>
      </a:accent5>
      <a:accent6>
        <a:srgbClr val="E8B7B7"/>
      </a:accent6>
      <a:hlink>
        <a:srgbClr val="DB5353"/>
      </a:hlink>
      <a:folHlink>
        <a:srgbClr val="903638"/>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
  <TotalTime>370</TotalTime>
  <Words>2731</Words>
  <Application>Microsoft Office PowerPoint</Application>
  <PresentationFormat>Personnalisé</PresentationFormat>
  <Paragraphs>227</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Traînée de condensation</vt:lpstr>
      <vt:lpstr>Plan rouge </vt:lpstr>
      <vt:lpstr>Introduction </vt:lpstr>
      <vt:lpstr>PLAN ORSEC ALGERIEN</vt:lpstr>
      <vt:lpstr>Plan orsec </vt:lpstr>
      <vt:lpstr>II. PLANS D’URGENCE</vt:lpstr>
      <vt:lpstr> </vt:lpstr>
      <vt:lpstr>A1. Des plans particuliers d'intervention PPI  ( JO29/12/2004) </vt:lpstr>
      <vt:lpstr>A2. PLANS INTERNE D’INTERVENTION PII</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Pourquoi mettre en place un plan d'opération interne - POI ? </vt:lpstr>
      <vt:lpstr>Qui est concerné et a quel moment doit-il être élaboré ? </vt:lpstr>
      <vt:lpstr>Diapositive 21</vt:lpstr>
      <vt:lpstr>Comment doit-il se présenter ? </vt:lpstr>
      <vt:lpstr>Comment élaborer le POI ? </vt:lpstr>
      <vt:lpstr>Quel est le lien entre le POI, le PPI et PDI ? </vt:lpstr>
      <vt:lpstr>Méthodologie pour la mise en place et la gestion du POI</vt:lpstr>
      <vt:lpstr>Diapositive 26</vt:lpstr>
      <vt:lpstr>Les 10 étapes : </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d'Opération Interne</dc:title>
  <dc:creator>bara az</dc:creator>
  <cp:lastModifiedBy>H</cp:lastModifiedBy>
  <cp:revision>4</cp:revision>
  <dcterms:created xsi:type="dcterms:W3CDTF">2020-08-09T08:57:09Z</dcterms:created>
  <dcterms:modified xsi:type="dcterms:W3CDTF">2021-02-01T20:40:06Z</dcterms:modified>
</cp:coreProperties>
</file>