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9F6711-23E7-4231-B932-B84AEC66A869}"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9F6711-23E7-4231-B932-B84AEC66A869}" type="datetimeFigureOut">
              <a:rPr lang="fr-FR" smtClean="0"/>
              <a:t>20/12/2020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79F6711-23E7-4231-B932-B84AEC66A869}" type="datetimeFigureOut">
              <a:rPr lang="fr-FR" smtClean="0"/>
              <a:t>20/12/2020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9F6711-23E7-4231-B932-B84AEC66A869}" type="datetimeFigureOut">
              <a:rPr lang="fr-FR" smtClean="0"/>
              <a:t>20/12/2020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9F6711-23E7-4231-B932-B84AEC66A869}"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9F6711-23E7-4231-B932-B84AEC66A869}"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A4BB4-F82B-4D3B-915F-3A4A9EBD093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F6711-23E7-4231-B932-B84AEC66A869}" type="datetimeFigureOut">
              <a:rPr lang="fr-FR" smtClean="0"/>
              <a:t>20/12/2020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A4BB4-F82B-4D3B-915F-3A4A9EBD093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7356" y="0"/>
            <a:ext cx="5000660" cy="1143000"/>
          </a:xfrm>
        </p:spPr>
        <p:txBody>
          <a:bodyPr/>
          <a:lstStyle/>
          <a:p>
            <a:pPr algn="ctr" rtl="1"/>
            <a:r>
              <a:rPr lang="ar-DZ" dirty="0" smtClean="0"/>
              <a:t>*</a:t>
            </a:r>
            <a:r>
              <a:rPr lang="ar-DZ" b="1" dirty="0" smtClean="0">
                <a:effectLst>
                  <a:outerShdw blurRad="38100" dist="38100" dir="2700000" algn="tl">
                    <a:srgbClr val="000000">
                      <a:alpha val="43137"/>
                    </a:srgbClr>
                  </a:outerShdw>
                </a:effectLst>
              </a:rPr>
              <a:t>خاتمـــــــــة</a:t>
            </a:r>
            <a:r>
              <a:rPr lang="ar-DZ" dirty="0" smtClean="0"/>
              <a:t>*</a:t>
            </a:r>
            <a:endParaRPr lang="fr-FR" dirty="0"/>
          </a:p>
        </p:txBody>
      </p:sp>
      <p:sp>
        <p:nvSpPr>
          <p:cNvPr id="3" name="Espace réservé du contenu 2"/>
          <p:cNvSpPr>
            <a:spLocks noGrp="1"/>
          </p:cNvSpPr>
          <p:nvPr>
            <p:ph idx="1"/>
          </p:nvPr>
        </p:nvSpPr>
        <p:spPr>
          <a:xfrm>
            <a:off x="457200" y="1285860"/>
            <a:ext cx="8229600" cy="5500726"/>
          </a:xfrm>
        </p:spPr>
        <p:txBody>
          <a:bodyPr>
            <a:normAutofit/>
          </a:bodyPr>
          <a:lstStyle/>
          <a:p>
            <a:pPr algn="justLow" rtl="1">
              <a:buNone/>
            </a:pPr>
            <a:r>
              <a:rPr lang="ar-DZ" sz="3200" b="1" dirty="0" smtClean="0">
                <a:effectLst>
                  <a:outerShdw blurRad="38100" dist="38100" dir="2700000" algn="tl">
                    <a:srgbClr val="000000">
                      <a:alpha val="43137"/>
                    </a:srgbClr>
                  </a:outerShdw>
                </a:effectLst>
                <a:latin typeface="Arabic Typesetting" pitchFamily="66" charset="-78"/>
                <a:cs typeface="Arabic Typesetting" pitchFamily="66" charset="-78"/>
              </a:rPr>
              <a:t/>
            </a:r>
            <a:br>
              <a:rPr lang="ar-DZ" sz="3200" b="1" dirty="0" smtClean="0">
                <a:effectLst>
                  <a:outerShdw blurRad="38100" dist="38100" dir="2700000" algn="tl">
                    <a:srgbClr val="000000">
                      <a:alpha val="43137"/>
                    </a:srgbClr>
                  </a:outerShdw>
                </a:effectLst>
                <a:latin typeface="Arabic Typesetting" pitchFamily="66" charset="-78"/>
                <a:cs typeface="Arabic Typesetting" pitchFamily="66" charset="-78"/>
              </a:rPr>
            </a:br>
            <a:r>
              <a:rPr lang="ar-DZ" sz="3200" dirty="0" smtClean="0">
                <a:effectLst>
                  <a:outerShdw blurRad="38100" dist="38100" dir="2700000" algn="tl">
                    <a:srgbClr val="000000">
                      <a:alpha val="43137"/>
                    </a:srgbClr>
                  </a:outerShdw>
                </a:effectLst>
                <a:latin typeface="Arabic Typesetting" pitchFamily="66" charset="-78"/>
                <a:cs typeface="Arabic Typesetting" pitchFamily="66" charset="-78"/>
              </a:rPr>
              <a:t>إنّ مسألة الحديث عن حقوق الإنسان وحمايتها، لهو مسألة تقدنا مباشرة للحديث عن أهم القضايا المتعلِّقة بحقوق الإنسان بصفة عامة، وإذا انطلقنا من تعريف</a:t>
            </a:r>
            <a:r>
              <a:rPr lang="ar-DZ" sz="3200" b="1" dirty="0" smtClean="0">
                <a:effectLst>
                  <a:outerShdw blurRad="38100" dist="38100" dir="2700000" algn="tl">
                    <a:srgbClr val="000000">
                      <a:alpha val="43137"/>
                    </a:srgbClr>
                  </a:outerShdw>
                </a:effectLst>
                <a:latin typeface="Arabic Typesetting" pitchFamily="66" charset="-78"/>
                <a:cs typeface="Arabic Typesetting" pitchFamily="66" charset="-78"/>
              </a:rPr>
              <a:t> ”رينيه </a:t>
            </a:r>
            <a:r>
              <a:rPr lang="ar-DZ" sz="3200" b="1" dirty="0" err="1" smtClean="0">
                <a:effectLst>
                  <a:outerShdw blurRad="38100" dist="38100" dir="2700000" algn="tl">
                    <a:srgbClr val="000000">
                      <a:alpha val="43137"/>
                    </a:srgbClr>
                  </a:outerShdw>
                </a:effectLst>
                <a:latin typeface="Arabic Typesetting" pitchFamily="66" charset="-78"/>
                <a:cs typeface="Arabic Typesetting" pitchFamily="66" charset="-78"/>
              </a:rPr>
              <a:t>كاسان</a:t>
            </a:r>
            <a:r>
              <a:rPr lang="ar-DZ" sz="3200" dirty="0" smtClean="0">
                <a:effectLst>
                  <a:outerShdw blurRad="38100" dist="38100" dir="2700000" algn="tl">
                    <a:srgbClr val="000000">
                      <a:alpha val="43137"/>
                    </a:srgbClr>
                  </a:outerShdw>
                </a:effectLst>
                <a:latin typeface="Arabic Typesetting" pitchFamily="66" charset="-78"/>
                <a:cs typeface="Arabic Typesetting" pitchFamily="66" charset="-78"/>
              </a:rPr>
              <a:t>“ لحقوق الإنسان، والتي يعتبرها”علم اجتماعي قديم جديد، يتعامل مع حفظ كرامة الإنسان، وجعل حياته أكثر يسرا وأمنا بعيدا عن الخوف والقلق والفقر والتشرد والاضطهاد،ويلاحظ أنّ جوهر حقوق الإنسان وأساسها هو الكرامة الإنسانية، فلا معنى لوجود الإنسان بدون كرامته، فجوهر وكنه الكرامة يكمن في الكثير من الحقوق الواجب التمتع بها، لتصبح ليست مجرد حقوق عابرة بل دالة وقضايا مهمة بتاريخ البشرية جمعاء، وهذه القضايا يمكن تصنيفها بخانة الحريات الأساسية التي تصون هذه الكرامة.</a:t>
            </a:r>
            <a:r>
              <a:rPr lang="ar-DZ" sz="32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p>
        </p:txBody>
      </p:sp>
    </p:spTree>
  </p:cSld>
  <p:clrMapOvr>
    <a:masterClrMapping/>
  </p:clrMapOvr>
  <p:transition advTm="3434">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928694"/>
          </a:xfrm>
        </p:spPr>
        <p:txBody>
          <a:bodyPr/>
          <a:lstStyle/>
          <a:p>
            <a:pPr algn="ctr" rtl="1"/>
            <a:r>
              <a:rPr lang="ar-DZ" b="1" dirty="0" smtClean="0">
                <a:effectLst>
                  <a:outerShdw blurRad="38100" dist="38100" dir="2700000" algn="tl">
                    <a:srgbClr val="000000">
                      <a:alpha val="43137"/>
                    </a:srgbClr>
                  </a:outerShdw>
                </a:effectLst>
                <a:latin typeface="Andalus" pitchFamily="18" charset="-78"/>
                <a:cs typeface="Andalus" pitchFamily="18" charset="-78"/>
              </a:rPr>
              <a:t>قائمة المراجع المعتمدة في المحاضرة</a:t>
            </a:r>
            <a:endParaRPr lang="fr-FR" b="1" dirty="0">
              <a:effectLst>
                <a:outerShdw blurRad="38100" dist="38100" dir="2700000" algn="tl">
                  <a:srgbClr val="000000">
                    <a:alpha val="43137"/>
                  </a:srgbClr>
                </a:outerShdw>
              </a:effectLst>
              <a:latin typeface="Andalus" pitchFamily="18" charset="-78"/>
              <a:cs typeface="Andalus" pitchFamily="18" charset="-78"/>
            </a:endParaRPr>
          </a:p>
        </p:txBody>
      </p:sp>
      <p:sp>
        <p:nvSpPr>
          <p:cNvPr id="3" name="Espace réservé du contenu 2"/>
          <p:cNvSpPr>
            <a:spLocks noGrp="1"/>
          </p:cNvSpPr>
          <p:nvPr>
            <p:ph idx="1"/>
          </p:nvPr>
        </p:nvSpPr>
        <p:spPr>
          <a:xfrm>
            <a:off x="457200" y="1285860"/>
            <a:ext cx="8229600" cy="5038740"/>
          </a:xfrm>
        </p:spPr>
        <p:txBody>
          <a:bodyPr>
            <a:normAutofit fontScale="77500" lnSpcReduction="20000"/>
          </a:bodyPr>
          <a:lstStyle/>
          <a:p>
            <a:pPr algn="r" rtl="1">
              <a:lnSpc>
                <a:spcPct val="150000"/>
              </a:lnSpc>
              <a:buNone/>
            </a:pPr>
            <a:r>
              <a:rPr lang="ar-DZ" dirty="0" smtClean="0">
                <a:cs typeface="+mj-cs"/>
              </a:rPr>
              <a:t>-حسين عبد الحميد أحمد </a:t>
            </a:r>
            <a:r>
              <a:rPr lang="ar-DZ" dirty="0" err="1" smtClean="0">
                <a:cs typeface="+mj-cs"/>
              </a:rPr>
              <a:t>رشوان</a:t>
            </a:r>
            <a:r>
              <a:rPr lang="ar-DZ" dirty="0" smtClean="0">
                <a:cs typeface="+mj-cs"/>
              </a:rPr>
              <a:t>، </a:t>
            </a:r>
            <a:r>
              <a:rPr lang="ar-DZ" b="1" dirty="0" smtClean="0">
                <a:cs typeface="+mj-cs"/>
              </a:rPr>
              <a:t>الديمقراطية والحرية وحقوق الإنسان: دراسة في علم الاجتماع السياسي</a:t>
            </a:r>
            <a:r>
              <a:rPr lang="ar-DZ" dirty="0" smtClean="0">
                <a:cs typeface="+mj-cs"/>
              </a:rPr>
              <a:t>، المكتب الجامعي الحديث: الإسكندرية، 2012.</a:t>
            </a:r>
          </a:p>
          <a:p>
            <a:pPr algn="r" rtl="1">
              <a:lnSpc>
                <a:spcPct val="150000"/>
              </a:lnSpc>
              <a:buFontTx/>
              <a:buChar char="-"/>
            </a:pPr>
            <a:r>
              <a:rPr lang="ar-DZ" dirty="0" smtClean="0">
                <a:cs typeface="+mj-cs"/>
              </a:rPr>
              <a:t>حسين عبد الحميد أحمد </a:t>
            </a:r>
            <a:r>
              <a:rPr lang="ar-DZ" dirty="0" err="1" smtClean="0">
                <a:cs typeface="+mj-cs"/>
              </a:rPr>
              <a:t>رشوان</a:t>
            </a:r>
            <a:r>
              <a:rPr lang="ar-DZ" dirty="0" smtClean="0">
                <a:cs typeface="+mj-cs"/>
              </a:rPr>
              <a:t>، </a:t>
            </a:r>
            <a:r>
              <a:rPr lang="ar-DZ" b="1" dirty="0" smtClean="0">
                <a:cs typeface="+mj-cs"/>
              </a:rPr>
              <a:t>الخوف والحرية: دراسة في علم الاجتماع السياسي</a:t>
            </a:r>
            <a:r>
              <a:rPr lang="ar-DZ" dirty="0" smtClean="0">
                <a:cs typeface="+mj-cs"/>
              </a:rPr>
              <a:t>، ط01، دار التعليم الجامعي: الإسكندرية، 2014.</a:t>
            </a:r>
          </a:p>
          <a:p>
            <a:pPr algn="r" rtl="1">
              <a:lnSpc>
                <a:spcPct val="150000"/>
              </a:lnSpc>
              <a:buFontTx/>
              <a:buChar char="-"/>
            </a:pPr>
            <a:r>
              <a:rPr lang="ar-DZ" dirty="0" smtClean="0">
                <a:cs typeface="+mj-cs"/>
              </a:rPr>
              <a:t>منصور </a:t>
            </a:r>
            <a:r>
              <a:rPr lang="ar-DZ" dirty="0" err="1" smtClean="0">
                <a:cs typeface="+mj-cs"/>
              </a:rPr>
              <a:t>الرفاعي</a:t>
            </a:r>
            <a:r>
              <a:rPr lang="ar-DZ" dirty="0" smtClean="0">
                <a:cs typeface="+mj-cs"/>
              </a:rPr>
              <a:t> محمد عبيد، إسماعيل عبد الفتاح عبد الكافي، </a:t>
            </a:r>
            <a:r>
              <a:rPr lang="ar-DZ" b="1" dirty="0" smtClean="0">
                <a:cs typeface="+mj-cs"/>
              </a:rPr>
              <a:t>حقوق الإنسان العامة في الإسلام</a:t>
            </a:r>
            <a:r>
              <a:rPr lang="ar-DZ" dirty="0" smtClean="0">
                <a:cs typeface="+mj-cs"/>
              </a:rPr>
              <a:t>، مركز الإسكندرية للكتاب: الإسكندرية، 2007.</a:t>
            </a:r>
            <a:r>
              <a:rPr lang="ar-DZ" b="1" dirty="0" smtClean="0">
                <a:cs typeface="+mj-cs"/>
              </a:rPr>
              <a:t> </a:t>
            </a:r>
          </a:p>
          <a:p>
            <a:pPr algn="justLow" rtl="1">
              <a:lnSpc>
                <a:spcPct val="150000"/>
              </a:lnSpc>
              <a:buFontTx/>
              <a:buChar char="-"/>
            </a:pPr>
            <a:r>
              <a:rPr lang="ar-DZ" b="1" dirty="0" smtClean="0">
                <a:cs typeface="+mj-cs"/>
              </a:rPr>
              <a:t>-</a:t>
            </a:r>
            <a:r>
              <a:rPr lang="ar-DZ" dirty="0" smtClean="0">
                <a:cs typeface="+mj-cs"/>
              </a:rPr>
              <a:t>عابد بن محمد </a:t>
            </a:r>
            <a:r>
              <a:rPr lang="ar-DZ" dirty="0" err="1" smtClean="0">
                <a:cs typeface="+mj-cs"/>
              </a:rPr>
              <a:t>السفياني</a:t>
            </a:r>
            <a:r>
              <a:rPr lang="ar-DZ" dirty="0" smtClean="0">
                <a:cs typeface="+mj-cs"/>
              </a:rPr>
              <a:t>، </a:t>
            </a:r>
            <a:r>
              <a:rPr lang="ar-DZ" b="1" dirty="0" smtClean="0">
                <a:cs typeface="+mj-cs"/>
              </a:rPr>
              <a:t>سؤال الأخلاق في ميثاق حقوق الإنسان، التبعة الأخلاقية والقانونية في جرائم الخيانة</a:t>
            </a:r>
            <a:r>
              <a:rPr lang="ar-DZ" dirty="0" smtClean="0">
                <a:cs typeface="+mj-cs"/>
              </a:rPr>
              <a:t>، ط02، دار الوعي للنشر والتوزيع: </a:t>
            </a:r>
            <a:r>
              <a:rPr lang="ar-DZ" dirty="0" err="1" smtClean="0">
                <a:cs typeface="+mj-cs"/>
              </a:rPr>
              <a:t>د</a:t>
            </a:r>
            <a:r>
              <a:rPr lang="ar-DZ" dirty="0" smtClean="0">
                <a:cs typeface="+mj-cs"/>
              </a:rPr>
              <a:t>.بلد نشر، 1435هــ.</a:t>
            </a:r>
            <a:r>
              <a:rPr lang="ar-DZ" b="1" dirty="0" smtClean="0">
                <a:cs typeface="+mj-cs"/>
              </a:rPr>
              <a:t> </a:t>
            </a:r>
            <a:r>
              <a:rPr lang="ar-DZ" dirty="0" smtClean="0">
                <a:cs typeface="+mj-cs"/>
              </a:rPr>
              <a:t>  </a:t>
            </a:r>
            <a:endParaRPr lang="fr-FR" dirty="0">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tretch>
            <a:fillRect/>
          </a:stretch>
        </p:blipFill>
        <p:spPr bwMode="auto">
          <a:xfrm>
            <a:off x="0" y="1"/>
            <a:ext cx="9143999" cy="6857999"/>
          </a:xfrm>
          <a:prstGeom prst="rect">
            <a:avLst/>
          </a:prstGeom>
          <a:ln>
            <a:noFill/>
          </a:ln>
          <a:effectLst>
            <a:softEdge rad="112500"/>
          </a:effectLst>
        </p:spPr>
      </p:pic>
      <p:sp>
        <p:nvSpPr>
          <p:cNvPr id="2" name="Titre 1"/>
          <p:cNvSpPr>
            <a:spLocks noGrp="1"/>
          </p:cNvSpPr>
          <p:nvPr>
            <p:ph type="title"/>
          </p:nvPr>
        </p:nvSpPr>
        <p:spPr>
          <a:xfrm>
            <a:off x="1414498" y="-571528"/>
            <a:ext cx="8229600" cy="3500462"/>
          </a:xfrm>
        </p:spPr>
        <p:txBody>
          <a:bodyPr/>
          <a:lstStyle/>
          <a:p>
            <a:pPr algn="ctr" rtl="1"/>
            <a:r>
              <a:rPr lang="ar-DZ" sz="5400" b="1"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t>من إعداد الأستاذة:</a:t>
            </a:r>
            <a:br>
              <a:rPr lang="ar-DZ" sz="5400" b="1"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br>
            <a:r>
              <a:rPr lang="ar-DZ" sz="5400" b="1"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t>هرندي</a:t>
            </a:r>
            <a:endParaRPr lang="fr-FR" dirty="0">
              <a:solidFill>
                <a:srgbClr val="C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Words>
  <Application>Microsoft Office PowerPoint</Application>
  <PresentationFormat>Affichage à l'écran (4:3)</PresentationFormat>
  <Paragraphs>8</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*خاتمـــــــــة*</vt:lpstr>
      <vt:lpstr>قائمة المراجع المعتمدة في المحاضرة</vt:lpstr>
      <vt:lpstr>من إعداد الأستاذة: هرندي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*خاتمـــــــــة*</dc:title>
  <dc:creator>pc</dc:creator>
  <cp:lastModifiedBy>pc</cp:lastModifiedBy>
  <cp:revision>1</cp:revision>
  <dcterms:created xsi:type="dcterms:W3CDTF">2020-12-20T17:30:42Z</dcterms:created>
  <dcterms:modified xsi:type="dcterms:W3CDTF">2020-12-20T17:31:02Z</dcterms:modified>
</cp:coreProperties>
</file>