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5B73A-8894-4C84-B0FB-5290519031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ABB783-8374-43E2-BEB6-5C423CCB8C7E}">
      <dgm:prSet phldrT="[Texte]"/>
      <dgm:spPr/>
      <dgm:t>
        <a:bodyPr/>
        <a:lstStyle/>
        <a:p>
          <a:r>
            <a:rPr lang="fr-FR" dirty="0" smtClean="0"/>
            <a:t>La centralisation </a:t>
          </a:r>
          <a:endParaRPr lang="fr-FR" dirty="0"/>
        </a:p>
      </dgm:t>
    </dgm:pt>
    <dgm:pt modelId="{B05261D1-339A-43C7-B9A6-B729438BF6A7}" type="parTrans" cxnId="{8F7CF270-D198-49E7-9770-B7A44527142B}">
      <dgm:prSet/>
      <dgm:spPr/>
      <dgm:t>
        <a:bodyPr/>
        <a:lstStyle/>
        <a:p>
          <a:endParaRPr lang="fr-FR"/>
        </a:p>
      </dgm:t>
    </dgm:pt>
    <dgm:pt modelId="{B39B9597-2665-4E05-B86A-B00149A397F0}" type="sibTrans" cxnId="{8F7CF270-D198-49E7-9770-B7A44527142B}">
      <dgm:prSet/>
      <dgm:spPr/>
      <dgm:t>
        <a:bodyPr/>
        <a:lstStyle/>
        <a:p>
          <a:endParaRPr lang="fr-FR"/>
        </a:p>
      </dgm:t>
    </dgm:pt>
    <dgm:pt modelId="{408B1240-8035-4BBB-9C30-6AA61051AAB2}">
      <dgm:prSet phldrT="[Texte]"/>
      <dgm:spPr/>
      <dgm:t>
        <a:bodyPr/>
        <a:lstStyle/>
        <a:p>
          <a:r>
            <a:rPr lang="fr-FR" dirty="0" smtClean="0"/>
            <a:t>Une organisation est centralisée </a:t>
          </a:r>
          <a:endParaRPr lang="fr-FR" dirty="0"/>
        </a:p>
      </dgm:t>
    </dgm:pt>
    <dgm:pt modelId="{E11388FA-49AD-4E18-AC46-6436BEB11778}" type="parTrans" cxnId="{A3699E69-D4D5-4541-B021-58E664D61791}">
      <dgm:prSet/>
      <dgm:spPr/>
      <dgm:t>
        <a:bodyPr/>
        <a:lstStyle/>
        <a:p>
          <a:endParaRPr lang="fr-FR"/>
        </a:p>
      </dgm:t>
    </dgm:pt>
    <dgm:pt modelId="{DB07F42E-5E83-4753-A3C6-0C6E2E6AFA7B}" type="sibTrans" cxnId="{A3699E69-D4D5-4541-B021-58E664D61791}">
      <dgm:prSet/>
      <dgm:spPr/>
      <dgm:t>
        <a:bodyPr/>
        <a:lstStyle/>
        <a:p>
          <a:endParaRPr lang="fr-FR"/>
        </a:p>
      </dgm:t>
    </dgm:pt>
    <dgm:pt modelId="{A488DE81-8FA0-432E-8F51-1B13C7EB380F}">
      <dgm:prSet phldrT="[Texte]"/>
      <dgm:spPr/>
      <dgm:t>
        <a:bodyPr/>
        <a:lstStyle/>
        <a:p>
          <a:r>
            <a:rPr lang="fr-FR" dirty="0" smtClean="0"/>
            <a:t>Les pouvoirs de décision sont regroupées entre les mains d’une personne ou d’un groupe de personne </a:t>
          </a:r>
          <a:endParaRPr lang="fr-FR" dirty="0"/>
        </a:p>
      </dgm:t>
    </dgm:pt>
    <dgm:pt modelId="{9158F233-5C02-42F6-A618-000024A547E5}" type="parTrans" cxnId="{466534AD-E76F-419D-8657-27338F8BE300}">
      <dgm:prSet/>
      <dgm:spPr/>
      <dgm:t>
        <a:bodyPr/>
        <a:lstStyle/>
        <a:p>
          <a:endParaRPr lang="fr-FR"/>
        </a:p>
      </dgm:t>
    </dgm:pt>
    <dgm:pt modelId="{EE6780CD-5B76-4FF5-8E5A-E79356DBD2B5}" type="sibTrans" cxnId="{466534AD-E76F-419D-8657-27338F8BE300}">
      <dgm:prSet/>
      <dgm:spPr/>
      <dgm:t>
        <a:bodyPr/>
        <a:lstStyle/>
        <a:p>
          <a:endParaRPr lang="fr-FR"/>
        </a:p>
      </dgm:t>
    </dgm:pt>
    <dgm:pt modelId="{7D21ADD0-3F3E-434E-9635-31F2CD8D645D}">
      <dgm:prSet phldrT="[Texte]"/>
      <dgm:spPr/>
      <dgm:t>
        <a:bodyPr/>
        <a:lstStyle/>
        <a:p>
          <a:r>
            <a:rPr lang="fr-FR" dirty="0" smtClean="0"/>
            <a:t>La décentralisation </a:t>
          </a:r>
          <a:endParaRPr lang="fr-FR" dirty="0"/>
        </a:p>
      </dgm:t>
    </dgm:pt>
    <dgm:pt modelId="{3DE1C36F-E3EE-4E54-9485-AA85E821D4A7}" type="parTrans" cxnId="{4BF8F9C0-D25F-42C8-825B-9D2E441B550D}">
      <dgm:prSet/>
      <dgm:spPr/>
      <dgm:t>
        <a:bodyPr/>
        <a:lstStyle/>
        <a:p>
          <a:endParaRPr lang="fr-FR"/>
        </a:p>
      </dgm:t>
    </dgm:pt>
    <dgm:pt modelId="{0F8A89B9-6896-4236-817C-4ABA4F62BB58}" type="sibTrans" cxnId="{4BF8F9C0-D25F-42C8-825B-9D2E441B550D}">
      <dgm:prSet/>
      <dgm:spPr/>
      <dgm:t>
        <a:bodyPr/>
        <a:lstStyle/>
        <a:p>
          <a:endParaRPr lang="fr-FR"/>
        </a:p>
      </dgm:t>
    </dgm:pt>
    <dgm:pt modelId="{BB8DA530-7D82-4363-805B-A84CF0E04D44}">
      <dgm:prSet phldrT="[Texte]"/>
      <dgm:spPr/>
      <dgm:t>
        <a:bodyPr/>
        <a:lstStyle/>
        <a:p>
          <a:r>
            <a:rPr lang="fr-FR" dirty="0" smtClean="0"/>
            <a:t>Le pouvoir de décision est réparti entre plusieurs personnes </a:t>
          </a:r>
          <a:endParaRPr lang="fr-FR" dirty="0"/>
        </a:p>
      </dgm:t>
    </dgm:pt>
    <dgm:pt modelId="{D6E40407-F85D-4C40-A47D-F5B12B8FFB5D}" type="parTrans" cxnId="{C1A16E0E-05BC-428E-87E3-A54A960D0441}">
      <dgm:prSet/>
      <dgm:spPr/>
      <dgm:t>
        <a:bodyPr/>
        <a:lstStyle/>
        <a:p>
          <a:endParaRPr lang="fr-FR"/>
        </a:p>
      </dgm:t>
    </dgm:pt>
    <dgm:pt modelId="{F6410154-5F4C-4D17-A6E7-C62379CF0B37}" type="sibTrans" cxnId="{C1A16E0E-05BC-428E-87E3-A54A960D0441}">
      <dgm:prSet/>
      <dgm:spPr/>
      <dgm:t>
        <a:bodyPr/>
        <a:lstStyle/>
        <a:p>
          <a:endParaRPr lang="fr-FR"/>
        </a:p>
      </dgm:t>
    </dgm:pt>
    <dgm:pt modelId="{8C2F4B7F-EC20-4937-B7B7-AADA127E640C}">
      <dgm:prSet phldrT="[Texte]"/>
      <dgm:spPr/>
      <dgm:t>
        <a:bodyPr/>
        <a:lstStyle/>
        <a:p>
          <a:r>
            <a:rPr lang="fr-FR" dirty="0" smtClean="0"/>
            <a:t>Verticale: vers le bas de la ligne hiérarchique</a:t>
          </a:r>
          <a:endParaRPr lang="fr-FR" dirty="0"/>
        </a:p>
      </dgm:t>
    </dgm:pt>
    <dgm:pt modelId="{6F915C5A-2B34-48B9-A254-6ABCD80A3F2C}" type="parTrans" cxnId="{9C6818D6-DAFD-4E10-8CF7-000082E186F7}">
      <dgm:prSet/>
      <dgm:spPr/>
      <dgm:t>
        <a:bodyPr/>
        <a:lstStyle/>
        <a:p>
          <a:endParaRPr lang="fr-FR"/>
        </a:p>
      </dgm:t>
    </dgm:pt>
    <dgm:pt modelId="{CA1E3B51-6E31-4ED6-B779-4D5E03953EB1}" type="sibTrans" cxnId="{9C6818D6-DAFD-4E10-8CF7-000082E186F7}">
      <dgm:prSet/>
      <dgm:spPr/>
      <dgm:t>
        <a:bodyPr/>
        <a:lstStyle/>
        <a:p>
          <a:endParaRPr lang="fr-FR"/>
        </a:p>
      </dgm:t>
    </dgm:pt>
    <dgm:pt modelId="{B85955EA-4FB1-4D7B-98AF-E5DCCDF78D70}">
      <dgm:prSet phldrT="[Texte]"/>
      <dgm:spPr/>
      <dgm:t>
        <a:bodyPr/>
        <a:lstStyle/>
        <a:p>
          <a:r>
            <a:rPr lang="fr-FR" dirty="0" smtClean="0"/>
            <a:t>Horizontale: pouvoir transférés aux fonctionnels ( staff) </a:t>
          </a:r>
          <a:endParaRPr lang="fr-FR" dirty="0"/>
        </a:p>
      </dgm:t>
    </dgm:pt>
    <dgm:pt modelId="{7753BF5C-9BB2-4A55-83DA-D85C39AB5358}" type="parTrans" cxnId="{D8A6D199-6473-47CA-B5AD-F58D8E6EDBFB}">
      <dgm:prSet/>
      <dgm:spPr/>
      <dgm:t>
        <a:bodyPr/>
        <a:lstStyle/>
        <a:p>
          <a:endParaRPr lang="fr-FR"/>
        </a:p>
      </dgm:t>
    </dgm:pt>
    <dgm:pt modelId="{EAAB7A84-9F05-4585-9221-0292C31E3237}" type="sibTrans" cxnId="{D8A6D199-6473-47CA-B5AD-F58D8E6EDBFB}">
      <dgm:prSet/>
      <dgm:spPr/>
      <dgm:t>
        <a:bodyPr/>
        <a:lstStyle/>
        <a:p>
          <a:endParaRPr lang="fr-FR"/>
        </a:p>
      </dgm:t>
    </dgm:pt>
    <dgm:pt modelId="{CA547CD6-F60C-4CA5-8116-F9A7979A60B7}" type="pres">
      <dgm:prSet presAssocID="{95D5B73A-8894-4C84-B0FB-5290519031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7F1551-E3C5-41C1-8CC1-1A44806C7DDA}" type="pres">
      <dgm:prSet presAssocID="{6FABB783-8374-43E2-BEB6-5C423CCB8C7E}" presName="linNode" presStyleCnt="0"/>
      <dgm:spPr/>
    </dgm:pt>
    <dgm:pt modelId="{EA437F2A-B531-4D73-8C97-E07E0260324F}" type="pres">
      <dgm:prSet presAssocID="{6FABB783-8374-43E2-BEB6-5C423CCB8C7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28F48-25F0-4FAF-94B9-893D4AC981EA}" type="pres">
      <dgm:prSet presAssocID="{6FABB783-8374-43E2-BEB6-5C423CCB8C7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EFC21E-8B31-429C-8CFF-F76F3AC79CF0}" type="pres">
      <dgm:prSet presAssocID="{B39B9597-2665-4E05-B86A-B00149A397F0}" presName="sp" presStyleCnt="0"/>
      <dgm:spPr/>
    </dgm:pt>
    <dgm:pt modelId="{9A32EE6C-5379-429A-A480-93FCE4CB4A2D}" type="pres">
      <dgm:prSet presAssocID="{7D21ADD0-3F3E-434E-9635-31F2CD8D645D}" presName="linNode" presStyleCnt="0"/>
      <dgm:spPr/>
    </dgm:pt>
    <dgm:pt modelId="{8FE50DB3-320B-461C-909C-DDB2CDA54062}" type="pres">
      <dgm:prSet presAssocID="{7D21ADD0-3F3E-434E-9635-31F2CD8D645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B8167D-1564-475D-B1E0-DAFF7D5EFD94}" type="pres">
      <dgm:prSet presAssocID="{7D21ADD0-3F3E-434E-9635-31F2CD8D645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F8F9C0-D25F-42C8-825B-9D2E441B550D}" srcId="{95D5B73A-8894-4C84-B0FB-529051903114}" destId="{7D21ADD0-3F3E-434E-9635-31F2CD8D645D}" srcOrd="1" destOrd="0" parTransId="{3DE1C36F-E3EE-4E54-9485-AA85E821D4A7}" sibTransId="{0F8A89B9-6896-4236-817C-4ABA4F62BB58}"/>
    <dgm:cxn modelId="{89DDCEC4-B7AA-4419-97C8-5D45F35C0483}" type="presOf" srcId="{6FABB783-8374-43E2-BEB6-5C423CCB8C7E}" destId="{EA437F2A-B531-4D73-8C97-E07E0260324F}" srcOrd="0" destOrd="0" presId="urn:microsoft.com/office/officeart/2005/8/layout/vList5"/>
    <dgm:cxn modelId="{E581717E-F452-447C-AA09-F628BFFF63FD}" type="presOf" srcId="{BB8DA530-7D82-4363-805B-A84CF0E04D44}" destId="{87B8167D-1564-475D-B1E0-DAFF7D5EFD94}" srcOrd="0" destOrd="0" presId="urn:microsoft.com/office/officeart/2005/8/layout/vList5"/>
    <dgm:cxn modelId="{AC068095-3DD3-40AF-B6AF-948CF2AD979F}" type="presOf" srcId="{8C2F4B7F-EC20-4937-B7B7-AADA127E640C}" destId="{87B8167D-1564-475D-B1E0-DAFF7D5EFD94}" srcOrd="0" destOrd="1" presId="urn:microsoft.com/office/officeart/2005/8/layout/vList5"/>
    <dgm:cxn modelId="{D8A6D199-6473-47CA-B5AD-F58D8E6EDBFB}" srcId="{7D21ADD0-3F3E-434E-9635-31F2CD8D645D}" destId="{B85955EA-4FB1-4D7B-98AF-E5DCCDF78D70}" srcOrd="2" destOrd="0" parTransId="{7753BF5C-9BB2-4A55-83DA-D85C39AB5358}" sibTransId="{EAAB7A84-9F05-4585-9221-0292C31E3237}"/>
    <dgm:cxn modelId="{7C69054C-5EA1-4736-B7B6-BED7F7923C79}" type="presOf" srcId="{A488DE81-8FA0-432E-8F51-1B13C7EB380F}" destId="{1CF28F48-25F0-4FAF-94B9-893D4AC981EA}" srcOrd="0" destOrd="1" presId="urn:microsoft.com/office/officeart/2005/8/layout/vList5"/>
    <dgm:cxn modelId="{C1A16E0E-05BC-428E-87E3-A54A960D0441}" srcId="{7D21ADD0-3F3E-434E-9635-31F2CD8D645D}" destId="{BB8DA530-7D82-4363-805B-A84CF0E04D44}" srcOrd="0" destOrd="0" parTransId="{D6E40407-F85D-4C40-A47D-F5B12B8FFB5D}" sibTransId="{F6410154-5F4C-4D17-A6E7-C62379CF0B37}"/>
    <dgm:cxn modelId="{8F7CF270-D198-49E7-9770-B7A44527142B}" srcId="{95D5B73A-8894-4C84-B0FB-529051903114}" destId="{6FABB783-8374-43E2-BEB6-5C423CCB8C7E}" srcOrd="0" destOrd="0" parTransId="{B05261D1-339A-43C7-B9A6-B729438BF6A7}" sibTransId="{B39B9597-2665-4E05-B86A-B00149A397F0}"/>
    <dgm:cxn modelId="{A006159A-09A0-4DDA-91D4-535129FB2DA9}" type="presOf" srcId="{B85955EA-4FB1-4D7B-98AF-E5DCCDF78D70}" destId="{87B8167D-1564-475D-B1E0-DAFF7D5EFD94}" srcOrd="0" destOrd="2" presId="urn:microsoft.com/office/officeart/2005/8/layout/vList5"/>
    <dgm:cxn modelId="{D386942F-62C6-41AA-A585-49031CF7134A}" type="presOf" srcId="{7D21ADD0-3F3E-434E-9635-31F2CD8D645D}" destId="{8FE50DB3-320B-461C-909C-DDB2CDA54062}" srcOrd="0" destOrd="0" presId="urn:microsoft.com/office/officeart/2005/8/layout/vList5"/>
    <dgm:cxn modelId="{811C872F-C87E-4D25-8DBC-F9D346313E1D}" type="presOf" srcId="{408B1240-8035-4BBB-9C30-6AA61051AAB2}" destId="{1CF28F48-25F0-4FAF-94B9-893D4AC981EA}" srcOrd="0" destOrd="0" presId="urn:microsoft.com/office/officeart/2005/8/layout/vList5"/>
    <dgm:cxn modelId="{9C6818D6-DAFD-4E10-8CF7-000082E186F7}" srcId="{7D21ADD0-3F3E-434E-9635-31F2CD8D645D}" destId="{8C2F4B7F-EC20-4937-B7B7-AADA127E640C}" srcOrd="1" destOrd="0" parTransId="{6F915C5A-2B34-48B9-A254-6ABCD80A3F2C}" sibTransId="{CA1E3B51-6E31-4ED6-B779-4D5E03953EB1}"/>
    <dgm:cxn modelId="{A3699E69-D4D5-4541-B021-58E664D61791}" srcId="{6FABB783-8374-43E2-BEB6-5C423CCB8C7E}" destId="{408B1240-8035-4BBB-9C30-6AA61051AAB2}" srcOrd="0" destOrd="0" parTransId="{E11388FA-49AD-4E18-AC46-6436BEB11778}" sibTransId="{DB07F42E-5E83-4753-A3C6-0C6E2E6AFA7B}"/>
    <dgm:cxn modelId="{3F456E04-37B7-47E8-96FF-57B486008624}" type="presOf" srcId="{95D5B73A-8894-4C84-B0FB-529051903114}" destId="{CA547CD6-F60C-4CA5-8116-F9A7979A60B7}" srcOrd="0" destOrd="0" presId="urn:microsoft.com/office/officeart/2005/8/layout/vList5"/>
    <dgm:cxn modelId="{466534AD-E76F-419D-8657-27338F8BE300}" srcId="{6FABB783-8374-43E2-BEB6-5C423CCB8C7E}" destId="{A488DE81-8FA0-432E-8F51-1B13C7EB380F}" srcOrd="1" destOrd="0" parTransId="{9158F233-5C02-42F6-A618-000024A547E5}" sibTransId="{EE6780CD-5B76-4FF5-8E5A-E79356DBD2B5}"/>
    <dgm:cxn modelId="{4C817E14-6A33-4335-B4B6-0584165C7339}" type="presParOf" srcId="{CA547CD6-F60C-4CA5-8116-F9A7979A60B7}" destId="{2D7F1551-E3C5-41C1-8CC1-1A44806C7DDA}" srcOrd="0" destOrd="0" presId="urn:microsoft.com/office/officeart/2005/8/layout/vList5"/>
    <dgm:cxn modelId="{1A612361-0A13-4BB1-98E8-0736C74D4552}" type="presParOf" srcId="{2D7F1551-E3C5-41C1-8CC1-1A44806C7DDA}" destId="{EA437F2A-B531-4D73-8C97-E07E0260324F}" srcOrd="0" destOrd="0" presId="urn:microsoft.com/office/officeart/2005/8/layout/vList5"/>
    <dgm:cxn modelId="{07873F97-4753-4257-8108-1CD3F8B47ACB}" type="presParOf" srcId="{2D7F1551-E3C5-41C1-8CC1-1A44806C7DDA}" destId="{1CF28F48-25F0-4FAF-94B9-893D4AC981EA}" srcOrd="1" destOrd="0" presId="urn:microsoft.com/office/officeart/2005/8/layout/vList5"/>
    <dgm:cxn modelId="{3A3BE577-80BA-47A4-881A-004EAAF94DF5}" type="presParOf" srcId="{CA547CD6-F60C-4CA5-8116-F9A7979A60B7}" destId="{8FEFC21E-8B31-429C-8CFF-F76F3AC79CF0}" srcOrd="1" destOrd="0" presId="urn:microsoft.com/office/officeart/2005/8/layout/vList5"/>
    <dgm:cxn modelId="{52F86F2A-EFCB-46EE-A218-723B79975057}" type="presParOf" srcId="{CA547CD6-F60C-4CA5-8116-F9A7979A60B7}" destId="{9A32EE6C-5379-429A-A480-93FCE4CB4A2D}" srcOrd="2" destOrd="0" presId="urn:microsoft.com/office/officeart/2005/8/layout/vList5"/>
    <dgm:cxn modelId="{087DC77A-204A-456C-A470-0E98B1A421A3}" type="presParOf" srcId="{9A32EE6C-5379-429A-A480-93FCE4CB4A2D}" destId="{8FE50DB3-320B-461C-909C-DDB2CDA54062}" srcOrd="0" destOrd="0" presId="urn:microsoft.com/office/officeart/2005/8/layout/vList5"/>
    <dgm:cxn modelId="{8F43DC4A-394E-4A8D-AC99-25E316625D35}" type="presParOf" srcId="{9A32EE6C-5379-429A-A480-93FCE4CB4A2D}" destId="{87B8167D-1564-475D-B1E0-DAFF7D5EFD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28F48-25F0-4FAF-94B9-893D4AC981EA}">
      <dsp:nvSpPr>
        <dsp:cNvPr id="0" name=""/>
        <dsp:cNvSpPr/>
      </dsp:nvSpPr>
      <dsp:spPr>
        <a:xfrm rot="5400000">
          <a:off x="4934502" y="-1588360"/>
          <a:ext cx="188269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Une organisation est centralisée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Les pouvoirs de décision sont regroupées entre les mains d’une personne ou d’un groupe de personne </a:t>
          </a:r>
          <a:endParaRPr lang="fr-FR" sz="2000" kern="1200" dirty="0"/>
        </a:p>
      </dsp:txBody>
      <dsp:txXfrm rot="-5400000">
        <a:off x="3110745" y="327303"/>
        <a:ext cx="5438308" cy="1698887"/>
      </dsp:txXfrm>
    </dsp:sp>
    <dsp:sp modelId="{EA437F2A-B531-4D73-8C97-E07E0260324F}">
      <dsp:nvSpPr>
        <dsp:cNvPr id="0" name=""/>
        <dsp:cNvSpPr/>
      </dsp:nvSpPr>
      <dsp:spPr>
        <a:xfrm>
          <a:off x="0" y="58"/>
          <a:ext cx="3110745" cy="2353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La centralisation </a:t>
          </a:r>
          <a:endParaRPr lang="fr-FR" sz="2900" kern="1200" dirty="0"/>
        </a:p>
      </dsp:txBody>
      <dsp:txXfrm>
        <a:off x="114882" y="114940"/>
        <a:ext cx="2880981" cy="2123610"/>
      </dsp:txXfrm>
    </dsp:sp>
    <dsp:sp modelId="{87B8167D-1564-475D-B1E0-DAFF7D5EFD94}">
      <dsp:nvSpPr>
        <dsp:cNvPr id="0" name=""/>
        <dsp:cNvSpPr/>
      </dsp:nvSpPr>
      <dsp:spPr>
        <a:xfrm rot="5400000">
          <a:off x="4934502" y="882682"/>
          <a:ext cx="188269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Le pouvoir de décision est réparti entre plusieurs personnes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Verticale: vers le bas de la ligne hiérarchique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Horizontale: pouvoir transférés aux fonctionnels ( staff) </a:t>
          </a:r>
          <a:endParaRPr lang="fr-FR" sz="2000" kern="1200" dirty="0"/>
        </a:p>
      </dsp:txBody>
      <dsp:txXfrm rot="-5400000">
        <a:off x="3110745" y="2798345"/>
        <a:ext cx="5438308" cy="1698887"/>
      </dsp:txXfrm>
    </dsp:sp>
    <dsp:sp modelId="{8FE50DB3-320B-461C-909C-DDB2CDA54062}">
      <dsp:nvSpPr>
        <dsp:cNvPr id="0" name=""/>
        <dsp:cNvSpPr/>
      </dsp:nvSpPr>
      <dsp:spPr>
        <a:xfrm>
          <a:off x="0" y="2471102"/>
          <a:ext cx="3110745" cy="2353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La décentralisation </a:t>
          </a:r>
          <a:endParaRPr lang="fr-FR" sz="2900" kern="1200" dirty="0"/>
        </a:p>
      </dsp:txBody>
      <dsp:txXfrm>
        <a:off x="114882" y="2585984"/>
        <a:ext cx="2880981" cy="212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48684-0333-4309-8E7B-DBAEB33A0A55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84EB1-8958-4CF2-8A10-D2602EFDF9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7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smtClean="0"/>
              <a:t>DJELLAL AMEUR N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C4F69A-DE9B-47E7-8C35-64445D8C8A4A}" type="datetime1">
              <a:rPr lang="fr-FR" smtClean="0"/>
              <a:t>02/06/2020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BE2F88-8443-49BD-A201-3776C58E2C0E}" type="datetime1">
              <a:rPr lang="fr-FR" smtClean="0"/>
              <a:t>02/06/2020</a:t>
            </a:fld>
            <a:endParaRPr lang="fr-BE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5844F7-31AD-4DAD-9874-496912BA2F8C}" type="datetime1">
              <a:rPr lang="fr-FR" smtClean="0"/>
              <a:t>02/06/2020</a:t>
            </a:fld>
            <a:endParaRPr lang="fr-BE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76C62A-39DF-4844-A293-AAA2DFE64A07}" type="datetime1">
              <a:rPr lang="fr-FR" smtClean="0"/>
              <a:t>02/06/2020</a:t>
            </a:fld>
            <a:endParaRPr lang="fr-BE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3C9D44-1353-4D79-8F00-6B879B67A49A}" type="datetime1">
              <a:rPr lang="fr-FR" smtClean="0"/>
              <a:t>02/06/2020</a:t>
            </a:fld>
            <a:endParaRPr lang="fr-BE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2DD1C8-CE82-4526-AFE2-B7F13AE159B3}" type="datetime1">
              <a:rPr lang="fr-FR" smtClean="0"/>
              <a:t>02/06/2020</a:t>
            </a:fld>
            <a:endParaRPr lang="fr-BE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756883-77E3-4E0C-B973-DC58F2FFE468}" type="datetime1">
              <a:rPr lang="fr-FR" smtClean="0"/>
              <a:t>02/06/2020</a:t>
            </a:fld>
            <a:endParaRPr lang="fr-BE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A91C1-3404-4AF8-978A-29C60987625F}" type="datetime1">
              <a:rPr lang="fr-FR" smtClean="0"/>
              <a:t>02/06/2020</a:t>
            </a:fld>
            <a:endParaRPr lang="fr-BE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581213-D9FB-4B94-B8A6-4A8305213B0A}" type="datetime1">
              <a:rPr lang="fr-FR" smtClean="0"/>
              <a:t>02/06/2020</a:t>
            </a:fld>
            <a:endParaRPr lang="fr-BE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2C062-564A-46A1-99B4-7BD26E95D64C}" type="datetime1">
              <a:rPr lang="fr-FR" smtClean="0"/>
              <a:t>02/06/2020</a:t>
            </a:fld>
            <a:endParaRPr lang="fr-BE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BE" smtClean="0"/>
              <a:t>DJELLAL AMEUR N</a:t>
            </a:r>
            <a:endParaRPr lang="fr-BE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DDC350-BB58-4E4F-B1BA-6D924A30A561}" type="datetime1">
              <a:rPr lang="fr-FR" smtClean="0"/>
              <a:t>02/06/2020</a:t>
            </a:fld>
            <a:endParaRPr lang="fr-BE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5141034" cy="5199855"/>
          </a:xfrm>
        </p:spPr>
        <p:txBody>
          <a:bodyPr>
            <a:normAutofit/>
          </a:bodyPr>
          <a:lstStyle/>
          <a:p>
            <a:pPr algn="ctr"/>
            <a:r>
              <a:rPr lang="fr-FR" sz="6600" dirty="0" smtClean="0"/>
              <a:t>Le pouvoir dans les organisations </a:t>
            </a:r>
            <a:endParaRPr lang="fr-FR" sz="6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fr-FR" smtClean="0"/>
              <a:pPr algn="r"/>
              <a:t>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smtClean="0"/>
              <a:t>DJELLAL AMEUR 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1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7697" y="28462"/>
            <a:ext cx="6912768" cy="4680520"/>
          </a:xfrm>
        </p:spPr>
        <p:txBody>
          <a:bodyPr>
            <a:normAutofit/>
          </a:bodyPr>
          <a:lstStyle/>
          <a:p>
            <a:pPr algn="ctr"/>
            <a:r>
              <a:rPr lang="fr-FR" i="1" dirty="0" smtClean="0"/>
              <a:t>Aujourd’hui la clé du pouvoir des dirigeants réside dans l’influence et non plus dans l’autorité </a:t>
            </a:r>
            <a:endParaRPr lang="fr-FR" i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644008" y="5517232"/>
            <a:ext cx="4312568" cy="432048"/>
          </a:xfrm>
        </p:spPr>
        <p:txBody>
          <a:bodyPr>
            <a:normAutofit/>
          </a:bodyPr>
          <a:lstStyle/>
          <a:p>
            <a:r>
              <a:rPr lang="fr-FR" sz="2000" i="1" dirty="0" smtClean="0"/>
              <a:t>KENNETH BLANCHARD </a:t>
            </a:r>
            <a:endParaRPr lang="fr-FR" sz="2000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fr-FR" smtClean="0"/>
              <a:pPr algn="r"/>
              <a:t>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smtClean="0"/>
              <a:t>DJELLAL AMEUR 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3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ellal ameur\Desktop\pouvo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9520"/>
            <a:ext cx="7776864" cy="41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00800" cy="1066800"/>
          </a:xfrm>
        </p:spPr>
        <p:txBody>
          <a:bodyPr/>
          <a:lstStyle/>
          <a:p>
            <a:r>
              <a:rPr lang="fr-FR" dirty="0" smtClean="0"/>
              <a:t>Diversité des styles de direction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280920" cy="4248472"/>
          </a:xfrm>
        </p:spPr>
        <p:txBody>
          <a:bodyPr>
            <a:noAutofit/>
          </a:bodyPr>
          <a:lstStyle/>
          <a:p>
            <a:r>
              <a:rPr lang="fr-FR" sz="2800" dirty="0" smtClean="0"/>
              <a:t>Entre pouvoir et autorité ……? </a:t>
            </a:r>
          </a:p>
          <a:p>
            <a:r>
              <a:rPr lang="fr-FR" sz="2800" dirty="0" smtClean="0"/>
              <a:t>Le pouvoir est la capacité qu’ont les individu ou les groupes d’imposer leur volonté </a:t>
            </a:r>
          </a:p>
          <a:p>
            <a:r>
              <a:rPr lang="fr-FR" sz="2800" dirty="0" smtClean="0"/>
              <a:t>Le pouvoir, concept complexe </a:t>
            </a:r>
          </a:p>
          <a:p>
            <a:r>
              <a:rPr lang="fr-FR" sz="2800" dirty="0" smtClean="0"/>
              <a:t>Le pouvoir est la capacité à forcer l’obéissance et suppose donc un système de sanction ( </a:t>
            </a:r>
            <a:r>
              <a:rPr lang="fr-FR" sz="2800" dirty="0" err="1" smtClean="0"/>
              <a:t>exp</a:t>
            </a:r>
            <a:r>
              <a:rPr lang="fr-FR" sz="2800" dirty="0" smtClean="0"/>
              <a:t>: licenciement)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DJELLAL AMEUR 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23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jellal ameur\Desktop\l'autorit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4170040" cy="19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246" y="188640"/>
            <a:ext cx="6516798" cy="1066800"/>
          </a:xfrm>
        </p:spPr>
        <p:txBody>
          <a:bodyPr/>
          <a:lstStyle/>
          <a:p>
            <a:r>
              <a:rPr lang="fr-FR" dirty="0" smtClean="0"/>
              <a:t>Tant dis que l’autorité c’est: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37604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fr-FR" sz="3600" dirty="0" smtClean="0"/>
              <a:t>L’aptitude à faire respecter volontairement les ordres. L’autorité s’appuie donc sur l’acceptation de la domination, considérée comme légitime. Droit d’exercer le pouvoir 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DJELLAL AMEUR 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05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jellal ameur\Desktop\autorit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7"/>
            <a:ext cx="2808312" cy="1387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2469"/>
            <a:ext cx="7776864" cy="1066800"/>
          </a:xfrm>
        </p:spPr>
        <p:txBody>
          <a:bodyPr/>
          <a:lstStyle/>
          <a:p>
            <a:r>
              <a:rPr lang="fr-FR" dirty="0" smtClean="0"/>
              <a:t>L’autorité selon SIMON, 1983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204864"/>
            <a:ext cx="7128792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«  </a:t>
            </a:r>
            <a:r>
              <a:rPr lang="fr-FR" sz="3200" dirty="0" smtClean="0"/>
              <a:t>Trace la ligne de démarcation entre le comportement des individus en tant que membres de l’organisation et leur comportement en dehors de celle-ci. C’est l’autorité qui confère à l’organisation sa structure formelle »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DJELLAL AMEUR 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9476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16798" cy="1066800"/>
          </a:xfrm>
        </p:spPr>
        <p:txBody>
          <a:bodyPr/>
          <a:lstStyle/>
          <a:p>
            <a:r>
              <a:rPr lang="fr-FR" dirty="0" smtClean="0"/>
              <a:t>La répartition du pouvoir 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48175773"/>
              </p:ext>
            </p:extLst>
          </p:nvPr>
        </p:nvGraphicFramePr>
        <p:xfrm>
          <a:off x="179512" y="170080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DJELLAL AMEUR 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9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37F2A-B531-4D73-8C97-E07E02603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A437F2A-B531-4D73-8C97-E07E02603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A437F2A-B531-4D73-8C97-E07E02603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A437F2A-B531-4D73-8C97-E07E02603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E50DB3-320B-461C-909C-DDB2CDA54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8FE50DB3-320B-461C-909C-DDB2CDA54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8FE50DB3-320B-461C-909C-DDB2CDA54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8FE50DB3-320B-461C-909C-DDB2CDA54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F28F48-25F0-4FAF-94B9-893D4AC9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CF28F48-25F0-4FAF-94B9-893D4AC98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CF28F48-25F0-4FAF-94B9-893D4AC9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1CF28F48-25F0-4FAF-94B9-893D4AC9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B8167D-1564-475D-B1E0-DAFF7D5EF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87B8167D-1564-475D-B1E0-DAFF7D5EF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7B8167D-1564-475D-B1E0-DAFF7D5EF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7B8167D-1564-475D-B1E0-DAFF7D5EF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tf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870396_TF02895266.potx" id="{47023EB1-84D6-4F8D-A3A4-0DB2D5BFEFCD}" vid="{A3AA592D-003A-45B9-875A-068D4A2C5D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54</TotalTime>
  <Words>187</Words>
  <Application>Microsoft Office PowerPoint</Application>
  <PresentationFormat>Affichage à l'écran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tf02895266</vt:lpstr>
      <vt:lpstr>Le pouvoir dans les organisations </vt:lpstr>
      <vt:lpstr>Aujourd’hui la clé du pouvoir des dirigeants réside dans l’influence et non plus dans l’autorité </vt:lpstr>
      <vt:lpstr>Diversité des styles de direction </vt:lpstr>
      <vt:lpstr>Tant dis que l’autorité c’est: </vt:lpstr>
      <vt:lpstr>L’autorité selon SIMON, 1983 </vt:lpstr>
      <vt:lpstr>La répartition du pouvoir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pouvoir dans les organisations </dc:title>
  <dc:creator>djellal ameur</dc:creator>
  <cp:lastModifiedBy>djellal ameur</cp:lastModifiedBy>
  <cp:revision>15</cp:revision>
  <dcterms:created xsi:type="dcterms:W3CDTF">2018-05-27T22:17:58Z</dcterms:created>
  <dcterms:modified xsi:type="dcterms:W3CDTF">2020-06-02T11:11:07Z</dcterms:modified>
</cp:coreProperties>
</file>