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8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7B61A-8BD5-4963-9780-06C6B0C7E629}" type="datetimeFigureOut">
              <a:rPr lang="fr-FR" smtClean="0"/>
              <a:t>09/12/2020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0DFE5-C354-47EF-9660-CA1F1B7DBA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70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8FB1-28A1-4870-A088-C691DBA7E0A0}" type="datetime1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35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06238-ECB1-4779-B949-04A1749F0AC2}" type="datetime1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69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581C-F27D-48AB-B310-73562849A761}" type="datetime1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3099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4FA42-F443-4663-8286-718CA1C881EB}" type="datetime1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024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E4EC-69A5-44EA-BC37-52EC323B1188}" type="datetime1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028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A954-2B28-4A7F-A330-2B332DC620DA}" type="datetime1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91961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3D65-7C98-4515-9AE4-EE3F3D908205}" type="datetime1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8858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6F65-3C11-4DE5-8137-D07E5D2FAA13}" type="datetime1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89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EC99-1A02-4298-8754-FCA032872377}" type="datetime1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74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EAB6-3B98-403E-A6C0-B5BB6BD22932}" type="datetime1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71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6376A-BC09-4A02-9DA8-B4D0465EFE2E}" type="datetime1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64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6EA4-F099-4EF5-976B-A5DC3EBB2451}" type="datetime1">
              <a:rPr lang="fr-FR" smtClean="0"/>
              <a:t>09/12/2020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742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E8356-18B1-4803-967E-EF1041FA2454}" type="datetime1">
              <a:rPr lang="fr-FR" smtClean="0"/>
              <a:t>09/12/2020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0399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2BE5B-17FE-4ABC-B925-0975690F4FD5}" type="datetime1">
              <a:rPr lang="fr-FR" smtClean="0"/>
              <a:t>09/12/2020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209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624-AE81-49E4-B8F4-89A55059CB24}" type="datetime1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2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8547E-65BB-45F9-A350-06EE5E1B86F4}" type="datetime1">
              <a:rPr lang="fr-FR" smtClean="0"/>
              <a:t>09/12/2020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95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8215-0AC6-4ED6-A3D0-79B3F8203DF1}" type="datetime1">
              <a:rPr lang="fr-FR" smtClean="0"/>
              <a:t>09/12/2020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F4CB8CA-6DEE-4BF0-89CC-4ADDBDB7F8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17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E1A8BA-988D-4309-ADD0-313CAA1AB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46253"/>
            <a:ext cx="8915399" cy="2110154"/>
          </a:xfrm>
        </p:spPr>
        <p:txBody>
          <a:bodyPr/>
          <a:lstStyle/>
          <a:p>
            <a:pPr algn="ctr"/>
            <a:r>
              <a:rPr lang="ar-DZ" sz="3600" dirty="0"/>
              <a:t>المحاضرة1 في مادة الإحصاء الرياضي و تطبيق الاختبارات الرياضية </a:t>
            </a:r>
            <a:br>
              <a:rPr lang="ar-DZ" sz="3600" dirty="0"/>
            </a:br>
            <a:r>
              <a:rPr lang="ar-DZ" sz="4400" dirty="0">
                <a:solidFill>
                  <a:srgbClr val="FF0000"/>
                </a:solidFill>
              </a:rPr>
              <a:t>نظرية المجموعات  </a:t>
            </a:r>
            <a:endParaRPr lang="fr-FR" sz="4400" dirty="0">
              <a:solidFill>
                <a:srgbClr val="FF000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B88F8A9-89A0-409A-8365-AA2A57C495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DZ" dirty="0"/>
              <a:t>د. راشدي خضرة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522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DC6CBA-8767-4F44-8118-569414018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0620"/>
          </a:xfrm>
        </p:spPr>
        <p:txBody>
          <a:bodyPr/>
          <a:lstStyle/>
          <a:p>
            <a:pPr algn="ctr"/>
            <a:r>
              <a:rPr lang="ar-DZ" b="1" dirty="0"/>
              <a:t>تطبيق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054A47-865A-45B6-9B8E-2797A8E7C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04730"/>
            <a:ext cx="8915400" cy="4506492"/>
          </a:xfrm>
        </p:spPr>
        <p:txBody>
          <a:bodyPr/>
          <a:lstStyle/>
          <a:p>
            <a:pPr marL="0" indent="0" algn="r" rtl="1">
              <a:buNone/>
            </a:pPr>
            <a:r>
              <a:rPr lang="ar-DZ" dirty="0"/>
              <a:t>لدينا المجموعتين  </a:t>
            </a:r>
            <a:r>
              <a:rPr lang="fr-FR" dirty="0"/>
              <a:t>A</a:t>
            </a:r>
            <a:r>
              <a:rPr lang="ar-DZ" dirty="0"/>
              <a:t>  و   </a:t>
            </a:r>
            <a:r>
              <a:rPr lang="fr-FR" dirty="0"/>
              <a:t>B</a:t>
            </a:r>
            <a:r>
              <a:rPr lang="ar-DZ" dirty="0"/>
              <a:t>  حيث </a:t>
            </a:r>
            <a:r>
              <a:rPr lang="fr-FR" dirty="0"/>
              <a:t>:</a:t>
            </a:r>
          </a:p>
          <a:p>
            <a:pPr marL="0" indent="0" algn="r" rtl="1">
              <a:buNone/>
            </a:pPr>
            <a:r>
              <a:rPr lang="fr-FR" dirty="0"/>
              <a:t>A= {4,6,9,13,21,7}   , B = {0,6,7}</a:t>
            </a:r>
          </a:p>
          <a:p>
            <a:pPr marL="0" indent="0" algn="r" rtl="1">
              <a:buNone/>
            </a:pPr>
            <a:r>
              <a:rPr lang="ar-DZ" dirty="0"/>
              <a:t>جد كلا من</a:t>
            </a:r>
            <a:r>
              <a:rPr lang="fr-FR" dirty="0"/>
              <a:t> </a:t>
            </a:r>
            <a:r>
              <a:rPr lang="ar-DZ" dirty="0"/>
              <a:t>– المجموعات الجزئية الممكنة في </a:t>
            </a:r>
            <a:r>
              <a:rPr lang="fr-FR" dirty="0"/>
              <a:t>B</a:t>
            </a:r>
            <a:endParaRPr lang="ar-DZ" dirty="0"/>
          </a:p>
          <a:p>
            <a:pPr marL="0" indent="0" algn="r" rtl="1">
              <a:buNone/>
            </a:pPr>
            <a:r>
              <a:rPr lang="ar-DZ" dirty="0"/>
              <a:t>              -تقاطع و اتحاد و الفرق بين المجموعتين </a:t>
            </a:r>
            <a:r>
              <a:rPr lang="fr-FR" dirty="0"/>
              <a:t>A    B</a:t>
            </a:r>
            <a:endParaRPr lang="ar-DZ" dirty="0"/>
          </a:p>
          <a:p>
            <a:pPr marL="0" indent="0" algn="r" rtl="1">
              <a:buNone/>
            </a:pPr>
            <a:r>
              <a:rPr lang="ar-DZ" dirty="0"/>
              <a:t>              - متممة       </a:t>
            </a:r>
            <a:r>
              <a:rPr lang="fr-FR" dirty="0"/>
              <a:t>E={4,21,13}</a:t>
            </a:r>
            <a:r>
              <a:rPr lang="ar-DZ" dirty="0"/>
              <a:t>    الى المجموعة </a:t>
            </a:r>
            <a:r>
              <a:rPr lang="fr-FR" dirty="0"/>
              <a:t>A </a:t>
            </a:r>
            <a:endParaRPr lang="ar-DZ" dirty="0"/>
          </a:p>
          <a:p>
            <a:pPr marL="0" indent="0" algn="r" rtl="1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5294EC-0E81-47DA-AC5E-CA7DDE84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 sz="1400" dirty="0"/>
              <a:t>جامعة وهران2 . كلية العلوم الاجتماعية . ماستر1 ديموغرافيا اجتماعية       </a:t>
            </a:r>
            <a:r>
              <a:rPr lang="fr-FR" sz="1400" dirty="0"/>
              <a:t>M1_S1_ STAtest.CO1/15</a:t>
            </a:r>
          </a:p>
        </p:txBody>
      </p:sp>
    </p:spTree>
    <p:extLst>
      <p:ext uri="{BB962C8B-B14F-4D97-AF65-F5344CB8AC3E}">
        <p14:creationId xmlns:p14="http://schemas.microsoft.com/office/powerpoint/2010/main" val="348231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D12992-1DC4-40F9-985B-58CACBA77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116"/>
          </a:xfrm>
        </p:spPr>
        <p:txBody>
          <a:bodyPr/>
          <a:lstStyle/>
          <a:p>
            <a:pPr algn="ctr"/>
            <a:r>
              <a:rPr lang="ar-DZ" b="1" dirty="0"/>
              <a:t>حل التطبيق </a:t>
            </a:r>
            <a:endParaRPr lang="fr-F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63DD177-8F79-4F24-8091-AF1FD37A664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577009"/>
                <a:ext cx="8915400" cy="4334213"/>
              </a:xfrm>
            </p:spPr>
            <p:txBody>
              <a:bodyPr/>
              <a:lstStyle/>
              <a:p>
                <a:pPr marL="0" indent="0" algn="ctr" rtl="1">
                  <a:buNone/>
                </a:pPr>
                <a:r>
                  <a:rPr lang="fr-FR" dirty="0"/>
                  <a:t>A= {4,6,9,13,21,7}   , B = {0,6,7}</a:t>
                </a:r>
              </a:p>
              <a:p>
                <a:pPr algn="r" rtl="1"/>
                <a:r>
                  <a:rPr lang="ar-DZ" dirty="0"/>
                  <a:t>المجموعات الجزئية الممكنة في </a:t>
                </a:r>
                <a:r>
                  <a:rPr lang="fr-FR" dirty="0"/>
                  <a:t>B</a:t>
                </a:r>
                <a:r>
                  <a:rPr lang="ar-DZ" dirty="0"/>
                  <a:t> هي :</a:t>
                </a:r>
              </a:p>
              <a:p>
                <a:pPr marL="0" indent="0" algn="ctr" rtl="1">
                  <a:buNone/>
                </a:pPr>
                <a:r>
                  <a:rPr lang="fr-FR" dirty="0"/>
                  <a:t>P(B) = {</a:t>
                </a:r>
                <a:r>
                  <a:rPr lang="az-Cyrl-A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Ф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{0 }, { 6}, {7 }, {0,6 }, {0,7 }, {6,7 }, { 0,6,7}}</a:t>
                </a:r>
              </a:p>
              <a:p>
                <a:pPr algn="just" rtl="1"/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تقاطع المجموعتين {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A∩B = {6,7</a:t>
                </a:r>
                <a:endParaRPr lang="ar-D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 rtl="1"/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اتحاد المجموعتين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  A ∪  B =   {0,4,6,7,13, 21 }      </a:t>
                </a:r>
                <a:endParaRPr lang="ar-DZ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 rtl="1"/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الفرق بين المجموعتين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A-E =  {9}</a:t>
                </a:r>
              </a:p>
              <a:p>
                <a:pPr algn="just" rtl="1"/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متممة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</a:t>
                </a:r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الى </a:t>
                </a:r>
                <a14:m>
                  <m:oMath xmlns:m="http://schemas.openxmlformats.org/officeDocument/2006/math">
                    <m:r>
                      <a:rPr lang="fr-F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{9}</a:t>
                </a:r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DZ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</m:acc>
                  </m:oMath>
                </a14:m>
                <a:endParaRPr lang="fr-FR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 rtl="1">
                  <a:buNone/>
                </a:pPr>
                <a:endParaRPr lang="fr-FR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63DD177-8F79-4F24-8091-AF1FD37A664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577009"/>
                <a:ext cx="8915400" cy="4334213"/>
              </a:xfrm>
              <a:blipFill>
                <a:blip r:embed="rId2"/>
                <a:stretch>
                  <a:fillRect t="-844" r="-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2C63FE-6067-4155-A2AE-5C7919A73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C83B30BF-D36B-4837-94B8-7F5DC9312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9141" y="3000889"/>
            <a:ext cx="2706859" cy="228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98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6739B-B433-465F-9C2A-642C0F4C4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186608"/>
            <a:ext cx="8911687" cy="2809461"/>
          </a:xfrm>
        </p:spPr>
        <p:txBody>
          <a:bodyPr>
            <a:normAutofit/>
          </a:bodyPr>
          <a:lstStyle/>
          <a:p>
            <a:pPr algn="ctr"/>
            <a:r>
              <a:rPr lang="ar-DZ" sz="40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 اللقاء مع المحاضرة التالية الخاصة بالتحليل التوافقي ( أساليب العد) </a:t>
            </a:r>
            <a:endParaRPr lang="fr-FR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0337EC1-32BC-462F-89AA-A44CA2665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</p:spTree>
    <p:extLst>
      <p:ext uri="{BB962C8B-B14F-4D97-AF65-F5344CB8AC3E}">
        <p14:creationId xmlns:p14="http://schemas.microsoft.com/office/powerpoint/2010/main" val="2991306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9211D5-2175-4DA5-9F54-D24D0CD5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4862"/>
          </a:xfrm>
        </p:spPr>
        <p:txBody>
          <a:bodyPr/>
          <a:lstStyle/>
          <a:p>
            <a:pPr algn="ctr"/>
            <a:r>
              <a:rPr lang="ar-DZ" b="1" dirty="0"/>
              <a:t>تعاريف </a:t>
            </a:r>
            <a:endParaRPr lang="fr-F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4CA9E5-1B56-46A4-B902-086306242C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561514"/>
                <a:ext cx="8915400" cy="4349708"/>
              </a:xfrm>
            </p:spPr>
            <p:txBody>
              <a:bodyPr/>
              <a:lstStyle/>
              <a:p>
                <a:pPr algn="r" rtl="1"/>
                <a:r>
                  <a:rPr lang="ar-DZ" dirty="0"/>
                  <a:t>نظرية المجموعات : </a:t>
                </a:r>
                <a:r>
                  <a:rPr lang="ar-SA" dirty="0"/>
                  <a:t>نظرية المجموعات هي احدى فروع علم المنطق الرياضي التي تدرس المجموعات </a:t>
                </a:r>
                <a:r>
                  <a:rPr lang="ar-DZ" dirty="0"/>
                  <a:t> و هي مهمة في دراسة الاحتمالات </a:t>
                </a:r>
              </a:p>
              <a:p>
                <a:pPr algn="r" rtl="1"/>
                <a:r>
                  <a:rPr lang="ar-DZ" dirty="0"/>
                  <a:t>المجموعة </a:t>
                </a:r>
                <a:r>
                  <a:rPr lang="ar-SA" dirty="0"/>
                  <a:t>:</a:t>
                </a:r>
                <a:r>
                  <a:rPr lang="ar-DZ" dirty="0"/>
                  <a:t> هي تجمع من أشياء محددة تسمى ‘عناصر’. و هي كائن رياضي يعبر عنها بالحروف الكبيرة :</a:t>
                </a:r>
                <a:r>
                  <a:rPr lang="fr-FR" dirty="0"/>
                  <a:t>A,B,C...</a:t>
                </a:r>
                <a:r>
                  <a:rPr lang="ar-DZ" dirty="0"/>
                  <a:t> و يعبر عن عناصرها بالحروف الصغيرة :</a:t>
                </a:r>
                <a:r>
                  <a:rPr lang="fr-FR" dirty="0"/>
                  <a:t>a, b, c...</a:t>
                </a:r>
                <a:r>
                  <a:rPr lang="ar-DZ" dirty="0"/>
                  <a:t> </a:t>
                </a:r>
              </a:p>
              <a:p>
                <a:pPr marL="0" indent="0" algn="r" rtl="1">
                  <a:buNone/>
                </a:pPr>
                <a:r>
                  <a:rPr lang="ar-DZ" dirty="0"/>
                  <a:t>مثال : </a:t>
                </a:r>
                <a:r>
                  <a:rPr lang="fr-FR" dirty="0"/>
                  <a:t>A  </a:t>
                </a:r>
                <a:r>
                  <a:rPr lang="ar-DZ" dirty="0"/>
                  <a:t> مجموعة الاعداد 1،2،3،4</a:t>
                </a:r>
                <a:endParaRPr lang="fr-FR" dirty="0"/>
              </a:p>
              <a:p>
                <a:pPr marL="0" indent="0" algn="r" rtl="1">
                  <a:buNone/>
                </a:pPr>
                <a:r>
                  <a:rPr lang="fr-FR" dirty="0"/>
                  <a:t>B           </a:t>
                </a:r>
                <a:r>
                  <a:rPr lang="ar-DZ" dirty="0"/>
                  <a:t>  مجموعة اشهر السنة </a:t>
                </a:r>
                <a:endParaRPr lang="fr-FR" dirty="0"/>
              </a:p>
              <a:p>
                <a:pPr marL="0" indent="0" algn="r" rtl="1">
                  <a:buNone/>
                </a:pPr>
                <a:r>
                  <a:rPr lang="fr-FR" dirty="0"/>
                  <a:t>C          </a:t>
                </a:r>
                <a:r>
                  <a:rPr lang="ar-DZ" dirty="0"/>
                  <a:t>  مجموعة الاعداد الكبيرة </a:t>
                </a:r>
                <a:endParaRPr lang="fr-FR" dirty="0"/>
              </a:p>
              <a:p>
                <a:pPr marL="0" indent="0" algn="r" rtl="1">
                  <a:buNone/>
                </a:pPr>
                <a:r>
                  <a:rPr lang="fr-FR" dirty="0"/>
                  <a:t>D         </a:t>
                </a:r>
                <a:r>
                  <a:rPr lang="ar-DZ" dirty="0"/>
                  <a:t>  مجموعة الكتب المفيدة </a:t>
                </a:r>
              </a:p>
              <a:p>
                <a:pPr marL="0" indent="0" algn="r" rtl="1">
                  <a:buNone/>
                </a:pPr>
                <a:r>
                  <a:rPr lang="ar-DZ" dirty="0"/>
                  <a:t>فتكون كلا من  </a:t>
                </a:r>
                <a:r>
                  <a:rPr lang="fr-FR" dirty="0"/>
                  <a:t>A</a:t>
                </a:r>
                <a:r>
                  <a:rPr lang="ar-DZ" dirty="0"/>
                  <a:t> و   </a:t>
                </a:r>
                <a:r>
                  <a:rPr lang="fr-FR" dirty="0"/>
                  <a:t>B</a:t>
                </a:r>
                <a:r>
                  <a:rPr lang="ar-DZ" dirty="0"/>
                  <a:t>   مجموعتين لان عناصرهما معروفة ، في حين  </a:t>
                </a:r>
                <a:r>
                  <a:rPr lang="fr-FR" dirty="0"/>
                  <a:t>C</a:t>
                </a:r>
                <a:r>
                  <a:rPr lang="ar-DZ" dirty="0"/>
                  <a:t>  و  </a:t>
                </a:r>
                <a:r>
                  <a:rPr lang="fr-FR" dirty="0"/>
                  <a:t>D</a:t>
                </a:r>
                <a:r>
                  <a:rPr lang="ar-DZ" dirty="0"/>
                  <a:t>  ليستا مجموعتين لا الكبر و الفائدة يتفاوت تعريفهما من فرد الى اخر </a:t>
                </a:r>
              </a:p>
              <a:p>
                <a:pPr marL="0" indent="0" algn="r" rtl="1">
                  <a:buNone/>
                </a:pPr>
                <a:r>
                  <a:rPr lang="ar-DZ" dirty="0"/>
                  <a:t>و نكتب مثلا : </a:t>
                </a:r>
                <a:r>
                  <a:rPr lang="fr-FR" dirty="0"/>
                  <a:t>A = { a, b, c, d}  </a:t>
                </a:r>
                <a:r>
                  <a:rPr lang="ar-DZ" dirty="0"/>
                  <a:t> و نقول ان </a:t>
                </a:r>
                <a:r>
                  <a:rPr lang="fr-FR" dirty="0"/>
                  <a:t>  a </a:t>
                </a:r>
                <a:r>
                  <a:rPr lang="ar-DZ" dirty="0"/>
                  <a:t>ينتمي الى  </a:t>
                </a:r>
                <a:r>
                  <a:rPr lang="fr-FR" dirty="0"/>
                  <a:t>A</a:t>
                </a:r>
                <a:r>
                  <a:rPr lang="ar-DZ" dirty="0"/>
                  <a:t> و نكتب رياضيا :</a:t>
                </a:r>
                <a:r>
                  <a:rPr lang="fr-FR" dirty="0"/>
                  <a:t>    a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fr-FR" dirty="0"/>
                  <a:t>  A    </a:t>
                </a: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64CA9E5-1B56-46A4-B902-086306242C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561514"/>
                <a:ext cx="8915400" cy="4349708"/>
              </a:xfrm>
              <a:blipFill>
                <a:blip r:embed="rId2"/>
                <a:stretch>
                  <a:fillRect t="-700" r="-6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D9055E9-CC24-4935-A20B-AE5AB50C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</p:spTree>
    <p:extLst>
      <p:ext uri="{BB962C8B-B14F-4D97-AF65-F5344CB8AC3E}">
        <p14:creationId xmlns:p14="http://schemas.microsoft.com/office/powerpoint/2010/main" val="4026587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DEA36F-80FF-481B-8E37-DEECF9D0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21810"/>
          </a:xfrm>
        </p:spPr>
        <p:txBody>
          <a:bodyPr/>
          <a:lstStyle/>
          <a:p>
            <a:pPr algn="ctr"/>
            <a:r>
              <a:rPr lang="ar-DZ" b="1" dirty="0"/>
              <a:t>أنواع المجموعات 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A8CB58D-5EDC-4D37-A8D1-A27AD16C6D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645919"/>
                <a:ext cx="8915400" cy="4965895"/>
              </a:xfrm>
            </p:spPr>
            <p:txBody>
              <a:bodyPr>
                <a:normAutofit/>
              </a:bodyPr>
              <a:lstStyle/>
              <a:p>
                <a:pPr algn="just" rtl="1"/>
                <a:r>
                  <a:rPr lang="ar-DZ" sz="2000" b="1" dirty="0"/>
                  <a:t>المجموعة الخالية : </a:t>
                </a:r>
                <a:r>
                  <a:rPr lang="ar-DZ" sz="2000" dirty="0"/>
                  <a:t>وهي المجموعة التي لا تحوي أي عنصر و يرمز لها بالرمز </a:t>
                </a:r>
                <a14:m>
                  <m:oMath xmlns:m="http://schemas.openxmlformats.org/officeDocument/2006/math">
                    <m:r>
                      <a:rPr lang="ar-DZ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∅</m:t>
                    </m:r>
                  </m:oMath>
                </a14:m>
                <a:endParaRPr lang="ar-DZ" sz="2000" dirty="0"/>
              </a:p>
              <a:p>
                <a:pPr algn="just" rtl="1"/>
                <a:r>
                  <a:rPr lang="ar-DZ" sz="2000" b="1" dirty="0"/>
                  <a:t>المجموعة الكلية: </a:t>
                </a:r>
                <a:r>
                  <a:rPr lang="ar-DZ" sz="2000" dirty="0"/>
                  <a:t>هي أكبر مجموعة </a:t>
                </a:r>
                <a:r>
                  <a:rPr lang="fr-FR" sz="2000" dirty="0"/>
                  <a:t> </a:t>
                </a:r>
                <a:r>
                  <a:rPr lang="ar-DZ" sz="2000" dirty="0"/>
                  <a:t> و تضم كل المجموعات ويرمز لها بالحرف </a:t>
                </a:r>
                <a:r>
                  <a:rPr lang="el-GR" sz="2000" dirty="0"/>
                  <a:t>Ω</a:t>
                </a:r>
                <a:endParaRPr lang="ar-DZ" sz="2000" dirty="0"/>
              </a:p>
              <a:p>
                <a:pPr algn="just" rtl="1"/>
                <a:r>
                  <a:rPr lang="ar-DZ" sz="2000" b="1" dirty="0"/>
                  <a:t>المجموعة المنتهية: </a:t>
                </a:r>
                <a:r>
                  <a:rPr lang="ar-DZ" sz="2000" dirty="0"/>
                  <a:t>نقول عن المجموعة إنها مجموعة منتهية ، إذا كانت هذه المجموعة تحوي عددا منتهيا من العناصر  كمجموعة اشهر السنة </a:t>
                </a:r>
              </a:p>
              <a:p>
                <a:pPr algn="just" rtl="1"/>
                <a:r>
                  <a:rPr lang="ar-DZ" sz="2000" b="1" dirty="0"/>
                  <a:t>المجموعة غير المنتهية</a:t>
                </a:r>
                <a:r>
                  <a:rPr lang="ar-DZ" sz="2000" dirty="0"/>
                  <a:t>: نقول عن المجموعة إنها غير منتهية ، إذا حوت عددا غير منته من العناصر المختلفة بعضها عن البعض كمجموعة الاعداد الطبيعية </a:t>
                </a:r>
              </a:p>
              <a:p>
                <a:pPr algn="just" rtl="1"/>
                <a:r>
                  <a:rPr lang="ar-DZ" sz="2000" b="1" dirty="0"/>
                  <a:t>المجموعة الجزئية : </a:t>
                </a:r>
                <a:r>
                  <a:rPr lang="ar-DZ" sz="2000" dirty="0"/>
                  <a:t>نقول عن المجموعة </a:t>
                </a:r>
                <a:r>
                  <a:rPr lang="fr-FR" sz="2000" dirty="0"/>
                  <a:t>A</a:t>
                </a:r>
                <a:r>
                  <a:rPr lang="ar-DZ" sz="2000" dirty="0"/>
                  <a:t> انها جزء من المجموعة </a:t>
                </a:r>
                <a:r>
                  <a:rPr lang="fr-FR" sz="2000" dirty="0"/>
                  <a:t>B</a:t>
                </a:r>
                <a:r>
                  <a:rPr lang="ar-DZ" sz="2000" dirty="0"/>
                  <a:t> اذا و فقط اذا كان كل عنصر من  </a:t>
                </a:r>
                <a:r>
                  <a:rPr lang="fr-FR" sz="2000" dirty="0"/>
                  <a:t>A</a:t>
                </a:r>
                <a:r>
                  <a:rPr lang="ar-DZ" sz="2000" dirty="0"/>
                  <a:t> عنصرا من </a:t>
                </a:r>
                <a:r>
                  <a:rPr lang="fr-FR" sz="2000" dirty="0"/>
                  <a:t>B</a:t>
                </a:r>
                <a:r>
                  <a:rPr lang="ar-DZ" sz="2000" dirty="0"/>
                  <a:t> أي  </a:t>
                </a:r>
                <a:r>
                  <a:rPr lang="fr-FR" sz="2000" dirty="0"/>
                  <a:t>A</a:t>
                </a:r>
                <a:r>
                  <a:rPr lang="ar-DZ" sz="2000" dirty="0"/>
                  <a:t>  محتواة في   </a:t>
                </a:r>
                <a:r>
                  <a:rPr lang="fr-FR" sz="2000" dirty="0"/>
                  <a:t>B</a:t>
                </a:r>
                <a:r>
                  <a:rPr lang="ar-DZ" sz="2000" dirty="0"/>
                  <a:t>  و نكتب رياضيا </a:t>
                </a:r>
                <a:endParaRPr lang="fr-FR" sz="2000" dirty="0"/>
              </a:p>
              <a:p>
                <a:pPr marL="0" indent="0" algn="ctr" rtl="1">
                  <a:buNone/>
                </a:pPr>
                <a:r>
                  <a:rPr lang="fr-FR" sz="2000" dirty="0"/>
                  <a:t>A  </a:t>
                </a:r>
                <a14:m>
                  <m:oMath xmlns:m="http://schemas.openxmlformats.org/officeDocument/2006/math">
                    <m:r>
                      <a:rPr lang="el-GR" sz="2000" i="1" smtClean="0">
                        <a:latin typeface="Cambria Math" panose="02040503050406030204" pitchFamily="18" charset="0"/>
                      </a:rPr>
                      <m:t>⊂</m:t>
                    </m:r>
                  </m:oMath>
                </a14:m>
                <a:r>
                  <a:rPr lang="fr-FR" sz="2000" dirty="0"/>
                  <a:t>    B  </a:t>
                </a:r>
              </a:p>
              <a:p>
                <a:pPr marL="0" indent="0" algn="just" rtl="1">
                  <a:buNone/>
                </a:pPr>
                <a:r>
                  <a:rPr lang="ar-DZ" sz="2000" dirty="0"/>
                  <a:t>و تتساوى  المجموعتين  </a:t>
                </a:r>
                <a:r>
                  <a:rPr lang="fr-FR" sz="2000" dirty="0"/>
                  <a:t>A</a:t>
                </a:r>
                <a:r>
                  <a:rPr lang="ar-DZ" sz="2000" dirty="0"/>
                  <a:t> و </a:t>
                </a:r>
                <a:r>
                  <a:rPr lang="fr-FR" sz="2000" dirty="0"/>
                  <a:t>B</a:t>
                </a:r>
                <a:r>
                  <a:rPr lang="ar-DZ" sz="2000" dirty="0"/>
                  <a:t>  اذا تحقق : </a:t>
                </a:r>
                <a:r>
                  <a:rPr lang="fr-FR" sz="2000" dirty="0"/>
                  <a:t> A   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⊂</a:t>
                </a:r>
                <a:r>
                  <a:rPr lang="fr-FR" sz="2000" dirty="0"/>
                  <a:t>   B   &amp;     B  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⊂</a:t>
                </a:r>
                <a:r>
                  <a:rPr lang="fr-FR" sz="2000" dirty="0"/>
                  <a:t>   A        </a:t>
                </a:r>
                <a:r>
                  <a:rPr lang="ar-DZ" sz="2000" dirty="0"/>
                  <a:t> </a:t>
                </a:r>
                <a:r>
                  <a:rPr lang="fr-FR" sz="2000" dirty="0"/>
                  <a:t>A=B </a:t>
                </a:r>
                <a14:m>
                  <m:oMath xmlns:m="http://schemas.openxmlformats.org/officeDocument/2006/math">
                    <m:r>
                      <a:rPr lang="fr-FR" sz="2000" i="1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endParaRPr lang="fr-FR" sz="2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A8CB58D-5EDC-4D37-A8D1-A27AD16C6D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645919"/>
                <a:ext cx="8915400" cy="4965895"/>
              </a:xfrm>
              <a:blipFill>
                <a:blip r:embed="rId2"/>
                <a:stretch>
                  <a:fillRect l="-1642" t="-613" r="-68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2D6EE6E-75AB-4CDD-B9CB-A33D051CF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</p:spTree>
    <p:extLst>
      <p:ext uri="{BB962C8B-B14F-4D97-AF65-F5344CB8AC3E}">
        <p14:creationId xmlns:p14="http://schemas.microsoft.com/office/powerpoint/2010/main" val="1708766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29DDE-9F85-4086-8643-7235D8AD3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5878"/>
          </a:xfrm>
        </p:spPr>
        <p:txBody>
          <a:bodyPr/>
          <a:lstStyle/>
          <a:p>
            <a:pPr algn="ctr"/>
            <a:r>
              <a:rPr lang="ar-DZ" b="1" dirty="0"/>
              <a:t>هام </a:t>
            </a:r>
            <a:endParaRPr lang="fr-F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6515E7D-63E6-4FB7-A098-92DCBEF4B3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871003"/>
                <a:ext cx="8915400" cy="4040219"/>
              </a:xfrm>
            </p:spPr>
            <p:txBody>
              <a:bodyPr/>
              <a:lstStyle/>
              <a:p>
                <a:pPr algn="just" rtl="1"/>
                <a:r>
                  <a:rPr lang="fr-FR" dirty="0"/>
                  <a:t>}</a:t>
                </a:r>
                <a:r>
                  <a:rPr lang="ar-DZ" dirty="0"/>
                  <a:t>   1،2  } و   {  2،1 } هما نفس المجموعة </a:t>
                </a:r>
              </a:p>
              <a:p>
                <a:pPr algn="just" rtl="1"/>
                <a:r>
                  <a:rPr lang="ar-DZ" dirty="0"/>
                  <a:t>نقول ان  </a:t>
                </a:r>
                <a:r>
                  <a:rPr lang="fr-FR" dirty="0"/>
                  <a:t>a</a:t>
                </a:r>
                <a:r>
                  <a:rPr lang="ar-DZ" dirty="0"/>
                  <a:t> ينتمي الى المجموعة  </a:t>
                </a:r>
                <a:r>
                  <a:rPr lang="fr-FR" dirty="0"/>
                  <a:t>A</a:t>
                </a:r>
                <a:r>
                  <a:rPr lang="ar-DZ" dirty="0"/>
                  <a:t>و نكتب </a:t>
                </a:r>
                <a:r>
                  <a:rPr lang="fr-FR" dirty="0"/>
                  <a:t>    a  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fr-FR" dirty="0"/>
                  <a:t>   A     :</a:t>
                </a:r>
                <a:endParaRPr lang="ar-DZ" dirty="0"/>
              </a:p>
              <a:p>
                <a:pPr algn="just" rtl="1"/>
                <a:r>
                  <a:rPr lang="ar-DZ" dirty="0"/>
                  <a:t>نقول ان </a:t>
                </a:r>
                <a:r>
                  <a:rPr lang="fr-FR" dirty="0"/>
                  <a:t>e</a:t>
                </a:r>
                <a:r>
                  <a:rPr lang="ar-DZ" dirty="0"/>
                  <a:t> لا ينتمي الى المجموعة </a:t>
                </a:r>
                <a:r>
                  <a:rPr lang="fr-FR" dirty="0"/>
                  <a:t>  A</a:t>
                </a:r>
                <a:r>
                  <a:rPr lang="ar-DZ" dirty="0"/>
                  <a:t>و نكتب </a:t>
                </a:r>
                <a:r>
                  <a:rPr lang="fr-FR" dirty="0"/>
                  <a:t>e  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∉</a:t>
                </a:r>
                <a:r>
                  <a:rPr lang="fr-FR" dirty="0"/>
                  <a:t>    A    :</a:t>
                </a:r>
                <a:endParaRPr lang="ar-DZ" dirty="0"/>
              </a:p>
              <a:p>
                <a:pPr algn="just" rtl="1"/>
                <a:r>
                  <a:rPr lang="ar-DZ" dirty="0"/>
                  <a:t>{ </a:t>
                </a:r>
                <a:r>
                  <a:rPr lang="fr-FR" dirty="0"/>
                  <a:t>2</a:t>
                </a:r>
                <a:r>
                  <a:rPr lang="ar-DZ" dirty="0"/>
                  <a:t> } تمثل المجموعة الأحادية ( تحوي عنصرا واحدا فقط) 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76515E7D-63E6-4FB7-A098-92DCBEF4B3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871003"/>
                <a:ext cx="8915400" cy="4040219"/>
              </a:xfrm>
              <a:blipFill>
                <a:blip r:embed="rId2"/>
                <a:stretch>
                  <a:fillRect t="-905" r="-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A4BF9A-3081-4046-BE01-7CA7071F8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</p:spTree>
    <p:extLst>
      <p:ext uri="{BB962C8B-B14F-4D97-AF65-F5344CB8AC3E}">
        <p14:creationId xmlns:p14="http://schemas.microsoft.com/office/powerpoint/2010/main" val="168436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5F5910-C461-45B0-BC61-52CA5CC30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0456"/>
          </a:xfrm>
        </p:spPr>
        <p:txBody>
          <a:bodyPr/>
          <a:lstStyle/>
          <a:p>
            <a:pPr algn="ctr"/>
            <a:r>
              <a:rPr lang="ar-DZ" b="1" dirty="0"/>
              <a:t>العمليات على المجموعات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A024DC-F916-46D0-BB2B-4F5C1417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63040"/>
            <a:ext cx="8915400" cy="467276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DZ" dirty="0"/>
              <a:t>اجتماع مجموعتين (اتحاد): </a:t>
            </a:r>
          </a:p>
          <a:p>
            <a:pPr marL="0" indent="0" algn="r" rtl="1">
              <a:buNone/>
            </a:pPr>
            <a:r>
              <a:rPr lang="fr-FR" dirty="0"/>
              <a:t>      </a:t>
            </a:r>
            <a:r>
              <a:rPr lang="ar-DZ" dirty="0"/>
              <a:t> </a:t>
            </a:r>
            <a:r>
              <a:rPr lang="fr-FR" dirty="0"/>
              <a:t>  A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∪B ={x/x ∈  A ou X∈B }</a:t>
            </a:r>
            <a:r>
              <a:rPr lang="ar-DZ" dirty="0"/>
              <a:t> </a:t>
            </a:r>
          </a:p>
          <a:p>
            <a:pPr algn="r" rtl="1"/>
            <a:endParaRPr lang="ar-DZ" dirty="0"/>
          </a:p>
          <a:p>
            <a:pPr algn="r" rtl="1"/>
            <a:endParaRPr lang="ar-DZ" dirty="0"/>
          </a:p>
          <a:p>
            <a:pPr algn="r" rtl="1"/>
            <a:r>
              <a:rPr lang="ar-DZ" dirty="0"/>
              <a:t>تقاطع مجموعتين :  </a:t>
            </a:r>
          </a:p>
          <a:p>
            <a:pPr marL="0" indent="0" algn="r" rtl="1">
              <a:buNone/>
            </a:pPr>
            <a:r>
              <a:rPr lang="fr-FR" dirty="0"/>
              <a:t>                 </a:t>
            </a:r>
            <a:r>
              <a:rPr lang="ar-DZ" dirty="0"/>
              <a:t> </a:t>
            </a:r>
            <a:r>
              <a:rPr lang="fr-FR" dirty="0"/>
              <a:t>A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∩B = {x/x ∈ A et x ∈ B}</a:t>
            </a:r>
            <a:endParaRPr lang="ar-DZ" dirty="0"/>
          </a:p>
          <a:p>
            <a:pPr algn="r" rtl="1"/>
            <a:endParaRPr lang="ar-DZ" dirty="0"/>
          </a:p>
          <a:p>
            <a:pPr algn="r" rtl="1"/>
            <a:endParaRPr lang="ar-DZ" dirty="0"/>
          </a:p>
          <a:p>
            <a:pPr algn="r" rtl="1"/>
            <a:r>
              <a:rPr lang="ar-DZ" dirty="0"/>
              <a:t>الفرق بين مجموعتين :</a:t>
            </a:r>
            <a:r>
              <a:rPr lang="fr-FR" dirty="0"/>
              <a:t> </a:t>
            </a:r>
            <a:endParaRPr lang="ar-DZ" dirty="0"/>
          </a:p>
          <a:p>
            <a:pPr marL="0" indent="0" algn="r" rtl="1">
              <a:buNone/>
            </a:pPr>
            <a:r>
              <a:rPr lang="fr-FR" dirty="0"/>
              <a:t> A-B = {x/x 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∈ A et x ∉ B}     </a:t>
            </a:r>
            <a:endParaRPr lang="ar-D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r" rtl="1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</a:t>
            </a:r>
            <a:endParaRPr lang="ar-D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r" rtl="1">
              <a:buNone/>
            </a:pP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</a:t>
            </a:r>
            <a:endParaRPr lang="ar-DZ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 algn="r" rtl="1">
              <a:buNone/>
            </a:pPr>
            <a:endParaRPr lang="ar-DZ" dirty="0"/>
          </a:p>
          <a:p>
            <a:pPr algn="r" rtl="1"/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2D694F1-985E-4A61-A414-53655B91F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AADDF91-45CD-4B1F-839F-A973D8F36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6958" y="1589153"/>
            <a:ext cx="2756452" cy="1339577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6C4B9038-8C52-4FA8-8141-EF77CD31C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599" y="3153316"/>
            <a:ext cx="2634811" cy="150413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DB51158-3E46-4377-B807-EC3C7771D0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8599" y="4657450"/>
            <a:ext cx="2634811" cy="1379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60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D3B000-4F08-4D4C-974D-844AFC2EB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6388"/>
          </a:xfrm>
        </p:spPr>
        <p:txBody>
          <a:bodyPr/>
          <a:lstStyle/>
          <a:p>
            <a:pPr algn="ctr"/>
            <a:r>
              <a:rPr lang="ar-DZ" b="1" dirty="0"/>
              <a:t>خواص المجموعات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7D42D4-8D67-4F5A-9189-00BAAD8AD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50498"/>
            <a:ext cx="8915400" cy="4560724"/>
          </a:xfrm>
        </p:spPr>
        <p:txBody>
          <a:bodyPr/>
          <a:lstStyle/>
          <a:p>
            <a:pPr algn="r" rtl="1"/>
            <a:r>
              <a:rPr lang="ar-DZ" dirty="0"/>
              <a:t>نعتبر المجموعات غير الخالية التالية  </a:t>
            </a:r>
            <a:r>
              <a:rPr lang="fr-FR" dirty="0"/>
              <a:t>A</a:t>
            </a:r>
            <a:r>
              <a:rPr lang="ar-DZ" dirty="0"/>
              <a:t> و  </a:t>
            </a:r>
            <a:r>
              <a:rPr lang="fr-FR" dirty="0"/>
              <a:t>B</a:t>
            </a:r>
            <a:r>
              <a:rPr lang="ar-DZ" dirty="0"/>
              <a:t>   و</a:t>
            </a:r>
            <a:r>
              <a:rPr lang="fr-FR" dirty="0"/>
              <a:t>C  </a:t>
            </a:r>
            <a:r>
              <a:rPr lang="ar-DZ" dirty="0"/>
              <a:t> لدينا الخواص التالية :</a:t>
            </a:r>
          </a:p>
          <a:p>
            <a:pPr algn="r" rtl="1"/>
            <a:r>
              <a:rPr lang="ar-DZ" dirty="0"/>
              <a:t>خاصية التبديل                                                 </a:t>
            </a:r>
            <a:r>
              <a:rPr lang="fr-FR" dirty="0"/>
              <a:t>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 B  =  B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  A </a:t>
            </a:r>
          </a:p>
          <a:p>
            <a:pPr marL="0" indent="0" algn="r" rtl="1">
              <a:buNone/>
            </a:pPr>
            <a:r>
              <a:rPr lang="fr-FR" dirty="0"/>
              <a:t>                           </a:t>
            </a:r>
            <a:r>
              <a:rPr lang="ar-DZ" dirty="0"/>
              <a:t>                  </a:t>
            </a:r>
            <a:r>
              <a:rPr lang="fr-FR" dirty="0"/>
              <a:t>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  B  =   B 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  A                                  </a:t>
            </a:r>
            <a:endParaRPr lang="ar-DZ" dirty="0"/>
          </a:p>
          <a:p>
            <a:pPr marL="0" indent="0" algn="r" rtl="1">
              <a:buNone/>
            </a:pPr>
            <a:endParaRPr lang="ar-DZ" dirty="0"/>
          </a:p>
          <a:p>
            <a:pPr algn="r" rtl="1"/>
            <a:r>
              <a:rPr lang="ar-DZ" dirty="0"/>
              <a:t>خاصية التجميع :</a:t>
            </a:r>
            <a:r>
              <a:rPr lang="fr-FR" dirty="0"/>
              <a:t> (A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 B)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C  = 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(B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  C )                                     </a:t>
            </a:r>
          </a:p>
          <a:p>
            <a:pPr marL="0" indent="0" algn="r" rtl="1">
              <a:buNone/>
            </a:pPr>
            <a:r>
              <a:rPr lang="fr-FR" dirty="0"/>
              <a:t>                           </a:t>
            </a:r>
            <a:r>
              <a:rPr lang="ar-DZ" dirty="0"/>
              <a:t>                  </a:t>
            </a:r>
            <a:r>
              <a:rPr lang="fr-FR" dirty="0"/>
              <a:t>(A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  B)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 C =  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(B 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  C)                </a:t>
            </a:r>
            <a:endParaRPr lang="ar-DZ" dirty="0"/>
          </a:p>
          <a:p>
            <a:pPr algn="r" rtl="1"/>
            <a:endParaRPr lang="ar-DZ" dirty="0"/>
          </a:p>
          <a:p>
            <a:pPr algn="r" rtl="1"/>
            <a:r>
              <a:rPr lang="ar-DZ" dirty="0"/>
              <a:t> خاصية التوزيع </a:t>
            </a:r>
            <a:r>
              <a:rPr lang="fr-FR" dirty="0"/>
              <a:t>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(B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  C = (A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B)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∪(A</a:t>
            </a:r>
            <a:r>
              <a:rPr lang="fr-FR" dirty="0"/>
              <a:t>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  C )                                     </a:t>
            </a:r>
          </a:p>
          <a:p>
            <a:pPr marL="0" indent="0" algn="r" rtl="1">
              <a:buNone/>
            </a:pPr>
            <a:r>
              <a:rPr lang="fr-FR" dirty="0"/>
              <a:t> 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(B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</a:t>
            </a:r>
            <a:r>
              <a:rPr lang="fr-FR" dirty="0"/>
              <a:t> C) =  (A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B)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∩(A</a:t>
            </a:r>
            <a:r>
              <a:rPr lang="fr-FR" dirty="0"/>
              <a:t>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∪</a:t>
            </a:r>
            <a:r>
              <a:rPr lang="fr-FR" dirty="0"/>
              <a:t> C)                                                                 </a:t>
            </a:r>
            <a:r>
              <a:rPr lang="ar-DZ" dirty="0"/>
              <a:t>     </a:t>
            </a:r>
            <a:r>
              <a:rPr lang="fr-FR" dirty="0"/>
              <a:t>              </a:t>
            </a:r>
            <a:endParaRPr lang="ar-DZ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F90357C-1911-4A48-A974-27CB67A4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</p:spTree>
    <p:extLst>
      <p:ext uri="{BB962C8B-B14F-4D97-AF65-F5344CB8AC3E}">
        <p14:creationId xmlns:p14="http://schemas.microsoft.com/office/powerpoint/2010/main" val="2084226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350C4-5C1D-4CBB-8E7B-7DFE54B30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7125"/>
          </a:xfrm>
        </p:spPr>
        <p:txBody>
          <a:bodyPr/>
          <a:lstStyle/>
          <a:p>
            <a:pPr algn="ctr" rtl="1"/>
            <a:r>
              <a:rPr lang="ar-DZ" b="1" dirty="0"/>
              <a:t>أجزاء و تجزئة مجموعة  </a:t>
            </a:r>
            <a:endParaRPr lang="fr-F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DD221C9-13BA-45E7-9DD7-A8246CA7C8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431235"/>
                <a:ext cx="8915400" cy="4479987"/>
              </a:xfrm>
            </p:spPr>
            <p:txBody>
              <a:bodyPr/>
              <a:lstStyle/>
              <a:p>
                <a:pPr algn="r" rtl="1"/>
                <a:r>
                  <a:rPr lang="ar-DZ" b="1" dirty="0"/>
                  <a:t>أجزاء مجموعة </a:t>
                </a:r>
                <a:r>
                  <a:rPr lang="ar-DZ" dirty="0"/>
                  <a:t>: إذا كانت </a:t>
                </a:r>
                <a:r>
                  <a:rPr lang="fr-FR" dirty="0"/>
                  <a:t>A</a:t>
                </a:r>
                <a:r>
                  <a:rPr lang="ar-DZ" dirty="0"/>
                  <a:t> مجموعة ما ، فإن المجموعة المكونة من جميع المجموعات الجزئية الممكن تكوينها من المجموعة </a:t>
                </a:r>
                <a:r>
                  <a:rPr lang="fr-FR" dirty="0"/>
                  <a:t>A</a:t>
                </a:r>
                <a:r>
                  <a:rPr lang="ar-DZ" dirty="0"/>
                  <a:t>  تسمى مجموعة أجزاء </a:t>
                </a:r>
                <a:r>
                  <a:rPr lang="fr-FR" dirty="0"/>
                  <a:t>A</a:t>
                </a:r>
                <a:r>
                  <a:rPr lang="ar-DZ" dirty="0"/>
                  <a:t> </a:t>
                </a:r>
                <a:r>
                  <a:rPr lang="fr-FR" dirty="0"/>
                  <a:t> </a:t>
                </a:r>
                <a:r>
                  <a:rPr lang="ar-DZ" dirty="0"/>
                  <a:t>و نرمز لها </a:t>
                </a:r>
                <a:r>
                  <a:rPr lang="sd-Arab-PK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ڊ</a:t>
                </a:r>
                <a:r>
                  <a:rPr lang="ar-DZ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 </a:t>
                </a:r>
                <a:r>
                  <a:rPr lang="fr-FR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P(A)</a:t>
                </a:r>
                <a:r>
                  <a:rPr lang="ar-DZ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 </a:t>
                </a:r>
              </a:p>
              <a:p>
                <a:pPr marL="0" indent="0" algn="r" rtl="1">
                  <a:buNone/>
                </a:pPr>
                <a:r>
                  <a:rPr lang="ar-DZ" sz="2400" dirty="0">
                    <a:latin typeface="Sakkal Majalla" panose="02000000000000000000" pitchFamily="2" charset="-78"/>
                    <a:cs typeface="Sakkal Majalla" panose="02000000000000000000" pitchFamily="2" charset="-78"/>
                  </a:rPr>
                  <a:t>مثال : 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Sakkal Majalla" panose="02000000000000000000" pitchFamily="2" charset="-78"/>
                  </a:rPr>
                  <a:t>A = { 1,2}   : P(A) = {</a:t>
                </a:r>
                <a:r>
                  <a:rPr lang="az-Cyrl-AZ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Sakkal Majalla" panose="02000000000000000000" pitchFamily="2" charset="-78"/>
                  </a:rPr>
                  <a:t>Ф</a:t>
                </a:r>
                <a:r>
                  <a:rPr lang="fr-FR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Sakkal Majalla" panose="02000000000000000000" pitchFamily="2" charset="-78"/>
                  </a:rPr>
                  <a:t>,{1},{2},{1,2}}</a:t>
                </a:r>
                <a:r>
                  <a:rPr lang="ar-DZ" sz="2400" dirty="0">
                    <a:latin typeface="Cambria Math" panose="02040503050406030204" pitchFamily="18" charset="0"/>
                    <a:ea typeface="Cambria Math" panose="02040503050406030204" pitchFamily="18" charset="0"/>
                    <a:cs typeface="Sakkal Majalla" panose="02000000000000000000" pitchFamily="2" charset="-78"/>
                  </a:rPr>
                  <a:t> </a:t>
                </a:r>
              </a:p>
              <a:p>
                <a:pPr marL="0" indent="0" algn="r" rtl="1">
                  <a:buNone/>
                </a:pPr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حيث إذا كان عدد عناصر المجموعة هو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 </a:t>
                </a:r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فان عدد أجزاء المجموعة هو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DZ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D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fr-F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ar-DZ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algn="r" rtl="1"/>
                <a:r>
                  <a:rPr lang="ar-DZ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تجزئة المجموعة : </a:t>
                </a:r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لتكن المجموعة 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و المجموعات 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</a:t>
                </a:r>
                <a:r>
                  <a:rPr lang="fr-FR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,A</a:t>
                </a:r>
                <a:r>
                  <a:rPr lang="fr-FR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,A</a:t>
                </a:r>
                <a:r>
                  <a:rPr lang="fr-FR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</a:t>
                </a:r>
                <a:r>
                  <a:rPr lang="fr-FR" sz="2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,……A</a:t>
                </a:r>
                <a:r>
                  <a:rPr lang="fr-FR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</a:t>
                </a:r>
                <a:r>
                  <a:rPr lang="ar-DZ" sz="2000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 </a:t>
                </a:r>
                <a:r>
                  <a:rPr lang="ar-DZ" dirty="0"/>
                  <a:t>نقول أن هذه المجموعات  تشكل تجزئة للمجموعة </a:t>
                </a:r>
                <a:r>
                  <a:rPr lang="fr-FR" dirty="0"/>
                  <a:t>A</a:t>
                </a:r>
                <a:r>
                  <a:rPr lang="ar-DZ" dirty="0"/>
                  <a:t> إذا كانت منفصلة مثنى مثنى و اجتماعها هو المجموعة </a:t>
                </a:r>
                <a:r>
                  <a:rPr lang="fr-FR" dirty="0"/>
                  <a:t>A</a:t>
                </a:r>
                <a:r>
                  <a:rPr lang="ar-DZ" dirty="0"/>
                  <a:t> </a:t>
                </a:r>
              </a:p>
              <a:p>
                <a:pPr marL="0" indent="0" algn="r" rtl="1">
                  <a:buNone/>
                </a:pPr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و نكتب رياضيا : </a:t>
                </a:r>
                <a:endParaRPr lang="fr-FR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r" rtl="1">
                  <a:buNone/>
                </a:pPr>
                <a:endParaRPr lang="fr-FR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DD221C9-13BA-45E7-9DD7-A8246CA7C8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431235"/>
                <a:ext cx="8915400" cy="4479987"/>
              </a:xfrm>
              <a:blipFill>
                <a:blip r:embed="rId2"/>
                <a:stretch>
                  <a:fillRect t="-816" r="-10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>
            <a:extLst>
              <a:ext uri="{FF2B5EF4-FFF2-40B4-BE49-F238E27FC236}">
                <a16:creationId xmlns:a16="http://schemas.microsoft.com/office/drawing/2014/main" id="{ECFD5B7D-510D-48C9-8243-DB467C551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452" y="4830583"/>
            <a:ext cx="6456161" cy="596182"/>
          </a:xfrm>
          <a:prstGeom prst="rect">
            <a:avLst/>
          </a:prstGeom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789AE1-9716-43FC-B82D-B991A556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</p:spTree>
    <p:extLst>
      <p:ext uri="{BB962C8B-B14F-4D97-AF65-F5344CB8AC3E}">
        <p14:creationId xmlns:p14="http://schemas.microsoft.com/office/powerpoint/2010/main" val="259980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9B329C-5927-4182-B54A-BA91B0185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46881"/>
          </a:xfrm>
        </p:spPr>
        <p:txBody>
          <a:bodyPr/>
          <a:lstStyle/>
          <a:p>
            <a:pPr algn="ctr"/>
            <a:r>
              <a:rPr lang="ar-DZ" b="1" dirty="0"/>
              <a:t>الاحتواء 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C11B9E-4443-4046-9181-75510A259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0991"/>
            <a:ext cx="8915400" cy="4440231"/>
          </a:xfrm>
        </p:spPr>
        <p:txBody>
          <a:bodyPr/>
          <a:lstStyle/>
          <a:p>
            <a:pPr algn="just" rtl="1"/>
            <a:r>
              <a:rPr lang="ar-DZ" dirty="0"/>
              <a:t>تعريف : نقول أن  المجموعة  </a:t>
            </a:r>
            <a:r>
              <a:rPr lang="fr-FR" dirty="0"/>
              <a:t>A</a:t>
            </a:r>
            <a:r>
              <a:rPr lang="ar-DZ" dirty="0"/>
              <a:t>  محتواة في المجموعة </a:t>
            </a:r>
            <a:r>
              <a:rPr lang="fr-FR" dirty="0"/>
              <a:t>B</a:t>
            </a:r>
            <a:r>
              <a:rPr lang="ar-DZ" dirty="0"/>
              <a:t>  ‘ذا كان أي عنصر </a:t>
            </a:r>
            <a:r>
              <a:rPr lang="fr-FR" dirty="0"/>
              <a:t>x</a:t>
            </a:r>
            <a:r>
              <a:rPr lang="ar-DZ" dirty="0"/>
              <a:t> من  </a:t>
            </a:r>
            <a:r>
              <a:rPr lang="fr-FR" dirty="0"/>
              <a:t>A</a:t>
            </a:r>
            <a:r>
              <a:rPr lang="ar-DZ" dirty="0"/>
              <a:t> موجود في </a:t>
            </a:r>
            <a:r>
              <a:rPr lang="fr-FR" dirty="0"/>
              <a:t>B</a:t>
            </a:r>
            <a:r>
              <a:rPr lang="ar-DZ" dirty="0"/>
              <a:t> و نكتب رياضيا : </a:t>
            </a:r>
            <a:endParaRPr lang="fr-FR" dirty="0"/>
          </a:p>
          <a:p>
            <a:pPr algn="just" rtl="1"/>
            <a:endParaRPr lang="fr-FR" dirty="0"/>
          </a:p>
          <a:p>
            <a:pPr algn="just" rtl="1"/>
            <a:endParaRPr lang="fr-FR" dirty="0"/>
          </a:p>
          <a:p>
            <a:pPr algn="just" rtl="1"/>
            <a:r>
              <a:rPr lang="ar-DZ" dirty="0"/>
              <a:t>إذا كانت المجموعة  </a:t>
            </a:r>
            <a:r>
              <a:rPr lang="fr-FR" dirty="0"/>
              <a:t>A</a:t>
            </a:r>
            <a:r>
              <a:rPr lang="ar-DZ" dirty="0"/>
              <a:t> غير محتواة في المجموعة  </a:t>
            </a:r>
            <a:r>
              <a:rPr lang="fr-FR" dirty="0"/>
              <a:t>B</a:t>
            </a:r>
            <a:r>
              <a:rPr lang="ar-DZ" dirty="0"/>
              <a:t>   نكتب :</a:t>
            </a:r>
            <a:r>
              <a:rPr lang="fr-FR" dirty="0"/>
              <a:t>    </a:t>
            </a:r>
            <a:endParaRPr lang="ar-DZ" dirty="0"/>
          </a:p>
          <a:p>
            <a:pPr algn="just" rtl="1"/>
            <a:r>
              <a:rPr lang="ar-DZ" dirty="0"/>
              <a:t>عندما يكون عنصرا واحدا على الأقل من  </a:t>
            </a:r>
            <a:r>
              <a:rPr lang="fr-FR" dirty="0"/>
              <a:t>B</a:t>
            </a:r>
            <a:r>
              <a:rPr lang="ar-DZ" dirty="0"/>
              <a:t> لا ينتمي الى  </a:t>
            </a:r>
            <a:r>
              <a:rPr lang="fr-FR" dirty="0"/>
              <a:t>A</a:t>
            </a:r>
            <a:r>
              <a:rPr lang="ar-DZ" dirty="0"/>
              <a:t> نسمي الاحتواء تاما و نكتب </a:t>
            </a:r>
          </a:p>
          <a:p>
            <a:pPr marL="0" indent="0" algn="just" rtl="1">
              <a:buNone/>
            </a:pPr>
            <a:endParaRPr lang="fr-FR" dirty="0"/>
          </a:p>
          <a:p>
            <a:pPr algn="just" rtl="1"/>
            <a:r>
              <a:rPr lang="ar-DZ" dirty="0"/>
              <a:t>تكون المجموعتين  </a:t>
            </a:r>
            <a:r>
              <a:rPr lang="fr-FR" dirty="0"/>
              <a:t>A</a:t>
            </a:r>
            <a:r>
              <a:rPr lang="ar-DZ" dirty="0"/>
              <a:t> و </a:t>
            </a:r>
            <a:r>
              <a:rPr lang="fr-FR" dirty="0"/>
              <a:t>B</a:t>
            </a:r>
            <a:r>
              <a:rPr lang="ar-DZ" dirty="0"/>
              <a:t>  متقارنتين اذا كان  </a:t>
            </a:r>
            <a:r>
              <a:rPr lang="fr-FR" dirty="0"/>
              <a:t>A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⊆B     </a:t>
            </a:r>
            <a:r>
              <a:rPr lang="ar-DZ" dirty="0">
                <a:latin typeface="Cambria Math" panose="02040503050406030204" pitchFamily="18" charset="0"/>
                <a:ea typeface="Cambria Math" panose="02040503050406030204" pitchFamily="18" charset="0"/>
              </a:rPr>
              <a:t> أو </a:t>
            </a:r>
            <a:r>
              <a:rPr lang="fr-FR" dirty="0">
                <a:latin typeface="Cambria Math" panose="02040503050406030204" pitchFamily="18" charset="0"/>
                <a:ea typeface="Cambria Math" panose="02040503050406030204" pitchFamily="18" charset="0"/>
              </a:rPr>
              <a:t>   B⊆A</a:t>
            </a:r>
            <a:r>
              <a:rPr lang="ar-DZ" dirty="0"/>
              <a:t> </a:t>
            </a:r>
          </a:p>
          <a:p>
            <a:pPr algn="just" rtl="1"/>
            <a:r>
              <a:rPr lang="ar-DZ" dirty="0"/>
              <a:t>تكون المجموعتين   </a:t>
            </a:r>
            <a:r>
              <a:rPr lang="fr-FR" dirty="0"/>
              <a:t>A</a:t>
            </a:r>
            <a:r>
              <a:rPr lang="ar-DZ" dirty="0"/>
              <a:t> و  </a:t>
            </a:r>
            <a:r>
              <a:rPr lang="fr-FR" dirty="0"/>
              <a:t>B</a:t>
            </a:r>
            <a:r>
              <a:rPr lang="ar-DZ" dirty="0"/>
              <a:t>  متساويتين(</a:t>
            </a:r>
            <a:r>
              <a:rPr lang="fr-FR" dirty="0"/>
              <a:t>A=B</a:t>
            </a:r>
            <a:r>
              <a:rPr lang="ar-DZ" dirty="0"/>
              <a:t> )  اذا كان </a:t>
            </a:r>
            <a:r>
              <a:rPr lang="ar-DZ" dirty="0" err="1"/>
              <a:t>كا</a:t>
            </a:r>
            <a:r>
              <a:rPr lang="ar-DZ" dirty="0"/>
              <a:t> عنصر من </a:t>
            </a:r>
            <a:r>
              <a:rPr lang="fr-FR" dirty="0"/>
              <a:t>A</a:t>
            </a:r>
            <a:r>
              <a:rPr lang="ar-DZ" dirty="0"/>
              <a:t> ينتمي الى</a:t>
            </a:r>
            <a:r>
              <a:rPr lang="fr-FR" dirty="0"/>
              <a:t>B</a:t>
            </a:r>
            <a:r>
              <a:rPr lang="ar-DZ" dirty="0"/>
              <a:t> و كل عنصر من  </a:t>
            </a:r>
            <a:r>
              <a:rPr lang="fr-FR" dirty="0"/>
              <a:t>A</a:t>
            </a:r>
            <a:r>
              <a:rPr lang="ar-DZ" dirty="0"/>
              <a:t>ينتمي الى </a:t>
            </a:r>
            <a:r>
              <a:rPr lang="fr-FR" dirty="0"/>
              <a:t>B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F594B18-E9C5-47F3-9935-7F3388DA1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926" y="2952198"/>
            <a:ext cx="5756148" cy="43738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56F4CBA7-C277-448F-8071-82F72B45D2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7926" y="2019603"/>
            <a:ext cx="5756148" cy="40386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149F3DD-E348-439A-9762-1F0DDC412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8838" y="3832607"/>
            <a:ext cx="5756148" cy="403860"/>
          </a:xfrm>
          <a:prstGeom prst="rect">
            <a:avLst/>
          </a:prstGeom>
        </p:spPr>
      </p:pic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D56F08F3-154B-4F93-B24C-D10C6A22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</p:spTree>
    <p:extLst>
      <p:ext uri="{BB962C8B-B14F-4D97-AF65-F5344CB8AC3E}">
        <p14:creationId xmlns:p14="http://schemas.microsoft.com/office/powerpoint/2010/main" val="241112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4E5BFC-F3A5-4319-A139-D9406BF5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6727"/>
          </a:xfrm>
        </p:spPr>
        <p:txBody>
          <a:bodyPr/>
          <a:lstStyle/>
          <a:p>
            <a:pPr algn="ctr" rtl="1"/>
            <a:r>
              <a:rPr lang="ar-DZ" b="1" dirty="0"/>
              <a:t>متممة مجموعة و خصائصها </a:t>
            </a:r>
            <a:endParaRPr lang="fr-FR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25ED635-FD93-4901-89C4-A88D745C9B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420837"/>
                <a:ext cx="8915400" cy="4490385"/>
              </a:xfrm>
            </p:spPr>
            <p:txBody>
              <a:bodyPr/>
              <a:lstStyle/>
              <a:p>
                <a:pPr algn="r" rtl="1"/>
                <a:r>
                  <a:rPr lang="ar-DZ" b="1" dirty="0"/>
                  <a:t>تعريف</a:t>
                </a:r>
                <a:r>
                  <a:rPr lang="ar-DZ" dirty="0"/>
                  <a:t> : إذا كانت  </a:t>
                </a:r>
                <a:r>
                  <a:rPr lang="fr-FR" dirty="0"/>
                  <a:t>A</a:t>
                </a:r>
                <a:r>
                  <a:rPr lang="ar-DZ" dirty="0"/>
                  <a:t>  مجموعة جزئية من  المجموعة </a:t>
                </a:r>
                <a:r>
                  <a:rPr lang="el-GR" dirty="0"/>
                  <a:t>Ω</a:t>
                </a:r>
                <a:r>
                  <a:rPr lang="ar-DZ" dirty="0"/>
                  <a:t> ، نسمي مجموعة العناصر التي تنتمي الى </a:t>
                </a:r>
                <a:r>
                  <a:rPr lang="el-GR" dirty="0"/>
                  <a:t>Ω</a:t>
                </a:r>
                <a:r>
                  <a:rPr lang="ar-DZ" dirty="0"/>
                  <a:t>و لا تنتمي الى </a:t>
                </a:r>
                <a:r>
                  <a:rPr lang="fr-FR" dirty="0"/>
                  <a:t>A</a:t>
                </a:r>
                <a:r>
                  <a:rPr lang="ar-DZ" dirty="0"/>
                  <a:t>متممة  </a:t>
                </a:r>
                <a:r>
                  <a:rPr lang="fr-FR" dirty="0"/>
                  <a:t>A</a:t>
                </a:r>
                <a:r>
                  <a:rPr lang="ar-DZ" dirty="0"/>
                  <a:t> و نرمز لها </a:t>
                </a:r>
                <a:r>
                  <a:rPr lang="fr-FR" dirty="0"/>
                  <a:t>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ar-DZ" dirty="0"/>
                  <a:t>و نكتب :</a:t>
                </a:r>
                <a:r>
                  <a:rPr lang="fr-FR" dirty="0"/>
                  <a:t> </a:t>
                </a:r>
                <a:r>
                  <a:rPr lang="ar-DZ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fr-FR" dirty="0"/>
                  <a:t> = {x/x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∈</a:t>
                </a:r>
                <a:r>
                  <a:rPr lang="el-G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Ω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,x ∉ A}     </a:t>
                </a:r>
                <a:r>
                  <a:rPr lang="ar-D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r" rtl="1"/>
                <a:r>
                  <a:rPr lang="ar-DZ" b="1" dirty="0"/>
                  <a:t>قانون مورغان </a:t>
                </a:r>
                <a:r>
                  <a:rPr lang="ar-DZ" dirty="0"/>
                  <a:t>: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fr-FR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acc>
                  </m:oMath>
                </a14:m>
                <a:r>
                  <a:rPr lang="fr-FR" dirty="0"/>
                  <a:t>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∪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fr-FR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fr-F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fr-FR" dirty="0"/>
                  <a:t>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acc>
                  </m:oMath>
                </a14:m>
                <a:r>
                  <a:rPr lang="fr-FR" dirty="0"/>
                  <a:t>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∩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ar-DZ" dirty="0"/>
              </a:p>
              <a:p>
                <a:pPr algn="just" rtl="1"/>
                <a:r>
                  <a:rPr lang="ar-DZ" b="1" dirty="0"/>
                  <a:t>خواص </a:t>
                </a:r>
                <a:r>
                  <a:rPr lang="fr-FR" b="1" dirty="0"/>
                  <a:t>:</a:t>
                </a:r>
                <a:r>
                  <a:rPr lang="ar-DZ" b="1" dirty="0"/>
                  <a:t> </a:t>
                </a:r>
                <a:endParaRPr lang="fr-FR" b="1" dirty="0"/>
              </a:p>
              <a:p>
                <a:pPr marL="0" indent="0" algn="ctr">
                  <a:buNone/>
                </a:pP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∪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fr-FR" dirty="0"/>
                  <a:t>= </a:t>
                </a:r>
                <a:r>
                  <a:rPr lang="el-GR" dirty="0"/>
                  <a:t>Ω</a:t>
                </a:r>
                <a:r>
                  <a:rPr lang="fr-FR" dirty="0"/>
                  <a:t>   </a:t>
                </a:r>
              </a:p>
              <a:p>
                <a:pPr marL="0" indent="0" algn="ctr">
                  <a:buNone/>
                </a:pP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  ∩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fr-FR" dirty="0"/>
                  <a:t>= </a:t>
                </a:r>
                <a:r>
                  <a:rPr lang="az-Cyrl-AZ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Ф</a:t>
                </a:r>
                <a:endParaRPr lang="fr-FR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az-Cyrl-A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acc>
                  </m:oMath>
                </a14:m>
                <a:r>
                  <a:rPr lang="fr-FR" dirty="0"/>
                  <a:t>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</m:oMath>
                </a14:m>
                <a:endParaRPr lang="fr-FR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fr-FR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  <m:r>
                          <a:rPr lang="fr-FR" i="1">
                            <a:latin typeface="Cambria Math" panose="02040503050406030204" pitchFamily="18" charset="0"/>
                          </a:rPr>
                          <m:t>  </m:t>
                        </m:r>
                      </m:e>
                    </m:acc>
                  </m:oMath>
                </a14:m>
                <a:r>
                  <a:rPr lang="fr-FR" dirty="0"/>
                  <a:t> </a:t>
                </a:r>
                <a:r>
                  <a:rPr lang="fr-FR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r>
                      <a:rPr lang="az-Cyrl-A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Ф</m:t>
                    </m:r>
                  </m:oMath>
                </a14:m>
                <a:endParaRPr lang="fr-FR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:endParaRPr lang="ar-DZ" dirty="0"/>
              </a:p>
              <a:p>
                <a:pPr marL="0" indent="0" algn="just" rtl="1">
                  <a:buNone/>
                </a:pPr>
                <a:endParaRPr lang="fr-FR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D25ED635-FD93-4901-89C4-A88D745C9B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420837"/>
                <a:ext cx="8915400" cy="4490385"/>
              </a:xfrm>
              <a:blipFill>
                <a:blip r:embed="rId2"/>
                <a:stretch>
                  <a:fillRect t="-678" r="-54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D62E3E-519A-4AF3-80A0-D5119B81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DZ"/>
              <a:t>جامعة وهران2 . كلية العلوم الاجتماعية . ماستر1 ديموغرافيا اجتماعية       </a:t>
            </a:r>
            <a:r>
              <a:rPr lang="fr-FR"/>
              <a:t>M1_S1_ STAtest.CO1/15</a:t>
            </a:r>
          </a:p>
        </p:txBody>
      </p:sp>
    </p:spTree>
    <p:extLst>
      <p:ext uri="{BB962C8B-B14F-4D97-AF65-F5344CB8AC3E}">
        <p14:creationId xmlns:p14="http://schemas.microsoft.com/office/powerpoint/2010/main" val="77458250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360</TotalTime>
  <Words>1125</Words>
  <Application>Microsoft Office PowerPoint</Application>
  <PresentationFormat>Grand écran</PresentationFormat>
  <Paragraphs>98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Sakkal Majalla</vt:lpstr>
      <vt:lpstr>Wingdings 3</vt:lpstr>
      <vt:lpstr>Brin</vt:lpstr>
      <vt:lpstr>المحاضرة1 في مادة الإحصاء الرياضي و تطبيق الاختبارات الرياضية  نظرية المجموعات  </vt:lpstr>
      <vt:lpstr>تعاريف </vt:lpstr>
      <vt:lpstr>أنواع المجموعات </vt:lpstr>
      <vt:lpstr>هام </vt:lpstr>
      <vt:lpstr>العمليات على المجموعات </vt:lpstr>
      <vt:lpstr>خواص المجموعات </vt:lpstr>
      <vt:lpstr>أجزاء و تجزئة مجموعة  </vt:lpstr>
      <vt:lpstr>الاحتواء </vt:lpstr>
      <vt:lpstr>متممة مجموعة و خصائصها </vt:lpstr>
      <vt:lpstr>تطبيق </vt:lpstr>
      <vt:lpstr>حل التطبيق </vt:lpstr>
      <vt:lpstr>الى اللقاء مع المحاضرة التالية الخاصة بالتحليل التوافقي ( أساليب العد)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المحاضرة1 في مادة الإحصاء الرياضي و تطبيق الاختبارات الرياضية  نظرية المجموعات  </dc:title>
  <dc:creator>DELL</dc:creator>
  <cp:lastModifiedBy>DELL</cp:lastModifiedBy>
  <cp:revision>21</cp:revision>
  <dcterms:created xsi:type="dcterms:W3CDTF">2020-12-08T20:23:08Z</dcterms:created>
  <dcterms:modified xsi:type="dcterms:W3CDTF">2020-12-09T20:46:43Z</dcterms:modified>
</cp:coreProperties>
</file>