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extLst/>
          </a:lstStyle>
          <a:p>
            <a:fld id="{5E6088EC-2849-4972-AC7C-91BDE7820E27}" type="datetimeFigureOut">
              <a:rPr lang="fr-FR" smtClean="0"/>
              <a:t>29/12/2020</a:t>
            </a:fld>
            <a:endParaRPr lang="fr-FR"/>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E68E5F9-2416-4401-99FA-419940A7A1FE}" type="slidenum">
              <a:rPr lang="fr-FR" smtClean="0"/>
              <a:t>‹N°›</a:t>
            </a:fld>
            <a:endParaRPr lang="fr-FR"/>
          </a:p>
        </p:txBody>
      </p:sp>
      <p:sp>
        <p:nvSpPr>
          <p:cNvPr id="12" name="Espace réservé du pied de page 11"/>
          <p:cNvSpPr>
            <a:spLocks noGrp="1"/>
          </p:cNvSpPr>
          <p:nvPr>
            <p:ph type="ftr" sz="quarter" idx="12"/>
          </p:nvPr>
        </p:nvSpPr>
        <p:spPr>
          <a:xfrm>
            <a:off x="1600200" y="6509004"/>
            <a:ext cx="3907464" cy="274320"/>
          </a:xfrm>
        </p:spPr>
        <p:txBody>
          <a:bodyPr vert="horz" rtlCol="0"/>
          <a:lstStyle>
            <a:extLst/>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E6088EC-2849-4972-AC7C-91BDE7820E27}" type="datetimeFigureOut">
              <a:rPr lang="fr-FR" smtClean="0"/>
              <a:t>29/12/2020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E68E5F9-2416-4401-99FA-419940A7A1F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E6088EC-2849-4972-AC7C-91BDE7820E27}" type="datetimeFigureOut">
              <a:rPr lang="fr-FR" smtClean="0"/>
              <a:t>29/12/2020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E68E5F9-2416-4401-99FA-419940A7A1F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E6088EC-2849-4972-AC7C-91BDE7820E27}" type="datetimeFigureOut">
              <a:rPr lang="fr-FR" smtClean="0"/>
              <a:t>29/12/2020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E68E5F9-2416-4401-99FA-419940A7A1F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extLst/>
          </a:lstStyle>
          <a:p>
            <a:fld id="{5E6088EC-2849-4972-AC7C-91BDE7820E27}" type="datetimeFigureOut">
              <a:rPr lang="fr-FR" smtClean="0"/>
              <a:t>29/12/2020</a:t>
            </a:fld>
            <a:endParaRPr lang="fr-FR"/>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E68E5F9-2416-4401-99FA-419940A7A1FE}" type="slidenum">
              <a:rPr lang="fr-FR" smtClean="0"/>
              <a:t>‹N°›</a:t>
            </a:fld>
            <a:endParaRPr lang="fr-FR"/>
          </a:p>
        </p:txBody>
      </p:sp>
      <p:sp>
        <p:nvSpPr>
          <p:cNvPr id="10" name="Espace réservé du pied de page 9"/>
          <p:cNvSpPr>
            <a:spLocks noGrp="1"/>
          </p:cNvSpPr>
          <p:nvPr>
            <p:ph type="ftr" sz="quarter" idx="12"/>
          </p:nvPr>
        </p:nvSpPr>
        <p:spPr>
          <a:xfrm>
            <a:off x="1600200" y="6513670"/>
            <a:ext cx="3907464" cy="274320"/>
          </a:xfrm>
        </p:spPr>
        <p:txBody>
          <a:bodyPr vert="horz" rtlCol="0"/>
          <a:lstStyle>
            <a:extLst/>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E6088EC-2849-4972-AC7C-91BDE7820E27}" type="datetimeFigureOut">
              <a:rPr lang="fr-FR" smtClean="0"/>
              <a:t>29/12/2020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a:xfrm>
            <a:off x="8641080" y="6514568"/>
            <a:ext cx="464288" cy="274320"/>
          </a:xfrm>
        </p:spPr>
        <p:txBody>
          <a:bodyPr/>
          <a:lstStyle>
            <a:extLst/>
          </a:lstStyle>
          <a:p>
            <a:fld id="{4E68E5F9-2416-4401-99FA-419940A7A1FE}" type="slidenum">
              <a:rPr lang="fr-FR" smtClean="0"/>
              <a:t>‹N°›</a:t>
            </a:fld>
            <a:endParaRPr lang="fr-F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5E6088EC-2849-4972-AC7C-91BDE7820E27}" type="datetimeFigureOut">
              <a:rPr lang="fr-FR" smtClean="0"/>
              <a:t>29/12/2020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a:xfrm>
            <a:off x="8641080" y="6514568"/>
            <a:ext cx="464288" cy="274320"/>
          </a:xfrm>
        </p:spPr>
        <p:txBody>
          <a:bodyPr/>
          <a:lstStyle>
            <a:extLst/>
          </a:lstStyle>
          <a:p>
            <a:fld id="{4E68E5F9-2416-4401-99FA-419940A7A1F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5E6088EC-2849-4972-AC7C-91BDE7820E27}" type="datetimeFigureOut">
              <a:rPr lang="fr-FR" smtClean="0"/>
              <a:t>29/12/2020</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4E68E5F9-2416-4401-99FA-419940A7A1FE}" type="slidenum">
              <a:rPr lang="fr-FR" smtClean="0"/>
              <a:t>‹N°›</a:t>
            </a:fld>
            <a:endParaRPr lang="fr-F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5E6088EC-2849-4972-AC7C-91BDE7820E27}" type="datetimeFigureOut">
              <a:rPr lang="fr-FR" smtClean="0"/>
              <a:t>29/12/2020</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4E68E5F9-2416-4401-99FA-419940A7A1F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extLst/>
          </a:lstStyle>
          <a:p>
            <a:fld id="{5E6088EC-2849-4972-AC7C-91BDE7820E27}" type="datetimeFigureOut">
              <a:rPr lang="fr-FR" smtClean="0"/>
              <a:t>29/12/2020</a:t>
            </a:fld>
            <a:endParaRPr lang="fr-FR"/>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E68E5F9-2416-4401-99FA-419940A7A1FE}" type="slidenum">
              <a:rPr lang="fr-FR" smtClean="0"/>
              <a:t>‹N°›</a:t>
            </a:fld>
            <a:endParaRPr lang="fr-FR"/>
          </a:p>
        </p:txBody>
      </p:sp>
      <p:sp>
        <p:nvSpPr>
          <p:cNvPr id="11" name="Espace réservé du pied de page 10"/>
          <p:cNvSpPr>
            <a:spLocks noGrp="1"/>
          </p:cNvSpPr>
          <p:nvPr>
            <p:ph type="ftr" sz="quarter" idx="12"/>
          </p:nvPr>
        </p:nvSpPr>
        <p:spPr>
          <a:xfrm>
            <a:off x="1600200" y="6513670"/>
            <a:ext cx="3907464" cy="274320"/>
          </a:xfrm>
        </p:spPr>
        <p:txBody>
          <a:bodyPr vert="horz" rtlCol="0"/>
          <a:lstStyle>
            <a:extLst/>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extLst/>
          </a:lstStyle>
          <a:p>
            <a:fld id="{5E6088EC-2849-4972-AC7C-91BDE7820E27}" type="datetimeFigureOut">
              <a:rPr lang="fr-FR" smtClean="0"/>
              <a:t>29/12/2020</a:t>
            </a:fld>
            <a:endParaRPr lang="fr-FR"/>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E68E5F9-2416-4401-99FA-419940A7A1FE}" type="slidenum">
              <a:rPr lang="fr-FR" smtClean="0"/>
              <a:t>‹N°›</a:t>
            </a:fld>
            <a:endParaRPr lang="fr-FR"/>
          </a:p>
        </p:txBody>
      </p:sp>
      <p:sp>
        <p:nvSpPr>
          <p:cNvPr id="10" name="Espace réservé du pied de page 9"/>
          <p:cNvSpPr>
            <a:spLocks noGrp="1"/>
          </p:cNvSpPr>
          <p:nvPr>
            <p:ph type="ftr" sz="quarter" idx="12"/>
          </p:nvPr>
        </p:nvSpPr>
        <p:spPr>
          <a:xfrm>
            <a:off x="1600200" y="6509004"/>
            <a:ext cx="3907464" cy="274320"/>
          </a:xfrm>
        </p:spPr>
        <p:txBody>
          <a:bodyPr vert="horz" rtlCol="0"/>
          <a:lstStyle>
            <a:extLst/>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FR"/>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E6088EC-2849-4972-AC7C-91BDE7820E27}" type="datetimeFigureOut">
              <a:rPr lang="fr-FR" smtClean="0"/>
              <a:t>29/12/2020</a:t>
            </a:fld>
            <a:endParaRPr lang="fr-FR"/>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E68E5F9-2416-4401-99FA-419940A7A1FE}" type="slidenum">
              <a:rPr lang="fr-FR" smtClean="0"/>
              <a:t>‹N°›</a:t>
            </a:fld>
            <a:endParaRPr lang="fr-FR"/>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928802"/>
            <a:ext cx="7772400" cy="2513021"/>
          </a:xfrm>
          <a:scene3d>
            <a:camera prst="perspectiveRight"/>
            <a:lightRig rig="threePt" dir="t"/>
          </a:scene3d>
        </p:spPr>
        <p:txBody>
          <a:bodyPr>
            <a:normAutofit/>
          </a:bodyPr>
          <a:lstStyle/>
          <a:p>
            <a:r>
              <a:rPr lang="ar-DZ" sz="8000" b="1" dirty="0" smtClean="0">
                <a:effectLst>
                  <a:outerShdw blurRad="38100" dist="38100" dir="2700000" algn="tl">
                    <a:srgbClr val="000000">
                      <a:alpha val="43137"/>
                    </a:srgbClr>
                  </a:outerShdw>
                </a:effectLst>
                <a:latin typeface="Andalus" pitchFamily="18" charset="-78"/>
                <a:cs typeface="Diwani Bent" pitchFamily="2" charset="-78"/>
              </a:rPr>
              <a:t>الخاتمة وقائمة المراجــع</a:t>
            </a:r>
            <a:endParaRPr lang="fr-FR" sz="8000" b="1" dirty="0">
              <a:effectLst>
                <a:outerShdw blurRad="38100" dist="38100" dir="2700000" algn="tl">
                  <a:srgbClr val="000000">
                    <a:alpha val="43137"/>
                  </a:srgbClr>
                </a:outerShdw>
              </a:effectLst>
              <a:latin typeface="Andalus" pitchFamily="18" charset="-78"/>
              <a:cs typeface="Diwani Bent"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571480"/>
            <a:ext cx="8229600" cy="5753120"/>
          </a:xfrm>
        </p:spPr>
        <p:txBody>
          <a:bodyPr>
            <a:normAutofit fontScale="92500" lnSpcReduction="10000"/>
          </a:bodyPr>
          <a:lstStyle/>
          <a:p>
            <a:pPr algn="ctr" rtl="1">
              <a:buNone/>
            </a:pPr>
            <a:r>
              <a:rPr lang="ar-DZ" sz="2800" b="1" dirty="0" smtClean="0">
                <a:effectLst>
                  <a:outerShdw blurRad="38100" dist="38100" dir="2700000" algn="tl">
                    <a:srgbClr val="000000">
                      <a:alpha val="43137"/>
                    </a:srgbClr>
                  </a:outerShdw>
                </a:effectLst>
                <a:cs typeface="+mj-cs"/>
              </a:rPr>
              <a:t>الخاتمــــــة</a:t>
            </a:r>
            <a:r>
              <a:rPr lang="ar-DZ" sz="2800" b="1" dirty="0" smtClean="0">
                <a:effectLst>
                  <a:outerShdw blurRad="38100" dist="38100" dir="2700000" algn="tl">
                    <a:srgbClr val="000000">
                      <a:alpha val="43137"/>
                    </a:srgbClr>
                  </a:outerShdw>
                </a:effectLst>
                <a:cs typeface="+mj-cs"/>
              </a:rPr>
              <a:t>:</a:t>
            </a:r>
          </a:p>
          <a:p>
            <a:pPr algn="ctr" rtl="1">
              <a:buNone/>
            </a:pPr>
            <a:r>
              <a:rPr lang="ar-DZ" sz="2800" b="1" dirty="0" smtClean="0">
                <a:effectLst>
                  <a:outerShdw blurRad="38100" dist="38100" dir="2700000" algn="tl">
                    <a:srgbClr val="000000">
                      <a:alpha val="43137"/>
                    </a:srgbClr>
                  </a:outerShdw>
                </a:effectLst>
                <a:cs typeface="+mj-cs"/>
              </a:rPr>
              <a:t>إنّ مسألة الالتزام بحقوق الإنسان وحرياته الأساسية، وحمايتها من الانتهاك، لهو مسألة جد نسبية، </a:t>
            </a:r>
            <a:r>
              <a:rPr lang="ar-DZ" sz="2800" b="1" dirty="0" smtClean="0">
                <a:effectLst>
                  <a:outerShdw blurRad="38100" dist="38100" dir="2700000" algn="tl">
                    <a:srgbClr val="000000">
                      <a:alpha val="43137"/>
                    </a:srgbClr>
                  </a:outerShdw>
                </a:effectLst>
                <a:cs typeface="+mj-cs"/>
              </a:rPr>
              <a:t>تتوقف على </a:t>
            </a:r>
            <a:r>
              <a:rPr lang="ar-DZ" sz="2800" b="1" dirty="0" smtClean="0">
                <a:effectLst>
                  <a:outerShdw blurRad="38100" dist="38100" dir="2700000" algn="tl">
                    <a:srgbClr val="000000">
                      <a:alpha val="43137"/>
                    </a:srgbClr>
                  </a:outerShdw>
                </a:effectLst>
                <a:cs typeface="+mj-cs"/>
              </a:rPr>
              <a:t>طبيعة تطبيق التشريعات داخل أي دولة من الدول، وأمام الأوضاع الآنية في ظل عديد من الرهانات التي يعيشها الوطن العربي أمام الكثير من أزمات المختلفة، جعلت الكثير من مواطنيها يتقدّمون بشكاوي تعبِّر عن عدم الإيفاء باحترام حقوق الإنسان، </a:t>
            </a:r>
            <a:r>
              <a:rPr lang="ar-DZ" sz="2800" b="1" u="sng" dirty="0" smtClean="0">
                <a:effectLst>
                  <a:outerShdw blurRad="38100" dist="38100" dir="2700000" algn="tl">
                    <a:srgbClr val="000000">
                      <a:alpha val="43137"/>
                    </a:srgbClr>
                  </a:outerShdw>
                </a:effectLst>
                <a:cs typeface="+mj-cs"/>
              </a:rPr>
              <a:t>كالمادة الثامنة</a:t>
            </a:r>
            <a:r>
              <a:rPr lang="ar-DZ" sz="2800" b="1" dirty="0" smtClean="0">
                <a:effectLst>
                  <a:outerShdw blurRad="38100" dist="38100" dir="2700000" algn="tl">
                    <a:srgbClr val="000000">
                      <a:alpha val="43137"/>
                    </a:srgbClr>
                  </a:outerShdw>
                </a:effectLst>
                <a:cs typeface="+mj-cs"/>
              </a:rPr>
              <a:t>:</a:t>
            </a:r>
          </a:p>
          <a:p>
            <a:pPr algn="ctr" rtl="1">
              <a:buNone/>
            </a:pPr>
            <a:r>
              <a:rPr lang="ar-DZ" sz="2800" b="1" dirty="0" smtClean="0">
                <a:effectLst>
                  <a:outerShdw blurRad="38100" dist="38100" dir="2700000" algn="tl">
                    <a:srgbClr val="000000">
                      <a:alpha val="43137"/>
                    </a:srgbClr>
                  </a:outerShdw>
                </a:effectLst>
                <a:cs typeface="+mj-cs"/>
              </a:rPr>
              <a:t>(لكل شخص الحق في أن يلجأ إلى المحاكم الوطنية لإنصافه من أعمال فيها اعتداء على الحقوق الأساسية التي يمنحها له القانون).</a:t>
            </a:r>
          </a:p>
          <a:p>
            <a:pPr algn="ctr" rtl="1">
              <a:buNone/>
            </a:pPr>
            <a:r>
              <a:rPr lang="ar-DZ" sz="2800" b="1" u="sng" dirty="0" smtClean="0">
                <a:effectLst>
                  <a:outerShdw blurRad="38100" dist="38100" dir="2700000" algn="tl">
                    <a:srgbClr val="000000">
                      <a:alpha val="43137"/>
                    </a:srgbClr>
                  </a:outerShdw>
                </a:effectLst>
                <a:cs typeface="+mj-cs"/>
              </a:rPr>
              <a:t>المادة العاشرة:</a:t>
            </a:r>
          </a:p>
          <a:p>
            <a:pPr algn="ctr" rtl="1">
              <a:buNone/>
            </a:pPr>
            <a:r>
              <a:rPr lang="ar-DZ" sz="2800" b="1" dirty="0" smtClean="0">
                <a:effectLst>
                  <a:outerShdw blurRad="38100" dist="38100" dir="2700000" algn="tl">
                    <a:srgbClr val="000000">
                      <a:alpha val="43137"/>
                    </a:srgbClr>
                  </a:outerShdw>
                </a:effectLst>
                <a:cs typeface="+mj-cs"/>
              </a:rPr>
              <a:t>(لكل إنسان الحق على قدم المساواة التامة مع الآخرين في أن تنظر قضيته أمام محكمة مستقلة نزيهة...)</a:t>
            </a:r>
          </a:p>
          <a:p>
            <a:pPr algn="ctr" rtl="1">
              <a:buNone/>
            </a:pPr>
            <a:r>
              <a:rPr lang="ar-DZ" sz="2800" b="1" dirty="0" smtClean="0">
                <a:effectLst>
                  <a:outerShdw blurRad="38100" dist="38100" dir="2700000" algn="tl">
                    <a:srgbClr val="000000">
                      <a:alpha val="43137"/>
                    </a:srgbClr>
                  </a:outerShdw>
                </a:effectLst>
                <a:cs typeface="+mj-cs"/>
              </a:rPr>
              <a:t>ومع تقدّم الأيّام يزداد اهتمام المواطنين في الوطن العربي بقضية حقوق الإنسان، لتصبح هذه القضية واحدة من أكثر همومهم </a:t>
            </a:r>
            <a:r>
              <a:rPr lang="ar-DZ" sz="2800" b="1" dirty="0" smtClean="0">
                <a:effectLst>
                  <a:outerShdw blurRad="38100" dist="38100" dir="2700000" algn="tl">
                    <a:srgbClr val="000000">
                      <a:alpha val="43137"/>
                    </a:srgbClr>
                  </a:outerShdw>
                </a:effectLst>
                <a:cs typeface="+mj-cs"/>
              </a:rPr>
              <a:t>إ</a:t>
            </a:r>
            <a:r>
              <a:rPr lang="ar-DZ" sz="2800" b="1" dirty="0" smtClean="0">
                <a:effectLst>
                  <a:outerShdw blurRad="38100" dist="38100" dir="2700000" algn="tl">
                    <a:srgbClr val="000000">
                      <a:alpha val="43137"/>
                    </a:srgbClr>
                  </a:outerShdw>
                </a:effectLst>
                <a:cs typeface="+mj-cs"/>
              </a:rPr>
              <a:t>لحاحا على تفكيرهم ووجدانهم.       </a:t>
            </a:r>
            <a:endParaRPr lang="fr-FR" sz="2800" b="1" dirty="0">
              <a:effectLst>
                <a:outerShdw blurRad="38100" dist="38100" dir="2700000" algn="tl">
                  <a:srgbClr val="000000">
                    <a:alpha val="43137"/>
                  </a:srgbClr>
                </a:outerShdw>
              </a:effectLst>
              <a:cs typeface="+mj-cs"/>
            </a:endParaRPr>
          </a:p>
        </p:txBody>
      </p:sp>
    </p:spTree>
    <p:custDataLst>
      <p:tags r:id="rId1"/>
    </p:custDataLst>
  </p:cSld>
  <p:clrMapOvr>
    <a:masterClrMapping/>
  </p:clrMapOvr>
  <p:transition spd="med" advTm="59094">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571480"/>
            <a:ext cx="8229600" cy="5753120"/>
          </a:xfrm>
        </p:spPr>
        <p:txBody>
          <a:bodyPr>
            <a:normAutofit/>
          </a:bodyPr>
          <a:lstStyle/>
          <a:p>
            <a:pPr algn="ctr" rtl="1">
              <a:buNone/>
            </a:pPr>
            <a:r>
              <a:rPr lang="ar-DZ" sz="2800" b="1" u="sng" dirty="0" smtClean="0">
                <a:effectLst>
                  <a:outerShdw blurRad="38100" dist="38100" dir="2700000" algn="tl">
                    <a:srgbClr val="000000">
                      <a:alpha val="43137"/>
                    </a:srgbClr>
                  </a:outerShdw>
                </a:effectLst>
              </a:rPr>
              <a:t>قائمة المرجــــــــع</a:t>
            </a:r>
            <a:r>
              <a:rPr lang="ar-DZ" sz="2800" b="1" u="sng" dirty="0" smtClean="0">
                <a:effectLst>
                  <a:outerShdw blurRad="38100" dist="38100" dir="2700000" algn="tl">
                    <a:srgbClr val="000000">
                      <a:alpha val="43137"/>
                    </a:srgbClr>
                  </a:outerShdw>
                </a:effectLst>
              </a:rPr>
              <a:t>:</a:t>
            </a:r>
          </a:p>
          <a:p>
            <a:pPr algn="ctr" rtl="1">
              <a:buNone/>
            </a:pPr>
            <a:endParaRPr lang="ar-DZ" sz="2400" b="1" u="sng" dirty="0" smtClean="0">
              <a:effectLst>
                <a:outerShdw blurRad="38100" dist="38100" dir="2700000" algn="tl">
                  <a:srgbClr val="000000">
                    <a:alpha val="43137"/>
                  </a:srgbClr>
                </a:outerShdw>
              </a:effectLst>
              <a:cs typeface="+mj-cs"/>
            </a:endParaRPr>
          </a:p>
          <a:p>
            <a:pPr algn="ctr" rtl="1">
              <a:buNone/>
            </a:pPr>
            <a:r>
              <a:rPr lang="ar-DZ" sz="2400" smtClean="0">
                <a:effectLst>
                  <a:outerShdw blurRad="38100" dist="38100" dir="2700000" algn="tl">
                    <a:srgbClr val="000000">
                      <a:alpha val="43137"/>
                    </a:srgbClr>
                  </a:outerShdw>
                </a:effectLst>
                <a:cs typeface="+mj-cs"/>
              </a:rPr>
              <a:t>1-خالد </a:t>
            </a:r>
            <a:r>
              <a:rPr lang="ar-DZ" sz="2400" dirty="0" smtClean="0">
                <a:effectLst>
                  <a:outerShdw blurRad="38100" dist="38100" dir="2700000" algn="tl">
                    <a:srgbClr val="000000">
                      <a:alpha val="43137"/>
                    </a:srgbClr>
                  </a:outerShdw>
                </a:effectLst>
                <a:cs typeface="+mj-cs"/>
              </a:rPr>
              <a:t>عبد العظيم أبو غابة، </a:t>
            </a:r>
            <a:r>
              <a:rPr lang="ar-DZ" sz="2400" b="1" u="sng" dirty="0" smtClean="0">
                <a:effectLst>
                  <a:outerShdw blurRad="38100" dist="38100" dir="2700000" algn="tl">
                    <a:srgbClr val="000000">
                      <a:alpha val="43137"/>
                    </a:srgbClr>
                  </a:outerShdw>
                </a:effectLst>
                <a:cs typeface="+mj-cs"/>
              </a:rPr>
              <a:t>حقوق المحضونون: دراسة في الشريعة الإسلامية</a:t>
            </a:r>
            <a:r>
              <a:rPr lang="ar-DZ" sz="2400" dirty="0" smtClean="0">
                <a:effectLst>
                  <a:outerShdw blurRad="38100" dist="38100" dir="2700000" algn="tl">
                    <a:srgbClr val="000000">
                      <a:alpha val="43137"/>
                    </a:srgbClr>
                  </a:outerShdw>
                </a:effectLst>
                <a:cs typeface="+mj-cs"/>
              </a:rPr>
              <a:t>،ط01، دار الفكر الجامعي: الإسكندرية، 2013.</a:t>
            </a:r>
            <a:endParaRPr lang="fr-FR" sz="2400" dirty="0" smtClean="0">
              <a:effectLst>
                <a:outerShdw blurRad="38100" dist="38100" dir="2700000" algn="tl">
                  <a:srgbClr val="000000">
                    <a:alpha val="43137"/>
                  </a:srgbClr>
                </a:outerShdw>
              </a:effectLst>
              <a:cs typeface="+mj-cs"/>
            </a:endParaRPr>
          </a:p>
          <a:p>
            <a:pPr algn="ctr" rtl="1">
              <a:buNone/>
            </a:pPr>
            <a:endParaRPr lang="fr-FR" sz="2800" b="1" u="sng" dirty="0">
              <a:effectLst>
                <a:outerShdw blurRad="38100" dist="38100" dir="2700000" algn="tl">
                  <a:srgbClr val="000000">
                    <a:alpha val="43137"/>
                  </a:srgbClr>
                </a:outerShdw>
              </a:effectLst>
              <a:cs typeface="+mj-cs"/>
            </a:endParaRPr>
          </a:p>
        </p:txBody>
      </p:sp>
      <p:pic>
        <p:nvPicPr>
          <p:cNvPr id="3" name="Image 2"/>
          <p:cNvPicPr/>
          <p:nvPr/>
        </p:nvPicPr>
        <p:blipFill>
          <a:blip r:embed="rId3"/>
          <a:srcRect/>
          <a:stretch>
            <a:fillRect/>
          </a:stretch>
        </p:blipFill>
        <p:spPr bwMode="auto">
          <a:xfrm>
            <a:off x="4357686" y="2643182"/>
            <a:ext cx="2643206" cy="3857652"/>
          </a:xfrm>
          <a:prstGeom prst="rect">
            <a:avLst/>
          </a:prstGeom>
          <a:noFill/>
          <a:ln w="9525">
            <a:noFill/>
            <a:miter lim="800000"/>
            <a:headEnd/>
            <a:tailEnd/>
          </a:ln>
          <a:scene3d>
            <a:camera prst="perspectiveContrastingLeftFacing"/>
            <a:lightRig rig="threePt" dir="t"/>
          </a:scene3d>
        </p:spPr>
      </p:pic>
      <p:pic>
        <p:nvPicPr>
          <p:cNvPr id="4" name="Image 3"/>
          <p:cNvPicPr/>
          <p:nvPr/>
        </p:nvPicPr>
        <p:blipFill>
          <a:blip r:embed="rId4"/>
          <a:srcRect/>
          <a:stretch>
            <a:fillRect/>
          </a:stretch>
        </p:blipFill>
        <p:spPr bwMode="auto">
          <a:xfrm>
            <a:off x="1428728" y="2357430"/>
            <a:ext cx="2571768" cy="4143404"/>
          </a:xfrm>
          <a:prstGeom prst="rect">
            <a:avLst/>
          </a:prstGeom>
          <a:noFill/>
          <a:ln w="9525">
            <a:noFill/>
            <a:miter lim="800000"/>
            <a:headEnd/>
            <a:tailEnd/>
          </a:ln>
          <a:scene3d>
            <a:camera prst="perspectiveContrastingLeftFacing"/>
            <a:lightRig rig="threePt" dir="t"/>
          </a:scene3d>
        </p:spPr>
      </p:pic>
    </p:spTree>
    <p:custDataLst>
      <p:tags r:id="rId1"/>
    </p:custDataLst>
  </p:cSld>
  <p:clrMapOvr>
    <a:masterClrMapping/>
  </p:clrMapOvr>
  <p:transition spd="med" advTm="59094">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headEnd/>
            <a:tailEnd/>
          </a:ln>
          <a:effectLst/>
        </p:spPr>
      </p:pic>
      <p:sp>
        <p:nvSpPr>
          <p:cNvPr id="2" name="Titre 1"/>
          <p:cNvSpPr>
            <a:spLocks noGrp="1"/>
          </p:cNvSpPr>
          <p:nvPr>
            <p:ph type="title"/>
          </p:nvPr>
        </p:nvSpPr>
        <p:spPr>
          <a:xfrm>
            <a:off x="357158" y="785794"/>
            <a:ext cx="8229600" cy="4214842"/>
          </a:xfrm>
          <a:effectLst>
            <a:outerShdw blurRad="50800" dist="38100" dir="18900000" algn="bl" rotWithShape="0">
              <a:prstClr val="black">
                <a:alpha val="40000"/>
              </a:prstClr>
            </a:outerShdw>
          </a:effectLst>
          <a:scene3d>
            <a:camera prst="perspectiveRelaxedModerately"/>
            <a:lightRig rig="threePt" dir="t"/>
          </a:scene3d>
        </p:spPr>
        <p:txBody>
          <a:bodyPr>
            <a:noAutofit/>
          </a:bodyPr>
          <a:lstStyle/>
          <a:p>
            <a:pPr algn="ctr" rtl="1"/>
            <a:r>
              <a:rPr lang="ar-DZ" sz="7200" b="1" dirty="0" smtClean="0">
                <a:solidFill>
                  <a:schemeClr val="bg1"/>
                </a:solidFill>
                <a:effectLst>
                  <a:outerShdw blurRad="38100" dist="38100" dir="2700000" algn="tl">
                    <a:srgbClr val="000000">
                      <a:alpha val="43137"/>
                    </a:srgbClr>
                  </a:outerShdw>
                </a:effectLst>
                <a:cs typeface="Diwani Bent" pitchFamily="2" charset="-78"/>
              </a:rPr>
              <a:t>من إعداد الأستاذة:</a:t>
            </a:r>
            <a:br>
              <a:rPr lang="ar-DZ" sz="7200" b="1" dirty="0" smtClean="0">
                <a:solidFill>
                  <a:schemeClr val="bg1"/>
                </a:solidFill>
                <a:effectLst>
                  <a:outerShdw blurRad="38100" dist="38100" dir="2700000" algn="tl">
                    <a:srgbClr val="000000">
                      <a:alpha val="43137"/>
                    </a:srgbClr>
                  </a:outerShdw>
                </a:effectLst>
                <a:cs typeface="Diwani Bent" pitchFamily="2" charset="-78"/>
              </a:rPr>
            </a:br>
            <a:r>
              <a:rPr lang="ar-DZ" sz="7200" b="1" dirty="0" smtClean="0">
                <a:solidFill>
                  <a:schemeClr val="bg1"/>
                </a:solidFill>
                <a:effectLst>
                  <a:outerShdw blurRad="38100" dist="38100" dir="2700000" algn="tl">
                    <a:srgbClr val="000000">
                      <a:alpha val="43137"/>
                    </a:srgbClr>
                  </a:outerShdw>
                </a:effectLst>
                <a:cs typeface="Diwani Bent" pitchFamily="2" charset="-78"/>
              </a:rPr>
              <a:t>هرندي كريمة</a:t>
            </a:r>
            <a:endParaRPr lang="fr-FR" sz="7200" b="1" dirty="0">
              <a:solidFill>
                <a:schemeClr val="bg1"/>
              </a:solidFill>
              <a:effectLst>
                <a:outerShdw blurRad="38100" dist="38100" dir="2700000" algn="tl">
                  <a:srgbClr val="000000">
                    <a:alpha val="43137"/>
                  </a:srgbClr>
                </a:outerShdw>
              </a:effectLst>
              <a:cs typeface="Diwani Bent"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TotalTime>
  <Words>167</Words>
  <Application>Microsoft Office PowerPoint</Application>
  <PresentationFormat>Affichage à l'écran (4:3)</PresentationFormat>
  <Paragraphs>11</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Fonderie</vt:lpstr>
      <vt:lpstr>الخاتمة وقائمة المراجــع</vt:lpstr>
      <vt:lpstr>Diapositive 2</vt:lpstr>
      <vt:lpstr>Diapositive 3</vt:lpstr>
      <vt:lpstr>من إعداد الأستاذة: هرندي كريمة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الخاتمة وقائمة المراجــع</dc:title>
  <dc:creator>pc</dc:creator>
  <cp:lastModifiedBy>pc</cp:lastModifiedBy>
  <cp:revision>4</cp:revision>
  <dcterms:created xsi:type="dcterms:W3CDTF">2020-12-29T16:55:12Z</dcterms:created>
  <dcterms:modified xsi:type="dcterms:W3CDTF">2020-12-29T16:58:05Z</dcterms:modified>
</cp:coreProperties>
</file>