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9" d="100"/>
          <a:sy n="69" d="100"/>
        </p:scale>
        <p:origin x="-14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3AC13-46E4-4F11-9879-2E53EA1E5C8F}" type="datetimeFigureOut">
              <a:rPr lang="fr-FR" smtClean="0"/>
              <a:t>11/02/2021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6E35B6-27AF-457A-9CC3-AB2783E7CC40}" type="slidenum">
              <a:rPr lang="fr-FR" smtClean="0"/>
              <a:t>‹N°›</a:t>
            </a:fld>
            <a:endParaRPr lang="fr-FR"/>
          </a:p>
        </p:txBody>
      </p:sp>
    </p:spTree>
    <p:extLst>
      <p:ext uri="{BB962C8B-B14F-4D97-AF65-F5344CB8AC3E}">
        <p14:creationId xmlns:p14="http://schemas.microsoft.com/office/powerpoint/2010/main" val="2269673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11/02/2021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D34CC-E6FE-4B0F-A417-B63CB039D0BA}" type="datetimeFigureOut">
              <a:rPr lang="fr-FR" smtClean="0"/>
              <a:pPr/>
              <a:t>11/02/2021</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02B5F-B50E-4B58-8A1E-F71785BE906D}"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lvl="0" algn="ctr" rtl="1">
              <a:buNone/>
            </a:pPr>
            <a:r>
              <a:rPr lang="ar-DZ" sz="3000" dirty="0">
                <a:solidFill>
                  <a:prstClr val="white"/>
                </a:solidFill>
                <a:latin typeface="Traditional Arabic" pitchFamily="18" charset="-78"/>
                <a:cs typeface="Traditional Arabic" pitchFamily="18" charset="-78"/>
              </a:rPr>
              <a:t>الجمهورية الجزائرية الديمقراطية الشعبية</a:t>
            </a:r>
            <a:endParaRPr lang="fr-FR" sz="3000" dirty="0">
              <a:solidFill>
                <a:prstClr val="white"/>
              </a:solidFill>
              <a:latin typeface="Traditional Arabic" pitchFamily="18" charset="-78"/>
              <a:cs typeface="Traditional Arabic" pitchFamily="18" charset="-78"/>
            </a:endParaRPr>
          </a:p>
          <a:p>
            <a:pPr lvl="0" algn="ctr" rtl="1">
              <a:buNone/>
            </a:pPr>
            <a:r>
              <a:rPr lang="ar-DZ" sz="3000" dirty="0">
                <a:solidFill>
                  <a:prstClr val="white"/>
                </a:solidFill>
                <a:latin typeface="Traditional Arabic" pitchFamily="18" charset="-78"/>
                <a:cs typeface="Traditional Arabic" pitchFamily="18" charset="-78"/>
              </a:rPr>
              <a:t>وزارة التعليم العالي و البحث العلمي</a:t>
            </a:r>
            <a:endParaRPr lang="fr-FR" sz="3000" dirty="0">
              <a:solidFill>
                <a:prstClr val="white"/>
              </a:solidFill>
              <a:latin typeface="Traditional Arabic" pitchFamily="18" charset="-78"/>
              <a:cs typeface="Traditional Arabic" pitchFamily="18" charset="-78"/>
            </a:endParaRPr>
          </a:p>
          <a:p>
            <a:pPr lvl="0" algn="ctr" rtl="1">
              <a:buNone/>
            </a:pPr>
            <a:r>
              <a:rPr lang="ar-DZ" sz="3000" dirty="0">
                <a:solidFill>
                  <a:prstClr val="white"/>
                </a:solidFill>
                <a:latin typeface="Traditional Arabic" pitchFamily="18" charset="-78"/>
                <a:cs typeface="Traditional Arabic" pitchFamily="18" charset="-78"/>
              </a:rPr>
              <a:t>جامعة وهران</a:t>
            </a:r>
            <a:endParaRPr lang="fr-FR" sz="3000" dirty="0">
              <a:solidFill>
                <a:prstClr val="white"/>
              </a:solidFill>
              <a:latin typeface="Traditional Arabic" pitchFamily="18" charset="-78"/>
              <a:cs typeface="Traditional Arabic" pitchFamily="18" charset="-78"/>
            </a:endParaRPr>
          </a:p>
          <a:p>
            <a:pPr lvl="0" algn="ctr">
              <a:buNone/>
            </a:pPr>
            <a:r>
              <a:rPr lang="ar-DZ" sz="3000" dirty="0">
                <a:solidFill>
                  <a:prstClr val="white"/>
                </a:solidFill>
                <a:latin typeface="Traditional Arabic" pitchFamily="18" charset="-78"/>
                <a:cs typeface="Traditional Arabic" pitchFamily="18" charset="-78"/>
              </a:rPr>
              <a:t>كلية العلوم الاقتصادية والتجارية وعلوم التسيير</a:t>
            </a:r>
          </a:p>
          <a:p>
            <a:pPr lvl="0" algn="ctr" rtl="1">
              <a:buNone/>
            </a:pPr>
            <a:r>
              <a:rPr lang="ar-DZ" sz="3300" b="1" dirty="0">
                <a:solidFill>
                  <a:prstClr val="white"/>
                </a:solidFill>
                <a:latin typeface="Traditional Arabic" pitchFamily="18" charset="-78"/>
                <a:cs typeface="Traditional Arabic" pitchFamily="18" charset="-78"/>
              </a:rPr>
              <a:t>مقياس جباية المؤسسات</a:t>
            </a:r>
          </a:p>
          <a:p>
            <a:pPr lvl="0" algn="ctr" rtl="1">
              <a:buNone/>
            </a:pPr>
            <a:endParaRPr lang="fr-FR" sz="3300" b="1" dirty="0">
              <a:solidFill>
                <a:prstClr val="white"/>
              </a:solidFill>
              <a:latin typeface="Traditional Arabic" pitchFamily="18" charset="-78"/>
              <a:cs typeface="Traditional Arabic" pitchFamily="18" charset="-78"/>
            </a:endParaRPr>
          </a:p>
          <a:p>
            <a:pPr lvl="0" algn="ctr" rtl="1">
              <a:buNone/>
            </a:pPr>
            <a:r>
              <a:rPr lang="ar-DZ" sz="3300" b="1" dirty="0">
                <a:solidFill>
                  <a:prstClr val="white"/>
                </a:solidFill>
                <a:latin typeface="Traditional Arabic" pitchFamily="18" charset="-78"/>
                <a:cs typeface="Traditional Arabic" pitchFamily="18" charset="-78"/>
              </a:rPr>
              <a:t>الضريبة على الدخل الاجمالي</a:t>
            </a:r>
            <a:endParaRPr lang="ar-DZ" sz="4100" b="1" dirty="0">
              <a:solidFill>
                <a:prstClr val="white"/>
              </a:solidFill>
              <a:latin typeface="Traditional Arabic" pitchFamily="18" charset="-78"/>
              <a:cs typeface="Traditional Arabic" pitchFamily="18" charset="-78"/>
            </a:endParaRPr>
          </a:p>
          <a:p>
            <a:pPr lvl="0" algn="ctr" rtl="1">
              <a:buNone/>
            </a:pPr>
            <a:r>
              <a:rPr lang="fr-FR" sz="3300" b="1" dirty="0">
                <a:solidFill>
                  <a:prstClr val="white"/>
                </a:solidFill>
                <a:latin typeface="Traditional Arabic" pitchFamily="18" charset="-78"/>
                <a:cs typeface="Traditional Arabic" pitchFamily="18" charset="-78"/>
              </a:rPr>
              <a:t>Impôt le Revenu Global (IRG)</a:t>
            </a:r>
            <a:endParaRPr lang="ar-DZ" sz="3300" b="1" dirty="0">
              <a:solidFill>
                <a:prstClr val="white"/>
              </a:solidFill>
              <a:latin typeface="Traditional Arabic" pitchFamily="18" charset="-78"/>
              <a:cs typeface="Traditional Arabic" pitchFamily="18" charset="-78"/>
            </a:endParaRPr>
          </a:p>
          <a:p>
            <a:pPr lvl="0" algn="ctr" rtl="1">
              <a:buNone/>
            </a:pPr>
            <a:r>
              <a:rPr lang="ar-DZ" sz="4400" b="1" dirty="0">
                <a:solidFill>
                  <a:prstClr val="white"/>
                </a:solidFill>
                <a:latin typeface="Traditional Arabic" pitchFamily="18" charset="-78"/>
                <a:cs typeface="Traditional Arabic" pitchFamily="18" charset="-78"/>
              </a:rPr>
              <a:t>(صنف </a:t>
            </a:r>
            <a:r>
              <a:rPr lang="ar-DZ" sz="4400" b="1" dirty="0" smtClean="0">
                <a:solidFill>
                  <a:prstClr val="white"/>
                </a:solidFill>
                <a:latin typeface="Traditional Arabic" pitchFamily="18" charset="-78"/>
                <a:cs typeface="Traditional Arabic" pitchFamily="18" charset="-78"/>
              </a:rPr>
              <a:t>الرواتب والأجور)</a:t>
            </a:r>
            <a:endParaRPr lang="ar-DZ" sz="4400" b="1" dirty="0">
              <a:solidFill>
                <a:prstClr val="white"/>
              </a:solidFill>
              <a:latin typeface="Traditional Arabic" pitchFamily="18" charset="-78"/>
              <a:cs typeface="Traditional Arabic" pitchFamily="18" charset="-78"/>
            </a:endParaRPr>
          </a:p>
          <a:p>
            <a:pPr lvl="0" algn="ctr" rtl="1">
              <a:buNone/>
            </a:pPr>
            <a:endParaRPr lang="fr-FR" sz="3300" b="1" dirty="0">
              <a:solidFill>
                <a:prstClr val="white"/>
              </a:solidFill>
              <a:latin typeface="Traditional Arabic" pitchFamily="18" charset="-78"/>
              <a:cs typeface="Traditional Arabic" pitchFamily="18" charset="-78"/>
            </a:endParaRPr>
          </a:p>
          <a:p>
            <a:pPr lvl="0" algn="ctr" rtl="1">
              <a:buNone/>
            </a:pPr>
            <a:r>
              <a:rPr lang="ar-DZ" sz="3300" b="1" dirty="0">
                <a:solidFill>
                  <a:prstClr val="white"/>
                </a:solidFill>
                <a:latin typeface="Traditional Arabic" pitchFamily="18" charset="-78"/>
                <a:cs typeface="Traditional Arabic" pitchFamily="18" charset="-78"/>
              </a:rPr>
              <a:t>السنة الثالثة تسيير واقتصاد المؤسسات</a:t>
            </a:r>
            <a:endParaRPr lang="ar-DZ" sz="3000" b="1" dirty="0">
              <a:solidFill>
                <a:prstClr val="white"/>
              </a:solidFill>
              <a:latin typeface="Traditional Arabic" pitchFamily="18" charset="-78"/>
              <a:cs typeface="Traditional Arabic" pitchFamily="18" charset="-78"/>
            </a:endParaRPr>
          </a:p>
          <a:p>
            <a:pPr lvl="0" algn="ctr" rtl="1">
              <a:buNone/>
            </a:pPr>
            <a:r>
              <a:rPr lang="ar-DZ" sz="3000" b="1" dirty="0">
                <a:solidFill>
                  <a:prstClr val="white"/>
                </a:solidFill>
                <a:latin typeface="Traditional Arabic" pitchFamily="18" charset="-78"/>
                <a:cs typeface="Traditional Arabic" pitchFamily="18" charset="-78"/>
              </a:rPr>
              <a:t>2020/2021</a:t>
            </a:r>
          </a:p>
          <a:p>
            <a:pPr lvl="0" algn="ctr" rtl="1">
              <a:buNone/>
            </a:pPr>
            <a:endParaRPr lang="ar-DZ" sz="3000" b="1" dirty="0">
              <a:solidFill>
                <a:prstClr val="white"/>
              </a:solidFill>
              <a:latin typeface="Traditional Arabic" pitchFamily="18" charset="-78"/>
              <a:cs typeface="Traditional Arabic" pitchFamily="18" charset="-78"/>
            </a:endParaRPr>
          </a:p>
          <a:p>
            <a:pPr lvl="0" algn="ctr" rtl="1">
              <a:buNone/>
            </a:pPr>
            <a:endParaRPr lang="ar-DZ" sz="3000" b="1" dirty="0">
              <a:solidFill>
                <a:prstClr val="white"/>
              </a:solidFill>
              <a:latin typeface="Traditional Arabic" pitchFamily="18" charset="-78"/>
              <a:cs typeface="Traditional Arabic" pitchFamily="18" charset="-78"/>
            </a:endParaRPr>
          </a:p>
          <a:p>
            <a:pPr algn="ctr" rtl="1">
              <a:buNone/>
            </a:pPr>
            <a:endParaRPr lang="ar-DZ" b="1" dirty="0" smtClean="0">
              <a:solidFill>
                <a:schemeClr val="tx1"/>
              </a:solidFill>
              <a:latin typeface="Traditional Arabic" pitchFamily="18" charset="-78"/>
              <a:cs typeface="Traditional Arabic" pitchFamily="18" charset="-78"/>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lnSpc>
                <a:spcPct val="115000"/>
              </a:lnSpc>
              <a:spcAft>
                <a:spcPts val="0"/>
              </a:spcAft>
              <a:buNone/>
              <a:tabLst>
                <a:tab pos="635635" algn="l"/>
              </a:tabLst>
            </a:pPr>
            <a:r>
              <a:rPr lang="ar-DZ" dirty="0">
                <a:ea typeface="Calibri"/>
                <a:cs typeface="Traditional Arabic"/>
              </a:rPr>
              <a:t>مع تطبيق تخفيضين أساسين هما:</a:t>
            </a:r>
            <a:endParaRPr lang="fr-FR" sz="2000" dirty="0">
              <a:ea typeface="Calibri"/>
              <a:cs typeface="Arial"/>
            </a:endParaRPr>
          </a:p>
          <a:p>
            <a:pPr lvl="0" algn="just" rtl="1">
              <a:lnSpc>
                <a:spcPct val="115000"/>
              </a:lnSpc>
              <a:buFont typeface="Traditional Arabic"/>
              <a:buChar char="-"/>
              <a:tabLst>
                <a:tab pos="635635" algn="l"/>
              </a:tabLst>
            </a:pPr>
            <a:r>
              <a:rPr lang="ar-DZ" dirty="0">
                <a:ea typeface="Calibri"/>
                <a:cs typeface="Traditional Arabic"/>
              </a:rPr>
              <a:t>تخفيض من الضريبة الاجمالية بنسبة </a:t>
            </a:r>
            <a:r>
              <a:rPr lang="ar-DZ" b="1" dirty="0">
                <a:ea typeface="Calibri"/>
                <a:cs typeface="Traditional Arabic"/>
              </a:rPr>
              <a:t>40</a:t>
            </a:r>
            <a:r>
              <a:rPr lang="fr-FR" b="1" dirty="0">
                <a:latin typeface="Traditional Arabic"/>
                <a:ea typeface="Calibri"/>
                <a:cs typeface="Arial"/>
              </a:rPr>
              <a:t>% </a:t>
            </a:r>
            <a:r>
              <a:rPr lang="ar-DZ" dirty="0">
                <a:ea typeface="Calibri"/>
                <a:cs typeface="Traditional Arabic"/>
              </a:rPr>
              <a:t>على أن لا يقل هذا التخفيض عن 1.000دج ولا يزيد عن  1.500دج شهريا.</a:t>
            </a:r>
            <a:endParaRPr lang="fr-FR" sz="2000" dirty="0">
              <a:ea typeface="Calibri"/>
              <a:cs typeface="Arial"/>
            </a:endParaRPr>
          </a:p>
          <a:p>
            <a:pPr lvl="0" algn="just" rtl="1">
              <a:lnSpc>
                <a:spcPct val="115000"/>
              </a:lnSpc>
              <a:buFont typeface="Traditional Arabic"/>
              <a:buChar char="-"/>
            </a:pPr>
            <a:r>
              <a:rPr lang="ar-DZ" dirty="0">
                <a:latin typeface="Times New Roman"/>
                <a:ea typeface="Calibri"/>
                <a:cs typeface="Traditional Arabic"/>
              </a:rPr>
              <a:t>حسب قانون المالية التكميلي جوان 2020 تستفيد المداخيل أقل من 30.000دج من اعفاء كلي من دفع الضريبة، أما </a:t>
            </a:r>
            <a:r>
              <a:rPr lang="ar-DZ" dirty="0" err="1">
                <a:latin typeface="Times New Roman"/>
                <a:ea typeface="Calibri"/>
                <a:cs typeface="Traditional Arabic"/>
              </a:rPr>
              <a:t>المدخيل</a:t>
            </a:r>
            <a:r>
              <a:rPr lang="ar-DZ" dirty="0">
                <a:latin typeface="Times New Roman"/>
                <a:ea typeface="Calibri"/>
                <a:cs typeface="Traditional Arabic"/>
              </a:rPr>
              <a:t> المحصورة ما بين ( 30.000دج – </a:t>
            </a:r>
            <a:r>
              <a:rPr lang="ar-DZ" dirty="0" smtClean="0">
                <a:latin typeface="Times New Roman"/>
                <a:ea typeface="Calibri"/>
                <a:cs typeface="Traditional Arabic"/>
              </a:rPr>
              <a:t>35.000دج </a:t>
            </a:r>
            <a:r>
              <a:rPr lang="ar-DZ" dirty="0">
                <a:latin typeface="Times New Roman"/>
                <a:ea typeface="Calibri"/>
                <a:cs typeface="Traditional Arabic"/>
              </a:rPr>
              <a:t>) فتستفيد من تخفيض إضافي </a:t>
            </a:r>
            <a:r>
              <a:rPr lang="ar-SA" dirty="0">
                <a:latin typeface="Times New Roman"/>
                <a:ea typeface="Times New Roman"/>
                <a:cs typeface="Traditional Arabic"/>
              </a:rPr>
              <a:t>ويتم تحديد الضريبة على الدخل الإجمالي المستحقة بالنسبة لهذه الفئة من الدخل، وفقا للصيغة الآتية :</a:t>
            </a:r>
            <a:endParaRPr lang="fr-FR" sz="2400" dirty="0">
              <a:latin typeface="Times New Roman"/>
              <a:ea typeface="Calibri"/>
            </a:endParaRPr>
          </a:p>
          <a:p>
            <a:pPr marL="0" indent="0" algn="ctr" rtl="1">
              <a:lnSpc>
                <a:spcPct val="115000"/>
              </a:lnSpc>
              <a:spcAft>
                <a:spcPts val="0"/>
              </a:spcAft>
              <a:buNone/>
            </a:pPr>
            <a:r>
              <a:rPr lang="ar-SA" b="1" dirty="0">
                <a:latin typeface="Times New Roman"/>
                <a:ea typeface="Times New Roman"/>
                <a:cs typeface="Traditional Arabic"/>
              </a:rPr>
              <a:t>الضريبة</a:t>
            </a:r>
            <a:r>
              <a:rPr lang="ar-SA" dirty="0">
                <a:latin typeface="Times New Roman"/>
                <a:ea typeface="Times New Roman"/>
                <a:cs typeface="Traditional Arabic"/>
              </a:rPr>
              <a:t> </a:t>
            </a:r>
            <a:r>
              <a:rPr lang="ar-SA" b="1" dirty="0">
                <a:latin typeface="Times New Roman"/>
                <a:ea typeface="Times New Roman"/>
                <a:cs typeface="Traditional Arabic"/>
              </a:rPr>
              <a:t>على</a:t>
            </a:r>
            <a:r>
              <a:rPr lang="ar-SA" dirty="0">
                <a:latin typeface="Times New Roman"/>
                <a:ea typeface="Times New Roman"/>
                <a:cs typeface="Traditional Arabic"/>
              </a:rPr>
              <a:t> </a:t>
            </a:r>
            <a:r>
              <a:rPr lang="ar-SA" b="1" dirty="0">
                <a:latin typeface="Times New Roman"/>
                <a:ea typeface="Times New Roman"/>
                <a:cs typeface="Traditional Arabic"/>
              </a:rPr>
              <a:t>الدخل</a:t>
            </a:r>
            <a:r>
              <a:rPr lang="ar-SA" dirty="0">
                <a:latin typeface="Times New Roman"/>
                <a:ea typeface="Times New Roman"/>
                <a:cs typeface="Traditional Arabic"/>
              </a:rPr>
              <a:t> </a:t>
            </a:r>
            <a:r>
              <a:rPr lang="ar-SA" b="1" dirty="0">
                <a:latin typeface="Times New Roman"/>
                <a:ea typeface="Times New Roman"/>
                <a:cs typeface="Traditional Arabic"/>
              </a:rPr>
              <a:t>الإجمالي = الضريبة</a:t>
            </a:r>
            <a:r>
              <a:rPr lang="ar-SA" dirty="0">
                <a:latin typeface="Times New Roman"/>
                <a:ea typeface="Times New Roman"/>
                <a:cs typeface="Traditional Arabic"/>
              </a:rPr>
              <a:t> </a:t>
            </a:r>
            <a:r>
              <a:rPr lang="ar-SA" b="1" dirty="0">
                <a:latin typeface="Times New Roman"/>
                <a:ea typeface="Times New Roman"/>
                <a:cs typeface="Traditional Arabic"/>
              </a:rPr>
              <a:t>على</a:t>
            </a:r>
            <a:r>
              <a:rPr lang="ar-SA" dirty="0">
                <a:latin typeface="Times New Roman"/>
                <a:ea typeface="Times New Roman"/>
                <a:cs typeface="Traditional Arabic"/>
              </a:rPr>
              <a:t> </a:t>
            </a:r>
            <a:r>
              <a:rPr lang="ar-SA" b="1" dirty="0">
                <a:latin typeface="Times New Roman"/>
                <a:ea typeface="Times New Roman"/>
                <a:cs typeface="Traditional Arabic"/>
              </a:rPr>
              <a:t>الدخل الاجمالي (وفقا</a:t>
            </a:r>
            <a:r>
              <a:rPr lang="ar-SA" dirty="0">
                <a:latin typeface="Times New Roman"/>
                <a:ea typeface="Times New Roman"/>
                <a:cs typeface="Traditional Arabic"/>
              </a:rPr>
              <a:t> </a:t>
            </a:r>
            <a:r>
              <a:rPr lang="ar-SA" b="1" dirty="0">
                <a:latin typeface="Times New Roman"/>
                <a:ea typeface="Times New Roman"/>
                <a:cs typeface="Traditional Arabic"/>
              </a:rPr>
              <a:t>للتخفيض</a:t>
            </a:r>
            <a:r>
              <a:rPr lang="ar-SA" dirty="0">
                <a:latin typeface="Times New Roman"/>
                <a:ea typeface="Times New Roman"/>
                <a:cs typeface="Traditional Arabic"/>
              </a:rPr>
              <a:t> </a:t>
            </a:r>
            <a:r>
              <a:rPr lang="ar-SA" b="1" dirty="0">
                <a:latin typeface="Times New Roman"/>
                <a:ea typeface="Times New Roman"/>
                <a:cs typeface="Traditional Arabic"/>
              </a:rPr>
              <a:t>الأول</a:t>
            </a:r>
            <a:r>
              <a:rPr lang="ar-SA" dirty="0">
                <a:latin typeface="Times New Roman"/>
                <a:ea typeface="Times New Roman"/>
                <a:cs typeface="Traditional Arabic"/>
              </a:rPr>
              <a:t> </a:t>
            </a:r>
            <a:r>
              <a:rPr lang="ar-SA" b="1" dirty="0">
                <a:latin typeface="Times New Roman"/>
                <a:ea typeface="Times New Roman"/>
                <a:cs typeface="Traditional Arabic"/>
              </a:rPr>
              <a:t>) *( 3/8) – (20.000/3)</a:t>
            </a:r>
            <a:endParaRPr lang="fr-FR" sz="2400" dirty="0">
              <a:latin typeface="Times New Roman"/>
              <a:ea typeface="Calibri"/>
            </a:endParaRPr>
          </a:p>
          <a:p>
            <a:pPr algn="ctr" rtl="1">
              <a:buNone/>
            </a:pPr>
            <a:endParaRPr lang="ar-DZ" b="1" dirty="0" smtClean="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514350" lvl="0" indent="-514350" algn="just" rtl="1">
              <a:lnSpc>
                <a:spcPct val="115000"/>
              </a:lnSpc>
              <a:buFont typeface="+mj-lt"/>
              <a:buAutoNum type="arabicPeriod" startAt="5"/>
              <a:tabLst>
                <a:tab pos="635635" algn="l"/>
              </a:tabLst>
            </a:pPr>
            <a:r>
              <a:rPr lang="ar-DZ" b="1" dirty="0">
                <a:latin typeface="Traditional Arabic" pitchFamily="18" charset="-78"/>
                <a:ea typeface="Calibri"/>
                <a:cs typeface="Traditional Arabic" pitchFamily="18" charset="-78"/>
              </a:rPr>
              <a:t>حساب الأجر الصافي: </a:t>
            </a:r>
            <a:r>
              <a:rPr lang="ar-DZ" dirty="0">
                <a:latin typeface="Traditional Arabic" pitchFamily="18" charset="-78"/>
                <a:ea typeface="Calibri"/>
                <a:cs typeface="Traditional Arabic" pitchFamily="18" charset="-78"/>
              </a:rPr>
              <a:t>يتكون من الأجر الخام ومكافآت وتعويضات غير خاضعة للضمان الاجتماعي وغير الخاضعة للضريبة على الدخل الإجمالي مطروحا منها الضريبة على الدخل الإجمالي والاقتطاعات من الأجر إن وجدت (التسبيقات أو القروض، مشتريات بالتقسيط....)</a:t>
            </a:r>
            <a:endParaRPr lang="fr-FR" sz="2000" dirty="0">
              <a:latin typeface="Traditional Arabic" pitchFamily="18" charset="-78"/>
              <a:ea typeface="Calibri"/>
              <a:cs typeface="Traditional Arabic" pitchFamily="18" charset="-78"/>
            </a:endParaRPr>
          </a:p>
          <a:p>
            <a:pPr marL="114300" indent="0" algn="ctr" rtl="1">
              <a:lnSpc>
                <a:spcPct val="115000"/>
              </a:lnSpc>
              <a:spcAft>
                <a:spcPts val="0"/>
              </a:spcAft>
              <a:buNone/>
              <a:tabLst>
                <a:tab pos="635635" algn="l"/>
              </a:tabLst>
            </a:pPr>
            <a:r>
              <a:rPr lang="ar-DZ" b="1" dirty="0">
                <a:ea typeface="Calibri"/>
                <a:cs typeface="Traditional Arabic"/>
              </a:rPr>
              <a:t>الأجر الصافي = الأجر الخام + التعويضات غير الخاضعة للضمان الاجتماعي وللضريبة – (الضريبة على الدخل الإجمالي + اقتطاعات أخرى)</a:t>
            </a:r>
            <a:endParaRPr lang="fr-FR" sz="2000" dirty="0">
              <a:ea typeface="Calibri"/>
              <a:cs typeface="Arial"/>
            </a:endParaRPr>
          </a:p>
          <a:p>
            <a:pPr marL="457200" algn="just" rtl="1">
              <a:lnSpc>
                <a:spcPct val="115000"/>
              </a:lnSpc>
              <a:spcAft>
                <a:spcPts val="0"/>
              </a:spcAft>
              <a:tabLst>
                <a:tab pos="635635" algn="l"/>
              </a:tabLst>
            </a:pPr>
            <a:r>
              <a:rPr lang="ar-DZ" b="1" dirty="0">
                <a:ea typeface="Calibri"/>
                <a:cs typeface="Traditional Arabic"/>
              </a:rPr>
              <a:t>مثال تطبيقي: </a:t>
            </a:r>
            <a:r>
              <a:rPr lang="ar-DZ" dirty="0">
                <a:ea typeface="Calibri"/>
                <a:cs typeface="Traditional Arabic"/>
              </a:rPr>
              <a:t>لدينا كشف راتب العامل </a:t>
            </a:r>
            <a:r>
              <a:rPr lang="fr-FR" b="1" dirty="0">
                <a:latin typeface="Traditional Arabic"/>
                <a:ea typeface="Calibri"/>
                <a:cs typeface="Arial"/>
              </a:rPr>
              <a:t>X</a:t>
            </a:r>
            <a:r>
              <a:rPr lang="ar-DZ" b="1" dirty="0">
                <a:ea typeface="Calibri"/>
                <a:cs typeface="Traditional Arabic"/>
              </a:rPr>
              <a:t>: </a:t>
            </a:r>
            <a:r>
              <a:rPr lang="ar-DZ" dirty="0">
                <a:ea typeface="Calibri"/>
                <a:cs typeface="Traditional Arabic"/>
              </a:rPr>
              <a:t>الأجر القاعدي: 25.000دج، تعويض المردودية: 7.500دج، تعويض السلة: 2.400دج، تعويض الخبرة المهنية: 12.000دج، تعويض الضرر: 4.500دج، تعويض النقل: 5.500دج، المنح العائلية: 900دج</a:t>
            </a:r>
            <a:endParaRPr lang="fr-FR" sz="2000" dirty="0">
              <a:ea typeface="Calibri"/>
              <a:cs typeface="Arial"/>
            </a:endParaRPr>
          </a:p>
          <a:p>
            <a:pPr marL="457200" algn="just" rtl="1">
              <a:lnSpc>
                <a:spcPct val="115000"/>
              </a:lnSpc>
              <a:spcAft>
                <a:spcPts val="0"/>
              </a:spcAft>
              <a:tabLst>
                <a:tab pos="635635" algn="l"/>
              </a:tabLst>
            </a:pPr>
            <a:r>
              <a:rPr lang="ar-DZ" b="1" dirty="0">
                <a:ea typeface="Calibri"/>
                <a:cs typeface="Traditional Arabic"/>
              </a:rPr>
              <a:t>المطلوب:</a:t>
            </a:r>
            <a:r>
              <a:rPr lang="ar-DZ" dirty="0">
                <a:ea typeface="Calibri"/>
                <a:cs typeface="Traditional Arabic"/>
              </a:rPr>
              <a:t> تحديد الأجر الصافي</a:t>
            </a:r>
            <a:endParaRPr lang="fr-FR" sz="2000" dirty="0">
              <a:ea typeface="Calibri"/>
              <a:cs typeface="Arial"/>
            </a:endParaRPr>
          </a:p>
          <a:p>
            <a:pPr algn="ctr" rtl="1">
              <a:buNone/>
            </a:pPr>
            <a:endParaRPr lang="ar-DZ" b="1" dirty="0" smtClean="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4845529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buNone/>
            </a:pPr>
            <a:r>
              <a:rPr lang="ar-DZ" b="1" dirty="0" smtClean="0">
                <a:solidFill>
                  <a:schemeClr val="tx1"/>
                </a:solidFill>
                <a:latin typeface="Traditional Arabic" pitchFamily="18" charset="-78"/>
                <a:cs typeface="Traditional Arabic" pitchFamily="18" charset="-78"/>
              </a:rPr>
              <a:t>الحل</a:t>
            </a:r>
            <a:r>
              <a:rPr lang="ar-DZ" b="1" dirty="0" smtClean="0">
                <a:solidFill>
                  <a:schemeClr val="tx1"/>
                </a:solidFill>
                <a:latin typeface="Traditional Arabic" pitchFamily="18" charset="-78"/>
                <a:cs typeface="Traditional Arabic" pitchFamily="18" charset="-78"/>
              </a:rPr>
              <a:t>:</a:t>
            </a:r>
          </a:p>
          <a:p>
            <a:pPr algn="just" rtl="1">
              <a:buNone/>
            </a:pPr>
            <a:endParaRPr lang="ar-DZ" b="1" dirty="0">
              <a:solidFill>
                <a:schemeClr val="tx1"/>
              </a:solidFill>
              <a:latin typeface="Traditional Arabic" pitchFamily="18" charset="-78"/>
              <a:cs typeface="Traditional Arabic" pitchFamily="18" charset="-78"/>
            </a:endParaRPr>
          </a:p>
          <a:p>
            <a:pPr algn="just" rtl="1">
              <a:buNone/>
            </a:pPr>
            <a:endParaRPr lang="ar-DZ" b="1" dirty="0" smtClean="0">
              <a:solidFill>
                <a:schemeClr val="tx1"/>
              </a:solidFill>
              <a:latin typeface="Traditional Arabic" pitchFamily="18" charset="-78"/>
              <a:cs typeface="Traditional Arabic" pitchFamily="18" charset="-78"/>
            </a:endParaRPr>
          </a:p>
          <a:p>
            <a:pPr algn="just" rtl="1">
              <a:buNone/>
            </a:pPr>
            <a:endParaRPr lang="ar-DZ" b="1" dirty="0">
              <a:solidFill>
                <a:schemeClr val="tx1"/>
              </a:solidFill>
              <a:latin typeface="Traditional Arabic" pitchFamily="18" charset="-78"/>
              <a:cs typeface="Traditional Arabic" pitchFamily="18" charset="-78"/>
            </a:endParaRPr>
          </a:p>
          <a:p>
            <a:pPr algn="just" rtl="1">
              <a:buNone/>
            </a:pPr>
            <a:endParaRPr lang="ar-DZ" b="1" dirty="0" smtClean="0">
              <a:solidFill>
                <a:schemeClr val="tx1"/>
              </a:solidFill>
              <a:latin typeface="Traditional Arabic" pitchFamily="18" charset="-78"/>
              <a:cs typeface="Traditional Arabic" pitchFamily="18" charset="-78"/>
            </a:endParaRPr>
          </a:p>
          <a:p>
            <a:pPr algn="just" rtl="1">
              <a:buNone/>
            </a:pPr>
            <a:endParaRPr lang="ar-DZ" b="1" dirty="0">
              <a:solidFill>
                <a:schemeClr val="tx1"/>
              </a:solidFill>
              <a:latin typeface="Traditional Arabic" pitchFamily="18" charset="-78"/>
              <a:cs typeface="Traditional Arabic" pitchFamily="18" charset="-78"/>
            </a:endParaRPr>
          </a:p>
          <a:p>
            <a:pPr algn="just" rtl="1">
              <a:buNone/>
            </a:pPr>
            <a:endParaRPr lang="ar-DZ" b="1" dirty="0" smtClean="0">
              <a:solidFill>
                <a:schemeClr val="tx1"/>
              </a:solidFill>
              <a:latin typeface="Traditional Arabic" pitchFamily="18" charset="-78"/>
              <a:cs typeface="Traditional Arabic" pitchFamily="18" charset="-78"/>
            </a:endParaRPr>
          </a:p>
          <a:p>
            <a:pPr algn="just" rtl="1">
              <a:buNone/>
            </a:pPr>
            <a:endParaRPr lang="ar-DZ" b="1" dirty="0">
              <a:solidFill>
                <a:schemeClr val="tx1"/>
              </a:solidFill>
              <a:latin typeface="Traditional Arabic" pitchFamily="18" charset="-78"/>
              <a:cs typeface="Traditional Arabic" pitchFamily="18" charset="-78"/>
            </a:endParaRPr>
          </a:p>
          <a:p>
            <a:pPr algn="just" rtl="1">
              <a:buNone/>
            </a:pPr>
            <a:endParaRPr lang="ar-DZ" b="1" dirty="0" smtClean="0">
              <a:solidFill>
                <a:schemeClr val="tx1"/>
              </a:solidFill>
              <a:latin typeface="Traditional Arabic" pitchFamily="18" charset="-78"/>
              <a:cs typeface="Traditional Arabic" pitchFamily="18" charset="-78"/>
            </a:endParaRPr>
          </a:p>
          <a:p>
            <a:pPr algn="just" rtl="1">
              <a:buNone/>
            </a:pPr>
            <a:endParaRPr lang="ar-DZ" b="1" dirty="0">
              <a:solidFill>
                <a:schemeClr val="tx1"/>
              </a:solidFill>
              <a:latin typeface="Traditional Arabic" pitchFamily="18" charset="-78"/>
              <a:cs typeface="Traditional Arabic" pitchFamily="18" charset="-78"/>
            </a:endParaRPr>
          </a:p>
          <a:p>
            <a:pPr algn="ctr" rtl="1">
              <a:buNone/>
            </a:pPr>
            <a:r>
              <a:rPr lang="ar-DZ" b="1" dirty="0" smtClean="0">
                <a:solidFill>
                  <a:schemeClr val="tx1"/>
                </a:solidFill>
                <a:latin typeface="Traditional Arabic" pitchFamily="18" charset="-78"/>
                <a:cs typeface="Traditional Arabic" pitchFamily="18" charset="-78"/>
              </a:rPr>
              <a:t>الدخل الصافي: 57.800- 13.657 = 44.143</a:t>
            </a:r>
            <a:endParaRPr lang="ar-DZ" b="1" dirty="0" smtClean="0">
              <a:solidFill>
                <a:schemeClr val="tx1"/>
              </a:solidFill>
              <a:latin typeface="Traditional Arabic" pitchFamily="18" charset="-78"/>
              <a:cs typeface="Traditional Arabic" pitchFamily="18" charset="-78"/>
            </a:endParaRPr>
          </a:p>
          <a:p>
            <a:pPr algn="just" rtl="1">
              <a:buNone/>
            </a:pPr>
            <a:endParaRPr lang="ar-DZ" b="1" dirty="0" smtClean="0">
              <a:solidFill>
                <a:schemeClr val="tx1"/>
              </a:solidFill>
              <a:latin typeface="Traditional Arabic" pitchFamily="18" charset="-78"/>
              <a:cs typeface="Traditional Arabic" pitchFamily="18" charset="-78"/>
            </a:endParaRPr>
          </a:p>
        </p:txBody>
      </p:sp>
      <p:graphicFrame>
        <p:nvGraphicFramePr>
          <p:cNvPr id="4" name="Tableau 3"/>
          <p:cNvGraphicFramePr>
            <a:graphicFrameLocks noGrp="1"/>
          </p:cNvGraphicFramePr>
          <p:nvPr>
            <p:extLst>
              <p:ext uri="{D42A27DB-BD31-4B8C-83A1-F6EECF244321}">
                <p14:modId xmlns:p14="http://schemas.microsoft.com/office/powerpoint/2010/main" val="4210184209"/>
              </p:ext>
            </p:extLst>
          </p:nvPr>
        </p:nvGraphicFramePr>
        <p:xfrm>
          <a:off x="611560" y="548680"/>
          <a:ext cx="7776865" cy="4968240"/>
        </p:xfrm>
        <a:graphic>
          <a:graphicData uri="http://schemas.openxmlformats.org/drawingml/2006/table">
            <a:tbl>
              <a:tblPr firstRow="1" bandRow="1">
                <a:tableStyleId>{5C22544A-7EE6-4342-B048-85BDC9FD1C3A}</a:tableStyleId>
              </a:tblPr>
              <a:tblGrid>
                <a:gridCol w="1555373"/>
                <a:gridCol w="1781882"/>
                <a:gridCol w="1055233"/>
                <a:gridCol w="1368152"/>
                <a:gridCol w="2016225"/>
              </a:tblGrid>
              <a:tr h="495662">
                <a:tc>
                  <a:txBody>
                    <a:bodyPr/>
                    <a:lstStyle/>
                    <a:p>
                      <a:pPr algn="ctr"/>
                      <a:r>
                        <a:rPr lang="ar-DZ" sz="2800" dirty="0" smtClean="0">
                          <a:latin typeface="Traditional Arabic" pitchFamily="18" charset="-78"/>
                          <a:cs typeface="Traditional Arabic" pitchFamily="18" charset="-78"/>
                        </a:rPr>
                        <a:t>الصافي</a:t>
                      </a:r>
                      <a:endParaRPr lang="fr-FR" sz="2800" dirty="0">
                        <a:latin typeface="Traditional Arabic" pitchFamily="18" charset="-78"/>
                        <a:cs typeface="Traditional Arabic" pitchFamily="18" charset="-78"/>
                      </a:endParaRPr>
                    </a:p>
                  </a:txBody>
                  <a:tcPr/>
                </a:tc>
                <a:tc>
                  <a:txBody>
                    <a:bodyPr/>
                    <a:lstStyle/>
                    <a:p>
                      <a:pPr algn="ctr"/>
                      <a:r>
                        <a:rPr lang="ar-DZ" sz="2800" dirty="0" smtClean="0">
                          <a:latin typeface="Traditional Arabic" pitchFamily="18" charset="-78"/>
                          <a:cs typeface="Traditional Arabic" pitchFamily="18" charset="-78"/>
                        </a:rPr>
                        <a:t>الاقتطاعات</a:t>
                      </a:r>
                      <a:endParaRPr lang="fr-FR" sz="2800" dirty="0">
                        <a:latin typeface="Traditional Arabic" pitchFamily="18" charset="-78"/>
                        <a:cs typeface="Traditional Arabic" pitchFamily="18" charset="-78"/>
                      </a:endParaRPr>
                    </a:p>
                  </a:txBody>
                  <a:tcPr/>
                </a:tc>
                <a:tc>
                  <a:txBody>
                    <a:bodyPr/>
                    <a:lstStyle/>
                    <a:p>
                      <a:pPr algn="ctr"/>
                      <a:r>
                        <a:rPr lang="ar-DZ" sz="2800" dirty="0" smtClean="0">
                          <a:latin typeface="Traditional Arabic" pitchFamily="18" charset="-78"/>
                          <a:cs typeface="Traditional Arabic" pitchFamily="18" charset="-78"/>
                        </a:rPr>
                        <a:t>المعدل</a:t>
                      </a:r>
                      <a:endParaRPr lang="fr-FR" sz="2800" dirty="0">
                        <a:latin typeface="Traditional Arabic" pitchFamily="18" charset="-78"/>
                        <a:cs typeface="Traditional Arabic" pitchFamily="18" charset="-78"/>
                      </a:endParaRPr>
                    </a:p>
                  </a:txBody>
                  <a:tcPr/>
                </a:tc>
                <a:tc>
                  <a:txBody>
                    <a:bodyPr/>
                    <a:lstStyle/>
                    <a:p>
                      <a:pPr algn="ctr"/>
                      <a:r>
                        <a:rPr lang="ar-DZ" sz="2800" dirty="0" smtClean="0">
                          <a:latin typeface="Traditional Arabic" pitchFamily="18" charset="-78"/>
                          <a:cs typeface="Traditional Arabic" pitchFamily="18" charset="-78"/>
                        </a:rPr>
                        <a:t>القاعدة</a:t>
                      </a:r>
                      <a:endParaRPr lang="fr-FR" sz="2800" dirty="0">
                        <a:latin typeface="Traditional Arabic" pitchFamily="18" charset="-78"/>
                        <a:cs typeface="Traditional Arabic" pitchFamily="18" charset="-78"/>
                      </a:endParaRPr>
                    </a:p>
                  </a:txBody>
                  <a:tcPr/>
                </a:tc>
                <a:tc>
                  <a:txBody>
                    <a:bodyPr/>
                    <a:lstStyle/>
                    <a:p>
                      <a:pPr algn="ctr"/>
                      <a:r>
                        <a:rPr lang="ar-DZ" sz="2800" dirty="0" smtClean="0">
                          <a:latin typeface="Traditional Arabic" pitchFamily="18" charset="-78"/>
                          <a:cs typeface="Traditional Arabic" pitchFamily="18" charset="-78"/>
                        </a:rPr>
                        <a:t>البيان</a:t>
                      </a:r>
                      <a:endParaRPr lang="fr-FR" sz="2800" dirty="0">
                        <a:latin typeface="Traditional Arabic" pitchFamily="18" charset="-78"/>
                        <a:cs typeface="Traditional Arabic" pitchFamily="18" charset="-78"/>
                      </a:endParaRPr>
                    </a:p>
                  </a:txBody>
                  <a:tcPr/>
                </a:tc>
              </a:tr>
              <a:tr h="3761203">
                <a:tc>
                  <a:txBody>
                    <a:bodyPr/>
                    <a:lstStyle/>
                    <a:p>
                      <a:pPr algn="ctr"/>
                      <a:r>
                        <a:rPr lang="ar-DZ" sz="2800" dirty="0" smtClean="0">
                          <a:latin typeface="Traditional Arabic" pitchFamily="18" charset="-78"/>
                          <a:cs typeface="Traditional Arabic" pitchFamily="18" charset="-78"/>
                        </a:rPr>
                        <a:t>25.000</a:t>
                      </a:r>
                    </a:p>
                    <a:p>
                      <a:pPr algn="ctr"/>
                      <a:r>
                        <a:rPr lang="ar-DZ" sz="2800" dirty="0" smtClean="0">
                          <a:latin typeface="Traditional Arabic" pitchFamily="18" charset="-78"/>
                          <a:cs typeface="Traditional Arabic" pitchFamily="18" charset="-78"/>
                        </a:rPr>
                        <a:t>7.500</a:t>
                      </a:r>
                    </a:p>
                    <a:p>
                      <a:pPr algn="ctr"/>
                      <a:r>
                        <a:rPr lang="ar-DZ" sz="2800" dirty="0" smtClean="0">
                          <a:latin typeface="Traditional Arabic" pitchFamily="18" charset="-78"/>
                          <a:cs typeface="Traditional Arabic" pitchFamily="18" charset="-78"/>
                        </a:rPr>
                        <a:t>12.000</a:t>
                      </a:r>
                    </a:p>
                    <a:p>
                      <a:pPr algn="ctr"/>
                      <a:r>
                        <a:rPr lang="ar-DZ" sz="2800" dirty="0" smtClean="0">
                          <a:latin typeface="Traditional Arabic" pitchFamily="18" charset="-78"/>
                          <a:cs typeface="Traditional Arabic" pitchFamily="18" charset="-78"/>
                        </a:rPr>
                        <a:t>4.500</a:t>
                      </a:r>
                    </a:p>
                    <a:p>
                      <a:pPr algn="ctr"/>
                      <a:endParaRPr lang="ar-DZ" sz="2800" dirty="0" smtClean="0">
                        <a:latin typeface="Traditional Arabic" pitchFamily="18" charset="-78"/>
                        <a:cs typeface="Traditional Arabic" pitchFamily="18" charset="-78"/>
                      </a:endParaRPr>
                    </a:p>
                    <a:p>
                      <a:pPr algn="ctr"/>
                      <a:r>
                        <a:rPr lang="ar-DZ" sz="2800" dirty="0" smtClean="0">
                          <a:latin typeface="Traditional Arabic" pitchFamily="18" charset="-78"/>
                          <a:cs typeface="Traditional Arabic" pitchFamily="18" charset="-78"/>
                        </a:rPr>
                        <a:t>5.500</a:t>
                      </a:r>
                    </a:p>
                    <a:p>
                      <a:pPr algn="ctr"/>
                      <a:r>
                        <a:rPr lang="ar-DZ" sz="2800" dirty="0" smtClean="0">
                          <a:latin typeface="Traditional Arabic" pitchFamily="18" charset="-78"/>
                          <a:cs typeface="Traditional Arabic" pitchFamily="18" charset="-78"/>
                        </a:rPr>
                        <a:t>2.400</a:t>
                      </a:r>
                    </a:p>
                    <a:p>
                      <a:pPr algn="ctr"/>
                      <a:endParaRPr lang="ar-DZ" sz="2800" dirty="0" smtClean="0">
                        <a:latin typeface="Traditional Arabic" pitchFamily="18" charset="-78"/>
                        <a:cs typeface="Traditional Arabic" pitchFamily="18" charset="-78"/>
                      </a:endParaRPr>
                    </a:p>
                    <a:p>
                      <a:pPr algn="ctr"/>
                      <a:r>
                        <a:rPr lang="ar-DZ" sz="2800" dirty="0" smtClean="0">
                          <a:latin typeface="Traditional Arabic" pitchFamily="18" charset="-78"/>
                          <a:cs typeface="Traditional Arabic" pitchFamily="18" charset="-78"/>
                        </a:rPr>
                        <a:t>900</a:t>
                      </a:r>
                      <a:endParaRPr lang="fr-FR" sz="2800" dirty="0">
                        <a:latin typeface="Traditional Arabic" pitchFamily="18" charset="-78"/>
                        <a:cs typeface="Traditional Arabic" pitchFamily="18" charset="-78"/>
                      </a:endParaRPr>
                    </a:p>
                  </a:txBody>
                  <a:tcPr/>
                </a:tc>
                <a:tc>
                  <a:txBody>
                    <a:bodyPr/>
                    <a:lstStyle/>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r>
                        <a:rPr lang="ar-DZ" sz="2800" dirty="0" smtClean="0">
                          <a:latin typeface="Traditional Arabic" pitchFamily="18" charset="-78"/>
                          <a:cs typeface="Traditional Arabic" pitchFamily="18" charset="-78"/>
                        </a:rPr>
                        <a:t>4410</a:t>
                      </a: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r>
                        <a:rPr lang="ar-DZ" sz="2800" dirty="0" smtClean="0">
                          <a:latin typeface="Traditional Arabic" pitchFamily="18" charset="-78"/>
                          <a:cs typeface="Traditional Arabic" pitchFamily="18" charset="-78"/>
                        </a:rPr>
                        <a:t>9.247</a:t>
                      </a:r>
                      <a:endParaRPr lang="fr-FR" sz="2800" dirty="0">
                        <a:latin typeface="Traditional Arabic" pitchFamily="18" charset="-78"/>
                        <a:cs typeface="Traditional Arabic" pitchFamily="18" charset="-78"/>
                      </a:endParaRPr>
                    </a:p>
                  </a:txBody>
                  <a:tcPr/>
                </a:tc>
                <a:tc>
                  <a:txBody>
                    <a:bodyPr/>
                    <a:lstStyle/>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r>
                        <a:rPr lang="fr-FR" sz="2800" dirty="0" smtClean="0">
                          <a:latin typeface="Traditional Arabic" pitchFamily="18" charset="-78"/>
                          <a:cs typeface="Traditional Arabic" pitchFamily="18" charset="-78"/>
                        </a:rPr>
                        <a:t>%</a:t>
                      </a:r>
                      <a:r>
                        <a:rPr lang="ar-DZ" sz="2800" dirty="0" smtClean="0">
                          <a:latin typeface="Traditional Arabic" pitchFamily="18" charset="-78"/>
                          <a:cs typeface="Traditional Arabic" pitchFamily="18" charset="-78"/>
                        </a:rPr>
                        <a:t>9</a:t>
                      </a:r>
                      <a:endParaRPr lang="fr-FR" sz="2800" dirty="0">
                        <a:latin typeface="Traditional Arabic" pitchFamily="18" charset="-78"/>
                        <a:cs typeface="Traditional Arabic" pitchFamily="18" charset="-78"/>
                      </a:endParaRPr>
                    </a:p>
                  </a:txBody>
                  <a:tcPr/>
                </a:tc>
                <a:tc>
                  <a:txBody>
                    <a:bodyPr/>
                    <a:lstStyle/>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r>
                        <a:rPr lang="ar-DZ" sz="2800" dirty="0" smtClean="0">
                          <a:latin typeface="Traditional Arabic" pitchFamily="18" charset="-78"/>
                          <a:cs typeface="Traditional Arabic" pitchFamily="18" charset="-78"/>
                        </a:rPr>
                        <a:t>49.000</a:t>
                      </a:r>
                    </a:p>
                    <a:p>
                      <a:pPr algn="ctr"/>
                      <a:endParaRPr lang="ar-DZ" sz="2800" dirty="0" smtClean="0">
                        <a:latin typeface="Traditional Arabic" pitchFamily="18" charset="-78"/>
                        <a:cs typeface="Traditional Arabic" pitchFamily="18" charset="-78"/>
                      </a:endParaRPr>
                    </a:p>
                    <a:p>
                      <a:pPr algn="ctr"/>
                      <a:endParaRPr lang="ar-DZ" sz="2800" dirty="0" smtClean="0">
                        <a:latin typeface="Traditional Arabic" pitchFamily="18" charset="-78"/>
                        <a:cs typeface="Traditional Arabic" pitchFamily="18" charset="-78"/>
                      </a:endParaRPr>
                    </a:p>
                    <a:p>
                      <a:pPr algn="ctr"/>
                      <a:r>
                        <a:rPr lang="ar-DZ" sz="2800" dirty="0" smtClean="0">
                          <a:latin typeface="Traditional Arabic" pitchFamily="18" charset="-78"/>
                          <a:cs typeface="Traditional Arabic" pitchFamily="18" charset="-78"/>
                        </a:rPr>
                        <a:t>52.490</a:t>
                      </a:r>
                    </a:p>
                  </a:txBody>
                  <a:tcPr/>
                </a:tc>
                <a:tc>
                  <a:txBody>
                    <a:bodyPr/>
                    <a:lstStyle/>
                    <a:p>
                      <a:pPr algn="ctr"/>
                      <a:r>
                        <a:rPr lang="ar-DZ" sz="2800" dirty="0" smtClean="0">
                          <a:latin typeface="Traditional Arabic" pitchFamily="18" charset="-78"/>
                          <a:cs typeface="Traditional Arabic" pitchFamily="18" charset="-78"/>
                        </a:rPr>
                        <a:t>الأجر القاعدي</a:t>
                      </a:r>
                    </a:p>
                    <a:p>
                      <a:pPr algn="ctr"/>
                      <a:r>
                        <a:rPr lang="ar-DZ" sz="2800" dirty="0" smtClean="0">
                          <a:latin typeface="Traditional Arabic" pitchFamily="18" charset="-78"/>
                          <a:cs typeface="Traditional Arabic" pitchFamily="18" charset="-78"/>
                        </a:rPr>
                        <a:t>المردودية</a:t>
                      </a:r>
                    </a:p>
                    <a:p>
                      <a:pPr algn="ctr"/>
                      <a:r>
                        <a:rPr lang="ar-DZ" sz="2800" dirty="0" smtClean="0">
                          <a:latin typeface="Traditional Arabic" pitchFamily="18" charset="-78"/>
                          <a:cs typeface="Traditional Arabic" pitchFamily="18" charset="-78"/>
                        </a:rPr>
                        <a:t>الخبرة</a:t>
                      </a:r>
                      <a:r>
                        <a:rPr lang="ar-DZ" sz="2800" baseline="0" dirty="0" smtClean="0">
                          <a:latin typeface="Traditional Arabic" pitchFamily="18" charset="-78"/>
                          <a:cs typeface="Traditional Arabic" pitchFamily="18" charset="-78"/>
                        </a:rPr>
                        <a:t> المهنية</a:t>
                      </a:r>
                    </a:p>
                    <a:p>
                      <a:pPr algn="ctr"/>
                      <a:r>
                        <a:rPr lang="ar-DZ" sz="2800" baseline="0" dirty="0" smtClean="0">
                          <a:latin typeface="Traditional Arabic" pitchFamily="18" charset="-78"/>
                          <a:cs typeface="Traditional Arabic" pitchFamily="18" charset="-78"/>
                        </a:rPr>
                        <a:t>الضرر</a:t>
                      </a:r>
                    </a:p>
                    <a:p>
                      <a:pPr algn="ctr"/>
                      <a:r>
                        <a:rPr lang="ar-DZ" sz="2800" baseline="0" dirty="0" smtClean="0">
                          <a:latin typeface="Traditional Arabic" pitchFamily="18" charset="-78"/>
                          <a:cs typeface="Traditional Arabic" pitchFamily="18" charset="-78"/>
                        </a:rPr>
                        <a:t>الضمان الاجتماعي</a:t>
                      </a:r>
                    </a:p>
                    <a:p>
                      <a:pPr algn="ctr"/>
                      <a:r>
                        <a:rPr lang="ar-DZ" sz="2800" baseline="0" dirty="0" smtClean="0">
                          <a:latin typeface="Traditional Arabic" pitchFamily="18" charset="-78"/>
                          <a:cs typeface="Traditional Arabic" pitchFamily="18" charset="-78"/>
                        </a:rPr>
                        <a:t>النقل</a:t>
                      </a:r>
                    </a:p>
                    <a:p>
                      <a:pPr algn="ctr"/>
                      <a:r>
                        <a:rPr lang="ar-DZ" sz="2800" baseline="0" dirty="0" smtClean="0">
                          <a:latin typeface="Traditional Arabic" pitchFamily="18" charset="-78"/>
                          <a:cs typeface="Traditional Arabic" pitchFamily="18" charset="-78"/>
                        </a:rPr>
                        <a:t>السلة</a:t>
                      </a:r>
                    </a:p>
                    <a:p>
                      <a:pPr algn="ctr"/>
                      <a:r>
                        <a:rPr lang="fr-FR" sz="2800" baseline="0" dirty="0" smtClean="0">
                          <a:latin typeface="Traditional Arabic" pitchFamily="18" charset="-78"/>
                          <a:cs typeface="Traditional Arabic" pitchFamily="18" charset="-78"/>
                        </a:rPr>
                        <a:t>IRG</a:t>
                      </a:r>
                      <a:endParaRPr lang="ar-DZ" sz="2800" baseline="0" dirty="0" smtClean="0">
                        <a:latin typeface="Traditional Arabic" pitchFamily="18" charset="-78"/>
                        <a:cs typeface="Traditional Arabic" pitchFamily="18" charset="-78"/>
                      </a:endParaRPr>
                    </a:p>
                    <a:p>
                      <a:pPr algn="ctr"/>
                      <a:r>
                        <a:rPr lang="ar-DZ" sz="2800" baseline="0" dirty="0" smtClean="0">
                          <a:latin typeface="Traditional Arabic" pitchFamily="18" charset="-78"/>
                          <a:cs typeface="Traditional Arabic" pitchFamily="18" charset="-78"/>
                        </a:rPr>
                        <a:t>المنح العائلية</a:t>
                      </a:r>
                      <a:endParaRPr lang="fr-FR" sz="2800" dirty="0">
                        <a:latin typeface="Traditional Arabic" pitchFamily="18" charset="-78"/>
                        <a:cs typeface="Traditional Arabic" pitchFamily="18" charset="-78"/>
                      </a:endParaRPr>
                    </a:p>
                  </a:txBody>
                  <a:tcPr/>
                </a:tc>
              </a:tr>
              <a:tr h="495662">
                <a:tc>
                  <a:txBody>
                    <a:bodyPr/>
                    <a:lstStyle/>
                    <a:p>
                      <a:pPr algn="ctr"/>
                      <a:r>
                        <a:rPr lang="ar-DZ" sz="2800" dirty="0" smtClean="0">
                          <a:latin typeface="Traditional Arabic" pitchFamily="18" charset="-78"/>
                          <a:cs typeface="Traditional Arabic" pitchFamily="18" charset="-78"/>
                        </a:rPr>
                        <a:t>57.800</a:t>
                      </a:r>
                      <a:endParaRPr lang="fr-FR" sz="2800" dirty="0">
                        <a:latin typeface="Traditional Arabic" pitchFamily="18" charset="-78"/>
                        <a:cs typeface="Traditional Arabic" pitchFamily="18" charset="-78"/>
                      </a:endParaRPr>
                    </a:p>
                  </a:txBody>
                  <a:tcPr/>
                </a:tc>
                <a:tc>
                  <a:txBody>
                    <a:bodyPr/>
                    <a:lstStyle/>
                    <a:p>
                      <a:pPr algn="ctr"/>
                      <a:r>
                        <a:rPr lang="ar-DZ" sz="2800" dirty="0" smtClean="0">
                          <a:latin typeface="Traditional Arabic" pitchFamily="18" charset="-78"/>
                          <a:cs typeface="Traditional Arabic" pitchFamily="18" charset="-78"/>
                        </a:rPr>
                        <a:t>13.657</a:t>
                      </a:r>
                      <a:endParaRPr lang="fr-FR" sz="2800" dirty="0">
                        <a:latin typeface="Traditional Arabic" pitchFamily="18" charset="-78"/>
                        <a:cs typeface="Traditional Arabic" pitchFamily="18" charset="-78"/>
                      </a:endParaRPr>
                    </a:p>
                  </a:txBody>
                  <a:tcPr/>
                </a:tc>
                <a:tc>
                  <a:txBody>
                    <a:bodyPr/>
                    <a:lstStyle/>
                    <a:p>
                      <a:pPr algn="ctr"/>
                      <a:endParaRPr lang="fr-FR" sz="2800">
                        <a:latin typeface="Traditional Arabic" pitchFamily="18" charset="-78"/>
                        <a:cs typeface="Traditional Arabic" pitchFamily="18" charset="-78"/>
                      </a:endParaRPr>
                    </a:p>
                  </a:txBody>
                  <a:tcPr/>
                </a:tc>
                <a:tc>
                  <a:txBody>
                    <a:bodyPr/>
                    <a:lstStyle/>
                    <a:p>
                      <a:pPr algn="ctr"/>
                      <a:endParaRPr lang="fr-FR" sz="2800">
                        <a:latin typeface="Traditional Arabic" pitchFamily="18" charset="-78"/>
                        <a:cs typeface="Traditional Arabic" pitchFamily="18" charset="-78"/>
                      </a:endParaRPr>
                    </a:p>
                  </a:txBody>
                  <a:tcPr/>
                </a:tc>
                <a:tc>
                  <a:txBody>
                    <a:bodyPr/>
                    <a:lstStyle/>
                    <a:p>
                      <a:pPr algn="ctr"/>
                      <a:r>
                        <a:rPr lang="ar-DZ" sz="2800" dirty="0" smtClean="0">
                          <a:latin typeface="Traditional Arabic" pitchFamily="18" charset="-78"/>
                          <a:cs typeface="Traditional Arabic" pitchFamily="18" charset="-78"/>
                        </a:rPr>
                        <a:t>الاجمالي</a:t>
                      </a:r>
                      <a:endParaRPr lang="fr-FR" sz="2800" dirty="0">
                        <a:latin typeface="Traditional Arabic" pitchFamily="18" charset="-78"/>
                        <a:cs typeface="Traditional Arabic" pitchFamily="18" charset="-78"/>
                      </a:endParaRPr>
                    </a:p>
                  </a:txBody>
                  <a:tcPr/>
                </a:tc>
              </a:tr>
            </a:tbl>
          </a:graphicData>
        </a:graphic>
      </p:graphicFrame>
    </p:spTree>
    <p:extLst>
      <p:ext uri="{BB962C8B-B14F-4D97-AF65-F5344CB8AC3E}">
        <p14:creationId xmlns:p14="http://schemas.microsoft.com/office/powerpoint/2010/main" val="235738650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lnSpc>
                <a:spcPct val="115000"/>
              </a:lnSpc>
              <a:spcAft>
                <a:spcPts val="0"/>
              </a:spcAft>
              <a:buNone/>
              <a:tabLst>
                <a:tab pos="635635" algn="l"/>
              </a:tabLst>
            </a:pPr>
            <a:r>
              <a:rPr lang="ar-DZ" sz="2800" b="1" dirty="0">
                <a:ea typeface="Calibri"/>
                <a:cs typeface="Traditional Arabic"/>
              </a:rPr>
              <a:t>حساب الضريبة: </a:t>
            </a:r>
            <a:endParaRPr lang="fr-FR" sz="2800" dirty="0">
              <a:ea typeface="Calibri"/>
              <a:cs typeface="Arial"/>
            </a:endParaRPr>
          </a:p>
          <a:p>
            <a:pPr algn="just" rtl="1">
              <a:lnSpc>
                <a:spcPct val="115000"/>
              </a:lnSpc>
              <a:spcAft>
                <a:spcPts val="0"/>
              </a:spcAft>
              <a:tabLst>
                <a:tab pos="635635" algn="l"/>
              </a:tabLst>
            </a:pPr>
            <a:r>
              <a:rPr lang="ar-DZ" sz="2800" b="1" dirty="0">
                <a:ea typeface="Calibri"/>
                <a:cs typeface="Traditional Arabic"/>
              </a:rPr>
              <a:t>الدخل الخاضع للضريبة</a:t>
            </a:r>
            <a:r>
              <a:rPr lang="ar-DZ" sz="2800" dirty="0">
                <a:ea typeface="Calibri"/>
                <a:cs typeface="Traditional Arabic"/>
              </a:rPr>
              <a:t> = 56.900 – 4.410 = </a:t>
            </a:r>
            <a:r>
              <a:rPr lang="ar-DZ" sz="2800" b="1" dirty="0">
                <a:ea typeface="Calibri"/>
                <a:cs typeface="Traditional Arabic"/>
              </a:rPr>
              <a:t>52490</a:t>
            </a:r>
            <a:endParaRPr lang="fr-FR" sz="2800" dirty="0">
              <a:ea typeface="Calibri"/>
              <a:cs typeface="Arial"/>
            </a:endParaRPr>
          </a:p>
          <a:p>
            <a:pPr algn="just" rtl="1">
              <a:lnSpc>
                <a:spcPct val="115000"/>
              </a:lnSpc>
              <a:spcAft>
                <a:spcPts val="0"/>
              </a:spcAft>
              <a:tabLst>
                <a:tab pos="635635" algn="l"/>
              </a:tabLst>
            </a:pPr>
            <a:r>
              <a:rPr lang="ar-DZ" sz="2800" b="1" dirty="0">
                <a:ea typeface="Calibri"/>
                <a:cs typeface="Traditional Arabic"/>
              </a:rPr>
              <a:t>الضريبة: </a:t>
            </a:r>
            <a:r>
              <a:rPr lang="ar-DZ" sz="2800" dirty="0">
                <a:ea typeface="Calibri"/>
                <a:cs typeface="Traditional Arabic"/>
              </a:rPr>
              <a:t>(52.490 – 30.000) 0.3 + 4000 = </a:t>
            </a:r>
            <a:r>
              <a:rPr lang="ar-DZ" sz="2800" b="1" dirty="0" smtClean="0">
                <a:ea typeface="Calibri"/>
                <a:cs typeface="Traditional Arabic"/>
              </a:rPr>
              <a:t>10.747</a:t>
            </a:r>
          </a:p>
          <a:p>
            <a:pPr algn="just" rtl="1">
              <a:lnSpc>
                <a:spcPct val="115000"/>
              </a:lnSpc>
              <a:spcAft>
                <a:spcPts val="0"/>
              </a:spcAft>
              <a:tabLst>
                <a:tab pos="635635" algn="l"/>
              </a:tabLst>
            </a:pPr>
            <a:r>
              <a:rPr lang="ar-DZ" sz="2800" b="1" dirty="0">
                <a:ea typeface="Calibri"/>
                <a:cs typeface="Traditional Arabic"/>
              </a:rPr>
              <a:t>التخفيض: 40</a:t>
            </a:r>
            <a:r>
              <a:rPr lang="fr-FR" sz="2800" b="1" dirty="0">
                <a:latin typeface="Traditional Arabic"/>
                <a:ea typeface="Calibri"/>
                <a:cs typeface="Arial"/>
              </a:rPr>
              <a:t>% </a:t>
            </a:r>
            <a:r>
              <a:rPr lang="ar-DZ" sz="2800" dirty="0">
                <a:ea typeface="Calibri"/>
                <a:cs typeface="Traditional Arabic"/>
              </a:rPr>
              <a:t>= 10.747 * 0.4 = 4298.8 وعليه نخفض بالحد الأعلى 1.500دج</a:t>
            </a:r>
            <a:endParaRPr lang="fr-FR" sz="2800" dirty="0">
              <a:ea typeface="Calibri"/>
              <a:cs typeface="Arial"/>
            </a:endParaRPr>
          </a:p>
          <a:p>
            <a:pPr algn="just" rtl="1">
              <a:lnSpc>
                <a:spcPct val="115000"/>
              </a:lnSpc>
              <a:spcAft>
                <a:spcPts val="0"/>
              </a:spcAft>
              <a:tabLst>
                <a:tab pos="635635" algn="l"/>
              </a:tabLst>
            </a:pPr>
            <a:r>
              <a:rPr lang="ar-DZ" sz="2800" b="1" dirty="0">
                <a:ea typeface="Calibri"/>
                <a:cs typeface="Traditional Arabic"/>
              </a:rPr>
              <a:t>الضريبة الواجبة الدفع</a:t>
            </a:r>
            <a:r>
              <a:rPr lang="ar-DZ" sz="2800" dirty="0">
                <a:ea typeface="Calibri"/>
                <a:cs typeface="Traditional Arabic"/>
              </a:rPr>
              <a:t>: 10.747- 1.500 =</a:t>
            </a:r>
            <a:r>
              <a:rPr lang="ar-DZ" sz="2800" b="1" dirty="0">
                <a:ea typeface="Calibri"/>
                <a:cs typeface="Traditional Arabic"/>
              </a:rPr>
              <a:t> 9247</a:t>
            </a:r>
            <a:endParaRPr lang="fr-FR" sz="2800" dirty="0">
              <a:ea typeface="Calibri"/>
              <a:cs typeface="Arial"/>
            </a:endParaRPr>
          </a:p>
          <a:p>
            <a:pPr marL="0" indent="0" algn="just" rtl="1">
              <a:lnSpc>
                <a:spcPct val="115000"/>
              </a:lnSpc>
              <a:spcAft>
                <a:spcPts val="0"/>
              </a:spcAft>
              <a:buNone/>
              <a:tabLst>
                <a:tab pos="635635" algn="l"/>
              </a:tabLst>
            </a:pPr>
            <a:r>
              <a:rPr lang="ar-DZ" sz="2800" dirty="0" smtClean="0">
                <a:ea typeface="Calibri"/>
                <a:cs typeface="Arial"/>
              </a:rPr>
              <a:t>أو:</a:t>
            </a:r>
            <a:endParaRPr lang="ar-DZ" sz="2800" b="1" dirty="0" smtClean="0">
              <a:ea typeface="Calibri"/>
              <a:cs typeface="Traditional Arabic"/>
            </a:endParaRPr>
          </a:p>
          <a:p>
            <a:pPr marL="0" indent="0" algn="just" rtl="1">
              <a:lnSpc>
                <a:spcPct val="115000"/>
              </a:lnSpc>
              <a:spcAft>
                <a:spcPts val="0"/>
              </a:spcAft>
              <a:buNone/>
              <a:tabLst>
                <a:tab pos="635635" algn="l"/>
              </a:tabLst>
            </a:pPr>
            <a:endParaRPr lang="fr-FR" sz="2800" dirty="0">
              <a:ea typeface="Calibri"/>
              <a:cs typeface="Arial"/>
            </a:endParaRPr>
          </a:p>
          <a:p>
            <a:pPr algn="ctr" rtl="1">
              <a:buNone/>
            </a:pPr>
            <a:endParaRPr lang="ar-DZ" b="1" dirty="0" smtClean="0">
              <a:solidFill>
                <a:schemeClr val="tx1"/>
              </a:solidFill>
              <a:latin typeface="Traditional Arabic" pitchFamily="18" charset="-78"/>
              <a:cs typeface="Traditional Arabic" pitchFamily="18" charset="-78"/>
            </a:endParaRPr>
          </a:p>
        </p:txBody>
      </p:sp>
      <p:graphicFrame>
        <p:nvGraphicFramePr>
          <p:cNvPr id="2" name="Tableau 1"/>
          <p:cNvGraphicFramePr>
            <a:graphicFrameLocks noGrp="1"/>
          </p:cNvGraphicFramePr>
          <p:nvPr>
            <p:extLst>
              <p:ext uri="{D42A27DB-BD31-4B8C-83A1-F6EECF244321}">
                <p14:modId xmlns:p14="http://schemas.microsoft.com/office/powerpoint/2010/main" val="1541312361"/>
              </p:ext>
            </p:extLst>
          </p:nvPr>
        </p:nvGraphicFramePr>
        <p:xfrm>
          <a:off x="899592" y="3861048"/>
          <a:ext cx="7632848" cy="2586201"/>
        </p:xfrm>
        <a:graphic>
          <a:graphicData uri="http://schemas.openxmlformats.org/drawingml/2006/table">
            <a:tbl>
              <a:tblPr rtl="1" firstRow="1" firstCol="1" bandRow="1">
                <a:tableStyleId>{5C22544A-7EE6-4342-B048-85BDC9FD1C3A}</a:tableStyleId>
              </a:tblPr>
              <a:tblGrid>
                <a:gridCol w="2291534"/>
                <a:gridCol w="1524890"/>
                <a:gridCol w="1908212"/>
                <a:gridCol w="1908212"/>
              </a:tblGrid>
              <a:tr h="0">
                <a:tc>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الشريحة</a:t>
                      </a:r>
                      <a:endParaRPr lang="fr-FR" sz="24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a:effectLst/>
                          <a:latin typeface="Traditional Arabic" pitchFamily="18" charset="-78"/>
                          <a:cs typeface="Traditional Arabic" pitchFamily="18" charset="-78"/>
                        </a:rPr>
                        <a:t>المعدل (</a:t>
                      </a:r>
                      <a:r>
                        <a:rPr lang="fr-FR" sz="2400">
                          <a:effectLst/>
                          <a:latin typeface="Traditional Arabic" pitchFamily="18" charset="-78"/>
                          <a:cs typeface="Traditional Arabic" pitchFamily="18" charset="-78"/>
                        </a:rPr>
                        <a:t>%</a:t>
                      </a:r>
                      <a:r>
                        <a:rPr lang="ar-DZ" sz="2400">
                          <a:effectLst/>
                          <a:latin typeface="Traditional Arabic" pitchFamily="18" charset="-78"/>
                          <a:cs typeface="Traditional Arabic" pitchFamily="18" charset="-78"/>
                        </a:rPr>
                        <a:t>)</a:t>
                      </a:r>
                      <a:endParaRPr lang="fr-FR" sz="240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a:effectLst/>
                          <a:latin typeface="Traditional Arabic" pitchFamily="18" charset="-78"/>
                          <a:cs typeface="Traditional Arabic" pitchFamily="18" charset="-78"/>
                        </a:rPr>
                        <a:t>طول الشريحة</a:t>
                      </a:r>
                      <a:endParaRPr lang="fr-FR" sz="240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a:effectLst/>
                          <a:latin typeface="Traditional Arabic" pitchFamily="18" charset="-78"/>
                          <a:cs typeface="Traditional Arabic" pitchFamily="18" charset="-78"/>
                        </a:rPr>
                        <a:t>الضريبة (دج)</a:t>
                      </a:r>
                      <a:endParaRPr lang="fr-FR" sz="2400">
                        <a:effectLst/>
                        <a:latin typeface="Traditional Arabic" pitchFamily="18" charset="-78"/>
                        <a:ea typeface="Calibri"/>
                        <a:cs typeface="Traditional Arabic" pitchFamily="18" charset="-78"/>
                      </a:endParaRPr>
                    </a:p>
                  </a:txBody>
                  <a:tcPr marL="68580" marR="68580" marT="0" marB="0"/>
                </a:tc>
              </a:tr>
              <a:tr h="429293">
                <a:tc>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أقل من 10.000</a:t>
                      </a:r>
                      <a:endParaRPr lang="fr-FR" sz="24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a:effectLst/>
                          <a:latin typeface="Traditional Arabic" pitchFamily="18" charset="-78"/>
                          <a:cs typeface="Traditional Arabic" pitchFamily="18" charset="-78"/>
                        </a:rPr>
                        <a:t>0</a:t>
                      </a:r>
                      <a:r>
                        <a:rPr lang="fr-FR" sz="2400">
                          <a:effectLst/>
                          <a:latin typeface="Traditional Arabic" pitchFamily="18" charset="-78"/>
                          <a:cs typeface="Traditional Arabic" pitchFamily="18" charset="-78"/>
                        </a:rPr>
                        <a:t>%</a:t>
                      </a:r>
                      <a:endParaRPr lang="fr-FR" sz="240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fr-FR" sz="2400">
                          <a:effectLst/>
                          <a:latin typeface="Traditional Arabic" pitchFamily="18" charset="-78"/>
                          <a:cs typeface="Traditional Arabic" pitchFamily="18" charset="-78"/>
                        </a:rPr>
                        <a:t>10.000</a:t>
                      </a:r>
                      <a:endParaRPr lang="fr-FR" sz="2400">
                        <a:effectLst/>
                        <a:latin typeface="Traditional Arabic" pitchFamily="18" charset="-78"/>
                        <a:ea typeface="Calibri"/>
                        <a:cs typeface="Traditional Arabic" pitchFamily="18" charset="-78"/>
                      </a:endParaRPr>
                    </a:p>
                  </a:txBody>
                  <a:tcPr marL="68580" marR="68580" marT="0" marB="0"/>
                </a:tc>
                <a:tc>
                  <a:txBody>
                    <a:bodyPr/>
                    <a:lstStyle/>
                    <a:p>
                      <a:pPr algn="ctr" rtl="0">
                        <a:lnSpc>
                          <a:spcPct val="115000"/>
                        </a:lnSpc>
                        <a:spcAft>
                          <a:spcPts val="0"/>
                        </a:spcAft>
                        <a:tabLst>
                          <a:tab pos="635635" algn="l"/>
                        </a:tabLst>
                      </a:pPr>
                      <a:r>
                        <a:rPr lang="fr-FR" sz="2400">
                          <a:effectLst/>
                          <a:latin typeface="Traditional Arabic" pitchFamily="18" charset="-78"/>
                          <a:cs typeface="Traditional Arabic" pitchFamily="18" charset="-78"/>
                        </a:rPr>
                        <a:t>0</a:t>
                      </a:r>
                      <a:r>
                        <a:rPr lang="ar-DZ" sz="2400">
                          <a:effectLst/>
                          <a:latin typeface="Traditional Arabic" pitchFamily="18" charset="-78"/>
                          <a:cs typeface="Traditional Arabic" pitchFamily="18" charset="-78"/>
                        </a:rPr>
                        <a:t> دج</a:t>
                      </a:r>
                      <a:endParaRPr lang="fr-FR" sz="2400">
                        <a:effectLst/>
                        <a:latin typeface="Traditional Arabic" pitchFamily="18" charset="-78"/>
                        <a:ea typeface="Calibri"/>
                        <a:cs typeface="Traditional Arabic" pitchFamily="18" charset="-78"/>
                      </a:endParaRPr>
                    </a:p>
                  </a:txBody>
                  <a:tcPr marL="68580" marR="68580" marT="0" marB="0"/>
                </a:tc>
              </a:tr>
              <a:tr h="426712">
                <a:tc>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10.000-30.000</a:t>
                      </a:r>
                      <a:endParaRPr lang="fr-FR" sz="24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a:effectLst/>
                          <a:latin typeface="Traditional Arabic" pitchFamily="18" charset="-78"/>
                          <a:cs typeface="Traditional Arabic" pitchFamily="18" charset="-78"/>
                        </a:rPr>
                        <a:t>20</a:t>
                      </a:r>
                      <a:r>
                        <a:rPr lang="fr-FR" sz="2400">
                          <a:effectLst/>
                          <a:latin typeface="Traditional Arabic" pitchFamily="18" charset="-78"/>
                          <a:cs typeface="Traditional Arabic" pitchFamily="18" charset="-78"/>
                        </a:rPr>
                        <a:t>%</a:t>
                      </a:r>
                      <a:endParaRPr lang="fr-FR" sz="240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20.000</a:t>
                      </a:r>
                      <a:endParaRPr lang="fr-FR" sz="24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a:effectLst/>
                          <a:latin typeface="Traditional Arabic" pitchFamily="18" charset="-78"/>
                          <a:cs typeface="Traditional Arabic" pitchFamily="18" charset="-78"/>
                        </a:rPr>
                        <a:t>4000دج</a:t>
                      </a:r>
                      <a:endParaRPr lang="fr-FR" sz="2400">
                        <a:effectLst/>
                        <a:latin typeface="Traditional Arabic" pitchFamily="18" charset="-78"/>
                        <a:ea typeface="Calibri"/>
                        <a:cs typeface="Traditional Arabic" pitchFamily="18" charset="-78"/>
                      </a:endParaRPr>
                    </a:p>
                  </a:txBody>
                  <a:tcPr marL="68580" marR="68580" marT="0" marB="0"/>
                </a:tc>
              </a:tr>
              <a:tr h="882860">
                <a:tc>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52.490 – 30.000</a:t>
                      </a:r>
                      <a:endParaRPr lang="fr-FR" sz="24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30</a:t>
                      </a:r>
                      <a:r>
                        <a:rPr lang="fr-FR" sz="2400" dirty="0" smtClean="0">
                          <a:effectLst/>
                          <a:latin typeface="Traditional Arabic" pitchFamily="18" charset="-78"/>
                          <a:cs typeface="Traditional Arabic" pitchFamily="18" charset="-78"/>
                        </a:rPr>
                        <a:t>%</a:t>
                      </a:r>
                      <a:endParaRPr lang="ar-DZ" sz="2400" dirty="0" smtClean="0">
                        <a:effectLst/>
                        <a:latin typeface="Traditional Arabic" pitchFamily="18" charset="-78"/>
                        <a:cs typeface="Traditional Arabic" pitchFamily="18" charset="-78"/>
                      </a:endParaRPr>
                    </a:p>
                    <a:p>
                      <a:pPr algn="ctr" rtl="1">
                        <a:lnSpc>
                          <a:spcPct val="115000"/>
                        </a:lnSpc>
                        <a:spcAft>
                          <a:spcPts val="0"/>
                        </a:spcAft>
                        <a:tabLst>
                          <a:tab pos="635635" algn="l"/>
                        </a:tabLst>
                      </a:pPr>
                      <a:endParaRPr lang="ar-DZ" sz="2400" dirty="0" smtClean="0">
                        <a:effectLst/>
                        <a:latin typeface="Traditional Arabic" pitchFamily="18" charset="-78"/>
                        <a:cs typeface="Traditional Arabic" pitchFamily="18" charset="-78"/>
                      </a:endParaRPr>
                    </a:p>
                  </a:txBody>
                  <a:tcPr marL="68580" marR="68580" marT="0" marB="0"/>
                </a:tc>
                <a:tc>
                  <a:txBody>
                    <a:bodyPr/>
                    <a:lstStyle/>
                    <a:p>
                      <a:pPr algn="ctr" rtl="1">
                        <a:lnSpc>
                          <a:spcPct val="115000"/>
                        </a:lnSpc>
                        <a:spcAft>
                          <a:spcPts val="0"/>
                        </a:spcAft>
                        <a:tabLst>
                          <a:tab pos="635635" algn="l"/>
                        </a:tabLst>
                      </a:pPr>
                      <a:r>
                        <a:rPr lang="fr-FR" sz="2400" dirty="0">
                          <a:effectLst/>
                          <a:latin typeface="Traditional Arabic" pitchFamily="18" charset="-78"/>
                          <a:cs typeface="Traditional Arabic" pitchFamily="18" charset="-78"/>
                        </a:rPr>
                        <a:t>22.490</a:t>
                      </a:r>
                      <a:endParaRPr lang="fr-FR" sz="2400" dirty="0">
                        <a:effectLst/>
                        <a:latin typeface="Traditional Arabic" pitchFamily="18" charset="-78"/>
                        <a:ea typeface="Calibri"/>
                        <a:cs typeface="Traditional Arabic" pitchFamily="18" charset="-78"/>
                      </a:endParaRPr>
                    </a:p>
                  </a:txBody>
                  <a:tcPr marL="68580" marR="68580" marT="0" marB="0"/>
                </a:tc>
                <a:tc>
                  <a:txBody>
                    <a:bodyPr/>
                    <a:lstStyle/>
                    <a:p>
                      <a:pPr algn="ctr" rtl="0">
                        <a:lnSpc>
                          <a:spcPct val="115000"/>
                        </a:lnSpc>
                        <a:spcAft>
                          <a:spcPts val="0"/>
                        </a:spcAft>
                        <a:tabLst>
                          <a:tab pos="635635" algn="l"/>
                        </a:tabLst>
                      </a:pPr>
                      <a:r>
                        <a:rPr lang="fr-FR" sz="2400">
                          <a:effectLst/>
                          <a:latin typeface="Traditional Arabic" pitchFamily="18" charset="-78"/>
                          <a:cs typeface="Traditional Arabic" pitchFamily="18" charset="-78"/>
                        </a:rPr>
                        <a:t>6747</a:t>
                      </a:r>
                      <a:r>
                        <a:rPr lang="ar-DZ" sz="2400">
                          <a:effectLst/>
                          <a:latin typeface="Traditional Arabic" pitchFamily="18" charset="-78"/>
                          <a:cs typeface="Traditional Arabic" pitchFamily="18" charset="-78"/>
                        </a:rPr>
                        <a:t>دج</a:t>
                      </a:r>
                      <a:endParaRPr lang="fr-FR" sz="2400">
                        <a:effectLst/>
                        <a:latin typeface="Traditional Arabic" pitchFamily="18" charset="-78"/>
                        <a:ea typeface="Calibri"/>
                        <a:cs typeface="Traditional Arabic" pitchFamily="18" charset="-78"/>
                      </a:endParaRPr>
                    </a:p>
                  </a:txBody>
                  <a:tcPr marL="68580" marR="68580" marT="0" marB="0"/>
                </a:tc>
              </a:tr>
              <a:tr h="426712">
                <a:tc gridSpan="3">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الضريبة الإجمالية</a:t>
                      </a:r>
                      <a:endParaRPr lang="fr-FR" sz="2400" dirty="0">
                        <a:effectLst/>
                        <a:latin typeface="Traditional Arabic" pitchFamily="18" charset="-78"/>
                        <a:ea typeface="Calibri"/>
                        <a:cs typeface="Traditional Arabic" pitchFamily="18" charset="-78"/>
                      </a:endParaRPr>
                    </a:p>
                  </a:txBody>
                  <a:tcPr marL="68580" marR="68580" marT="0" marB="0"/>
                </a:tc>
                <a:tc hMerge="1">
                  <a:txBody>
                    <a:bodyPr/>
                    <a:lstStyle/>
                    <a:p>
                      <a:endParaRPr lang="fr-FR"/>
                    </a:p>
                  </a:txBody>
                  <a:tcPr/>
                </a:tc>
                <a:tc hMerge="1">
                  <a:txBody>
                    <a:bodyPr/>
                    <a:lstStyle/>
                    <a:p>
                      <a:endParaRPr lang="fr-FR"/>
                    </a:p>
                  </a:txBody>
                  <a:tcPr/>
                </a:tc>
                <a:tc>
                  <a:txBody>
                    <a:bodyPr/>
                    <a:lstStyle/>
                    <a:p>
                      <a:pPr algn="ctr" rtl="1">
                        <a:lnSpc>
                          <a:spcPct val="115000"/>
                        </a:lnSpc>
                        <a:spcAft>
                          <a:spcPts val="0"/>
                        </a:spcAft>
                        <a:tabLst>
                          <a:tab pos="635635" algn="l"/>
                        </a:tabLst>
                      </a:pPr>
                      <a:r>
                        <a:rPr lang="ar-DZ" sz="2400" dirty="0">
                          <a:effectLst/>
                          <a:latin typeface="Traditional Arabic" pitchFamily="18" charset="-78"/>
                          <a:cs typeface="Traditional Arabic" pitchFamily="18" charset="-78"/>
                        </a:rPr>
                        <a:t>10.747دج</a:t>
                      </a:r>
                      <a:endParaRPr lang="fr-FR" sz="2400" dirty="0">
                        <a:effectLst/>
                        <a:latin typeface="Traditional Arabic" pitchFamily="18" charset="-78"/>
                        <a:ea typeface="Calibri"/>
                        <a:cs typeface="Traditional Arabic" pitchFamily="18" charset="-78"/>
                      </a:endParaRPr>
                    </a:p>
                  </a:txBody>
                  <a:tcPr marL="68580" marR="68580" marT="0" marB="0"/>
                </a:tc>
              </a:tr>
            </a:tbl>
          </a:graphicData>
        </a:graphic>
      </p:graphicFrame>
    </p:spTree>
    <p:extLst>
      <p:ext uri="{BB962C8B-B14F-4D97-AF65-F5344CB8AC3E}">
        <p14:creationId xmlns:p14="http://schemas.microsoft.com/office/powerpoint/2010/main" val="93983041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lnSpc>
                <a:spcPct val="115000"/>
              </a:lnSpc>
              <a:spcAft>
                <a:spcPts val="0"/>
              </a:spcAft>
              <a:buNone/>
            </a:pPr>
            <a:endParaRPr lang="ar-DZ" sz="3600" b="1" dirty="0" smtClean="0">
              <a:ea typeface="Calibri"/>
              <a:cs typeface="Traditional Arabic"/>
            </a:endParaRPr>
          </a:p>
          <a:p>
            <a:pPr marL="0" indent="0" algn="just" rtl="1">
              <a:lnSpc>
                <a:spcPct val="115000"/>
              </a:lnSpc>
              <a:spcAft>
                <a:spcPts val="0"/>
              </a:spcAft>
              <a:buNone/>
            </a:pPr>
            <a:r>
              <a:rPr lang="ar-DZ" sz="3600" b="1" dirty="0" smtClean="0">
                <a:ea typeface="Calibri"/>
                <a:cs typeface="Traditional Arabic"/>
              </a:rPr>
              <a:t>تعريفها</a:t>
            </a:r>
            <a:r>
              <a:rPr lang="ar-DZ" sz="3600" b="1" dirty="0">
                <a:ea typeface="Calibri"/>
                <a:cs typeface="Traditional Arabic"/>
              </a:rPr>
              <a:t>: </a:t>
            </a:r>
            <a:r>
              <a:rPr lang="ar-DZ" sz="3600" dirty="0">
                <a:ea typeface="Calibri"/>
                <a:cs typeface="Traditional Arabic"/>
              </a:rPr>
              <a:t>تتمثل المداخيل الخاضعة للضريبة حسب هذا الصنف في المرتبات والتعويضات والأتعاب والأجور والمنح والريوع العمرية.</a:t>
            </a:r>
            <a:endParaRPr lang="fr-FR" sz="3600" dirty="0">
              <a:ea typeface="Calibri"/>
              <a:cs typeface="Arial"/>
            </a:endParaRPr>
          </a:p>
          <a:p>
            <a:pPr algn="just" rtl="1">
              <a:lnSpc>
                <a:spcPct val="115000"/>
              </a:lnSpc>
              <a:spcAft>
                <a:spcPts val="0"/>
              </a:spcAft>
              <a:tabLst>
                <a:tab pos="635635" algn="l"/>
              </a:tabLst>
            </a:pPr>
            <a:r>
              <a:rPr lang="ar-DZ" sz="3600" b="1" dirty="0">
                <a:ea typeface="Calibri"/>
                <a:cs typeface="Traditional Arabic"/>
              </a:rPr>
              <a:t>مكونات الأجر والاقتطاعات على الأجور:</a:t>
            </a:r>
            <a:endParaRPr lang="fr-FR" sz="3600" dirty="0">
              <a:ea typeface="Calibri"/>
              <a:cs typeface="Arial"/>
            </a:endParaRPr>
          </a:p>
          <a:p>
            <a:pPr marL="0" indent="0" algn="just" rtl="1">
              <a:buNone/>
            </a:pPr>
            <a:r>
              <a:rPr lang="ar-DZ" sz="3600" dirty="0">
                <a:ea typeface="Calibri"/>
                <a:cs typeface="Traditional Arabic"/>
              </a:rPr>
              <a:t>تتمثل العناصر المكونة للأجرة في الأجر الأساسي، الساعات الاضافية ومختلف التعويضات والمكافآت. وحتى يتم حساب الاقتطاعات المتعلقة بالأجور يتوجب تحديد عنصرين مهمين وهما: </a:t>
            </a:r>
            <a:r>
              <a:rPr lang="ar-DZ" sz="3600" b="1" dirty="0">
                <a:ea typeface="Calibri"/>
                <a:cs typeface="Traditional Arabic"/>
              </a:rPr>
              <a:t>أجرة المنصب، الأجر الإجمالي </a:t>
            </a:r>
            <a:r>
              <a:rPr lang="ar-DZ" sz="3600" dirty="0">
                <a:ea typeface="Calibri"/>
                <a:cs typeface="Traditional Arabic"/>
              </a:rPr>
              <a:t>أو </a:t>
            </a:r>
            <a:r>
              <a:rPr lang="ar-DZ" sz="3600" b="1" dirty="0">
                <a:ea typeface="Calibri"/>
                <a:cs typeface="Traditional Arabic"/>
              </a:rPr>
              <a:t>الخام </a:t>
            </a:r>
            <a:r>
              <a:rPr lang="ar-DZ" sz="3600" dirty="0">
                <a:ea typeface="Calibri"/>
                <a:cs typeface="Traditional Arabic"/>
              </a:rPr>
              <a:t>أو </a:t>
            </a:r>
            <a:r>
              <a:rPr lang="ar-DZ" sz="3600" b="1" dirty="0">
                <a:ea typeface="Calibri"/>
                <a:cs typeface="Traditional Arabic"/>
              </a:rPr>
              <a:t>الخاضع للضريبة على الدخل الاجمالي،</a:t>
            </a:r>
            <a:r>
              <a:rPr lang="ar-DZ" sz="3600" dirty="0">
                <a:ea typeface="Calibri"/>
                <a:cs typeface="Traditional Arabic"/>
              </a:rPr>
              <a:t> وعليه يمكن تحديد </a:t>
            </a:r>
            <a:r>
              <a:rPr lang="ar-DZ" sz="3600" b="1" dirty="0">
                <a:ea typeface="Calibri"/>
                <a:cs typeface="Traditional Arabic"/>
              </a:rPr>
              <a:t>الأجر الصافي </a:t>
            </a:r>
            <a:r>
              <a:rPr lang="ar-DZ" sz="3600" dirty="0">
                <a:ea typeface="Calibri"/>
                <a:cs typeface="Traditional Arabic"/>
              </a:rPr>
              <a:t>الذي يتقاضاه العامل.</a:t>
            </a:r>
            <a:endParaRPr lang="ar-DZ" sz="3600" b="1" dirty="0" smtClean="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lgn="just" rtl="1">
              <a:lnSpc>
                <a:spcPct val="115000"/>
              </a:lnSpc>
              <a:buFont typeface="+mj-lt"/>
              <a:buAutoNum type="arabicPeriod"/>
              <a:tabLst>
                <a:tab pos="635635" algn="l"/>
              </a:tabLst>
            </a:pPr>
            <a:r>
              <a:rPr lang="ar-DZ" b="1" dirty="0">
                <a:ea typeface="Calibri"/>
                <a:cs typeface="Traditional Arabic"/>
              </a:rPr>
              <a:t>مكونات أجرة المنصب: </a:t>
            </a:r>
            <a:r>
              <a:rPr lang="fr-FR" b="1" dirty="0" smtClean="0">
                <a:latin typeface="Traditional Arabic"/>
                <a:ea typeface="Calibri"/>
                <a:cs typeface="Arial"/>
              </a:rPr>
              <a:t>Salaire </a:t>
            </a:r>
            <a:r>
              <a:rPr lang="fr-FR" b="1" dirty="0">
                <a:latin typeface="Traditional Arabic"/>
                <a:ea typeface="Calibri"/>
                <a:cs typeface="Arial"/>
              </a:rPr>
              <a:t>de </a:t>
            </a:r>
            <a:r>
              <a:rPr lang="fr-FR" b="1" dirty="0" smtClean="0">
                <a:latin typeface="Traditional Arabic"/>
                <a:ea typeface="Calibri"/>
                <a:cs typeface="Arial"/>
              </a:rPr>
              <a:t>Poste</a:t>
            </a:r>
            <a:r>
              <a:rPr lang="ar-DZ" b="1" dirty="0" smtClean="0">
                <a:latin typeface="Traditional Arabic"/>
                <a:ea typeface="Calibri"/>
                <a:cs typeface="Arial"/>
              </a:rPr>
              <a:t> </a:t>
            </a:r>
            <a:r>
              <a:rPr lang="ar-DZ" dirty="0" smtClean="0">
                <a:ea typeface="Calibri"/>
                <a:cs typeface="Traditional Arabic"/>
              </a:rPr>
              <a:t>يعتبر </a:t>
            </a:r>
            <a:r>
              <a:rPr lang="ar-DZ" dirty="0">
                <a:ea typeface="Calibri"/>
                <a:cs typeface="Traditional Arabic"/>
              </a:rPr>
              <a:t>من أهم مكونات الأجر وذلك باعتباره الأساس الذي يحسب عليه اقتطاع الضمان الاجتماعي، وهو يتكون من العناصر التالية:</a:t>
            </a:r>
            <a:endParaRPr lang="fr-FR" sz="2000" dirty="0">
              <a:ea typeface="Calibri"/>
              <a:cs typeface="Arial"/>
            </a:endParaRPr>
          </a:p>
          <a:p>
            <a:pPr lvl="0" algn="just" rtl="1">
              <a:lnSpc>
                <a:spcPct val="115000"/>
              </a:lnSpc>
              <a:buFont typeface="Wingdings"/>
              <a:buChar char=""/>
              <a:tabLst>
                <a:tab pos="635635" algn="l"/>
              </a:tabLst>
            </a:pPr>
            <a:r>
              <a:rPr lang="ar-DZ" b="1" dirty="0">
                <a:ea typeface="Calibri"/>
                <a:cs typeface="Traditional Arabic"/>
              </a:rPr>
              <a:t>الأجر الأساسي أو القاعدي:</a:t>
            </a:r>
            <a:r>
              <a:rPr lang="fr-FR" b="1" dirty="0">
                <a:latin typeface="Traditional Arabic"/>
                <a:ea typeface="Calibri"/>
                <a:cs typeface="Arial"/>
              </a:rPr>
              <a:t> Salaire de base </a:t>
            </a:r>
            <a:r>
              <a:rPr lang="ar-DZ" dirty="0">
                <a:ea typeface="Calibri"/>
                <a:cs typeface="Traditional Arabic"/>
              </a:rPr>
              <a:t>يحدد لكل فئة من العمال وفقا للاتفاقيات الجماعية التي  عليها، وهو يطابق منصب العمل ويتحدد حسب منصب العمل أو درجة الشهادة....</a:t>
            </a:r>
            <a:endParaRPr lang="fr-FR" sz="2000" dirty="0">
              <a:ea typeface="Calibri"/>
              <a:cs typeface="Arial"/>
            </a:endParaRPr>
          </a:p>
          <a:p>
            <a:pPr algn="just" rtl="1"/>
            <a:r>
              <a:rPr lang="ar-DZ" b="1" dirty="0">
                <a:ea typeface="Calibri"/>
                <a:cs typeface="Traditional Arabic"/>
              </a:rPr>
              <a:t>الساعات الاضافية: </a:t>
            </a:r>
            <a:r>
              <a:rPr lang="fr-FR" b="1" dirty="0">
                <a:latin typeface="Traditional Arabic"/>
                <a:ea typeface="Calibri"/>
              </a:rPr>
              <a:t>Heures Supplémentaires</a:t>
            </a:r>
            <a:r>
              <a:rPr lang="ar-DZ" dirty="0">
                <a:ea typeface="Calibri"/>
                <a:cs typeface="Traditional Arabic"/>
              </a:rPr>
              <a:t> حسب قانون العمل يمكن لأي مؤسسة أن تطلب من عمالها القيام بساعات إضافية زيادة على الحدود القانونية المقدرة بـ </a:t>
            </a:r>
            <a:r>
              <a:rPr lang="ar-DZ" b="1" dirty="0">
                <a:ea typeface="Calibri"/>
                <a:cs typeface="Traditional Arabic"/>
              </a:rPr>
              <a:t>173.33 </a:t>
            </a:r>
            <a:r>
              <a:rPr lang="ar-DZ" dirty="0">
                <a:ea typeface="Calibri"/>
                <a:cs typeface="Traditional Arabic"/>
              </a:rPr>
              <a:t>ساعة شهريا </a:t>
            </a:r>
            <a:r>
              <a:rPr lang="ar-DZ" b="1" dirty="0">
                <a:ea typeface="Calibri"/>
                <a:cs typeface="Traditional Arabic"/>
              </a:rPr>
              <a:t>(40 أسبوع * 52 يوم / 12 شهر) </a:t>
            </a:r>
            <a:r>
              <a:rPr lang="ar-DZ" dirty="0">
                <a:ea typeface="Calibri"/>
                <a:cs typeface="Traditional Arabic"/>
              </a:rPr>
              <a:t>على أن لا يتعدى حجم الساعات الإضافية 20</a:t>
            </a:r>
            <a:r>
              <a:rPr lang="fr-FR" dirty="0">
                <a:latin typeface="Traditional Arabic"/>
                <a:ea typeface="Calibri"/>
              </a:rPr>
              <a:t>%</a:t>
            </a:r>
            <a:r>
              <a:rPr lang="ar-DZ" dirty="0">
                <a:latin typeface="Traditional Arabic"/>
                <a:ea typeface="Calibri"/>
              </a:rPr>
              <a:t> </a:t>
            </a:r>
            <a:r>
              <a:rPr lang="ar-DZ" dirty="0">
                <a:latin typeface="Traditional Arabic" pitchFamily="18" charset="-78"/>
                <a:ea typeface="Calibri"/>
                <a:cs typeface="Traditional Arabic" pitchFamily="18" charset="-78"/>
              </a:rPr>
              <a:t>من المدة القانونية مع مراعاة أن لا تتعدى مدة العمل 12 ساعة في </a:t>
            </a:r>
            <a:r>
              <a:rPr lang="ar-DZ" dirty="0" smtClean="0">
                <a:latin typeface="Traditional Arabic" pitchFamily="18" charset="-78"/>
                <a:ea typeface="Calibri"/>
                <a:cs typeface="Traditional Arabic" pitchFamily="18" charset="-78"/>
              </a:rPr>
              <a:t>اليوم.</a:t>
            </a:r>
            <a:endParaRPr lang="ar-DZ" b="1" dirty="0" smtClean="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lvl="0" indent="0" algn="just" rtl="1">
              <a:lnSpc>
                <a:spcPct val="115000"/>
              </a:lnSpc>
              <a:buNone/>
              <a:tabLst>
                <a:tab pos="635635" algn="l"/>
              </a:tabLst>
            </a:pPr>
            <a:r>
              <a:rPr lang="ar-DZ" sz="3600" dirty="0">
                <a:ea typeface="Calibri"/>
                <a:cs typeface="Traditional Arabic"/>
              </a:rPr>
              <a:t>ويترتب عن هذه الساعات دفع تعويض يحسي </a:t>
            </a:r>
            <a:r>
              <a:rPr lang="ar-DZ" sz="3600" dirty="0" smtClean="0">
                <a:ea typeface="Calibri"/>
                <a:cs typeface="Traditional Arabic"/>
              </a:rPr>
              <a:t>كما يلي</a:t>
            </a:r>
            <a:r>
              <a:rPr lang="ar-DZ" sz="3600" dirty="0">
                <a:ea typeface="Calibri"/>
                <a:cs typeface="Traditional Arabic"/>
              </a:rPr>
              <a:t>:</a:t>
            </a:r>
            <a:endParaRPr lang="fr-FR" sz="3600" dirty="0">
              <a:ea typeface="Calibri"/>
              <a:cs typeface="Arial"/>
            </a:endParaRPr>
          </a:p>
          <a:p>
            <a:pPr lvl="0" algn="just" rtl="1">
              <a:lnSpc>
                <a:spcPct val="115000"/>
              </a:lnSpc>
              <a:buFont typeface="Wingdings" pitchFamily="2" charset="2"/>
              <a:buChar char="Ø"/>
              <a:tabLst>
                <a:tab pos="635635" algn="l"/>
              </a:tabLst>
            </a:pPr>
            <a:r>
              <a:rPr lang="ar-DZ" sz="3600" dirty="0">
                <a:ea typeface="Calibri"/>
                <a:cs typeface="Traditional Arabic"/>
              </a:rPr>
              <a:t>الساعات الإضافية الأولى تكون بزيادة </a:t>
            </a:r>
            <a:r>
              <a:rPr lang="ar-DZ" sz="3600" b="1" dirty="0">
                <a:ea typeface="Calibri"/>
                <a:cs typeface="Traditional Arabic"/>
              </a:rPr>
              <a:t>50</a:t>
            </a:r>
            <a:r>
              <a:rPr lang="fr-FR" sz="3600" b="1" dirty="0">
                <a:latin typeface="Traditional Arabic"/>
                <a:ea typeface="Calibri"/>
                <a:cs typeface="Arial"/>
              </a:rPr>
              <a:t>% </a:t>
            </a:r>
            <a:r>
              <a:rPr lang="ar-DZ" sz="3600" dirty="0">
                <a:ea typeface="Calibri"/>
                <a:cs typeface="Traditional Arabic"/>
              </a:rPr>
              <a:t>من الساعات العادية.</a:t>
            </a:r>
            <a:endParaRPr lang="fr-FR" sz="3600" dirty="0">
              <a:ea typeface="Calibri"/>
              <a:cs typeface="Arial"/>
            </a:endParaRPr>
          </a:p>
          <a:p>
            <a:pPr lvl="0" algn="just" rtl="1">
              <a:lnSpc>
                <a:spcPct val="115000"/>
              </a:lnSpc>
              <a:buFont typeface="Wingdings" pitchFamily="2" charset="2"/>
              <a:buChar char="Ø"/>
              <a:tabLst>
                <a:tab pos="635635" algn="l"/>
              </a:tabLst>
            </a:pPr>
            <a:r>
              <a:rPr lang="ar-DZ" sz="3600" dirty="0">
                <a:ea typeface="Calibri"/>
                <a:cs typeface="Traditional Arabic"/>
              </a:rPr>
              <a:t>الساعات الإضافية الأربعة الثانية تكون بزيادة </a:t>
            </a:r>
            <a:r>
              <a:rPr lang="ar-DZ" sz="3600" b="1" dirty="0">
                <a:ea typeface="Calibri"/>
                <a:cs typeface="Traditional Arabic"/>
              </a:rPr>
              <a:t>75</a:t>
            </a:r>
            <a:r>
              <a:rPr lang="fr-FR" sz="3600" b="1" dirty="0">
                <a:latin typeface="Traditional Arabic"/>
                <a:ea typeface="Calibri"/>
                <a:cs typeface="Arial"/>
              </a:rPr>
              <a:t>%</a:t>
            </a:r>
            <a:r>
              <a:rPr lang="ar-DZ" sz="3600" dirty="0">
                <a:ea typeface="Calibri"/>
                <a:cs typeface="Traditional Arabic"/>
              </a:rPr>
              <a:t> من الساعات العادية.</a:t>
            </a:r>
            <a:endParaRPr lang="fr-FR" sz="3600" dirty="0">
              <a:ea typeface="Calibri"/>
              <a:cs typeface="Arial"/>
            </a:endParaRPr>
          </a:p>
          <a:p>
            <a:pPr lvl="0" algn="just" rtl="1">
              <a:lnSpc>
                <a:spcPct val="115000"/>
              </a:lnSpc>
              <a:buFont typeface="Wingdings" pitchFamily="2" charset="2"/>
              <a:buChar char="Ø"/>
              <a:tabLst>
                <a:tab pos="635635" algn="l"/>
              </a:tabLst>
            </a:pPr>
            <a:r>
              <a:rPr lang="ar-DZ" sz="3600" dirty="0">
                <a:ea typeface="Calibri"/>
                <a:cs typeface="Traditional Arabic"/>
              </a:rPr>
              <a:t>الساعات الإضافية المشتغلة ليلا (من الساعة التاسعة ليلا إلى الساعة الخامسة صباحا) أو أيام العطل فتحسب بزيادة </a:t>
            </a:r>
            <a:r>
              <a:rPr lang="ar-DZ" sz="3600" b="1" dirty="0">
                <a:ea typeface="Calibri"/>
                <a:cs typeface="Traditional Arabic"/>
              </a:rPr>
              <a:t>100</a:t>
            </a:r>
            <a:r>
              <a:rPr lang="fr-FR" sz="3600" b="1" dirty="0">
                <a:latin typeface="Traditional Arabic"/>
                <a:ea typeface="Calibri"/>
                <a:cs typeface="Arial"/>
              </a:rPr>
              <a:t>%</a:t>
            </a:r>
            <a:r>
              <a:rPr lang="ar-DZ" sz="3600" dirty="0">
                <a:ea typeface="Calibri"/>
                <a:cs typeface="Traditional Arabic"/>
              </a:rPr>
              <a:t>.</a:t>
            </a:r>
            <a:endParaRPr lang="fr-FR" sz="3600" dirty="0">
              <a:ea typeface="Calibri"/>
              <a:cs typeface="Arial"/>
            </a:endParaRPr>
          </a:p>
          <a:p>
            <a:pPr algn="just" rtl="1"/>
            <a:r>
              <a:rPr lang="ar-DZ" sz="3600" b="1" dirty="0">
                <a:ea typeface="Calibri"/>
                <a:cs typeface="Traditional Arabic"/>
              </a:rPr>
              <a:t>تعويض الخبرة المهنية: </a:t>
            </a:r>
            <a:r>
              <a:rPr lang="fr-FR" sz="3600" b="1" dirty="0">
                <a:latin typeface="Traditional Arabic"/>
                <a:ea typeface="Calibri"/>
              </a:rPr>
              <a:t>Indemnité d’Expérience Professionnelles </a:t>
            </a:r>
            <a:r>
              <a:rPr lang="ar-DZ" sz="3600" dirty="0">
                <a:ea typeface="Calibri"/>
                <a:cs typeface="Traditional Arabic"/>
              </a:rPr>
              <a:t>يمنح هذا التعويض لمكافأة الأقدمية في العمل المولدة للخبرة المهنية ويكون مبلغه مرتبطا بطبيعة منصب العمل وأقدمية </a:t>
            </a:r>
            <a:r>
              <a:rPr lang="ar-DZ" sz="3600" dirty="0" smtClean="0">
                <a:ea typeface="Calibri"/>
                <a:cs typeface="Traditional Arabic"/>
              </a:rPr>
              <a:t>العامل.</a:t>
            </a:r>
            <a:endParaRPr lang="ar-DZ" sz="3600" b="1" dirty="0" smtClean="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lgn="just" rtl="1">
              <a:lnSpc>
                <a:spcPct val="115000"/>
              </a:lnSpc>
              <a:buFont typeface="Wingdings"/>
              <a:buChar char=""/>
              <a:tabLst>
                <a:tab pos="899795" algn="l"/>
              </a:tabLst>
            </a:pPr>
            <a:r>
              <a:rPr lang="ar-DZ" sz="2900" b="1" dirty="0">
                <a:solidFill>
                  <a:schemeClr val="tx1"/>
                </a:solidFill>
                <a:ea typeface="Calibri"/>
                <a:cs typeface="Traditional Arabic"/>
              </a:rPr>
              <a:t>تعويض الضرر:</a:t>
            </a:r>
            <a:r>
              <a:rPr lang="fr-FR" sz="2900" b="1" dirty="0">
                <a:solidFill>
                  <a:schemeClr val="tx1"/>
                </a:solidFill>
                <a:latin typeface="Traditional Arabic"/>
                <a:ea typeface="Calibri"/>
                <a:cs typeface="Arial"/>
              </a:rPr>
              <a:t> Nuisance  </a:t>
            </a:r>
            <a:r>
              <a:rPr lang="ar-DZ" sz="2900" dirty="0">
                <a:solidFill>
                  <a:schemeClr val="tx1"/>
                </a:solidFill>
                <a:ea typeface="Calibri"/>
                <a:cs typeface="Traditional Arabic"/>
              </a:rPr>
              <a:t>وهو يرتبط بمنصب العمل الذي يتميز بالمشاق أو به عناصر غير صحية.</a:t>
            </a:r>
            <a:endParaRPr lang="fr-FR" sz="2900" dirty="0">
              <a:solidFill>
                <a:schemeClr val="tx1"/>
              </a:solidFill>
              <a:ea typeface="Calibri"/>
              <a:cs typeface="Arial"/>
            </a:endParaRPr>
          </a:p>
          <a:p>
            <a:pPr lvl="0" algn="just" rtl="1">
              <a:lnSpc>
                <a:spcPct val="115000"/>
              </a:lnSpc>
              <a:buFont typeface="Wingdings"/>
              <a:buChar char=""/>
              <a:tabLst>
                <a:tab pos="899795" algn="l"/>
              </a:tabLst>
            </a:pPr>
            <a:r>
              <a:rPr lang="ar-DZ" sz="2900" b="1" dirty="0">
                <a:solidFill>
                  <a:schemeClr val="tx1"/>
                </a:solidFill>
                <a:ea typeface="Calibri"/>
                <a:cs typeface="Traditional Arabic"/>
              </a:rPr>
              <a:t>مكافأة المردودية الفردية والجماعية: </a:t>
            </a:r>
            <a:r>
              <a:rPr lang="fr-FR" sz="2900" b="1" dirty="0">
                <a:solidFill>
                  <a:schemeClr val="tx1"/>
                </a:solidFill>
                <a:latin typeface="Traditional Arabic"/>
                <a:ea typeface="Calibri"/>
                <a:cs typeface="Arial"/>
              </a:rPr>
              <a:t>Prime de rendement Individuelle et Collective </a:t>
            </a:r>
            <a:r>
              <a:rPr lang="ar-DZ" sz="2900" dirty="0">
                <a:solidFill>
                  <a:schemeClr val="tx1"/>
                </a:solidFill>
                <a:ea typeface="Calibri"/>
                <a:cs typeface="Traditional Arabic"/>
              </a:rPr>
              <a:t>ترتبط الاستفادة منها بشرط تحقيق مستويات المردودية الفردية أو الجماعية المقررة في برامج المؤسسة المستخدمة وتمنح شهريا أو كل ثلاثة أشهر</a:t>
            </a:r>
            <a:endParaRPr lang="fr-FR" sz="2900" dirty="0">
              <a:solidFill>
                <a:schemeClr val="tx1"/>
              </a:solidFill>
              <a:ea typeface="Calibri"/>
              <a:cs typeface="Arial"/>
            </a:endParaRPr>
          </a:p>
          <a:p>
            <a:pPr lvl="0" algn="just" rtl="1">
              <a:lnSpc>
                <a:spcPct val="115000"/>
              </a:lnSpc>
              <a:buFont typeface="Wingdings"/>
              <a:buChar char=""/>
              <a:tabLst>
                <a:tab pos="899795" algn="l"/>
              </a:tabLst>
            </a:pPr>
            <a:r>
              <a:rPr lang="ar-DZ" sz="2900" b="1" dirty="0">
                <a:solidFill>
                  <a:schemeClr val="tx1"/>
                </a:solidFill>
                <a:ea typeface="Calibri"/>
                <a:cs typeface="Traditional Arabic"/>
              </a:rPr>
              <a:t>تعويض العمل التناوبي: </a:t>
            </a:r>
            <a:r>
              <a:rPr lang="fr-FR" sz="2900" b="1" dirty="0">
                <a:solidFill>
                  <a:schemeClr val="tx1"/>
                </a:solidFill>
                <a:latin typeface="Traditional Arabic"/>
                <a:ea typeface="Calibri"/>
                <a:cs typeface="Arial"/>
              </a:rPr>
              <a:t>Indemnité de Travail Posté  </a:t>
            </a:r>
            <a:r>
              <a:rPr lang="fr-FR" sz="2900" b="1" dirty="0">
                <a:solidFill>
                  <a:schemeClr val="tx1"/>
                </a:solidFill>
                <a:latin typeface="Traditional Arabic"/>
                <a:ea typeface="Times New Roman"/>
                <a:cs typeface="Arial"/>
              </a:rPr>
              <a:t> </a:t>
            </a:r>
            <a:r>
              <a:rPr lang="ar-SA" sz="2900" dirty="0">
                <a:solidFill>
                  <a:schemeClr val="tx1"/>
                </a:solidFill>
                <a:ea typeface="Times New Roman"/>
                <a:cs typeface="Traditional Arabic"/>
              </a:rPr>
              <a:t>يعد نظام العمل التناوبي من الأنظمة المعتمدة في بعض الهيئات المستخدمة التي عليها الاستمرار في العمل دون توقف من أجل تلبية حاجيات السوق في الوقت المناسب، إذ يتم تخفيض ساعات العمل وتقسيم العمل وكذا تناوب عدد معتبر من العمال على نفس المنصب. ولقد منح المشرع الجزائري حق المستخدم في اللجوء إلى العمل التناوبي من خلال تنظم العمل داخل المؤسسة بهذا النظام بشرط أن تستعدي ذلك حاجة اقتصادية. كما قرر تعويضات للعمال المتناوبين. </a:t>
            </a:r>
            <a:endParaRPr lang="fr-FR" sz="2900" dirty="0">
              <a:solidFill>
                <a:schemeClr val="tx1"/>
              </a:solidFill>
              <a:ea typeface="Calibri"/>
              <a:cs typeface="Arial"/>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lnSpc>
                <a:spcPct val="115000"/>
              </a:lnSpc>
              <a:spcAft>
                <a:spcPts val="0"/>
              </a:spcAft>
              <a:tabLst>
                <a:tab pos="635635" algn="l"/>
              </a:tabLst>
            </a:pPr>
            <a:r>
              <a:rPr lang="ar-DZ" sz="2800" b="1" dirty="0">
                <a:latin typeface="Traditional Arabic" pitchFamily="18" charset="-78"/>
                <a:ea typeface="Calibri"/>
                <a:cs typeface="Traditional Arabic" pitchFamily="18" charset="-78"/>
              </a:rPr>
              <a:t>أجرة المنصب = الأجر القاعدي + المكافآت والتعويضات الخاضعة للضمان الاجتماعي والخاضعة للضريبة على الدخل الاجمالي</a:t>
            </a:r>
            <a:endParaRPr lang="fr-FR" sz="2800" dirty="0">
              <a:latin typeface="Traditional Arabic" pitchFamily="18" charset="-78"/>
              <a:ea typeface="Calibri"/>
              <a:cs typeface="Traditional Arabic" pitchFamily="18" charset="-78"/>
            </a:endParaRPr>
          </a:p>
          <a:p>
            <a:pPr marL="514350" lvl="0" indent="-514350" algn="just" rtl="1">
              <a:lnSpc>
                <a:spcPct val="115000"/>
              </a:lnSpc>
              <a:buFont typeface="+mj-lt"/>
              <a:buAutoNum type="arabicPeriod" startAt="2"/>
              <a:tabLst>
                <a:tab pos="635635" algn="l"/>
              </a:tabLst>
            </a:pPr>
            <a:r>
              <a:rPr lang="ar-DZ" sz="2800" b="1" dirty="0">
                <a:latin typeface="Traditional Arabic" pitchFamily="18" charset="-78"/>
                <a:ea typeface="Calibri"/>
                <a:cs typeface="Traditional Arabic" pitchFamily="18" charset="-78"/>
              </a:rPr>
              <a:t>مكونات الأجر الخام: </a:t>
            </a:r>
            <a:r>
              <a:rPr lang="fr-FR" sz="2800" b="1" dirty="0">
                <a:latin typeface="Traditional Arabic" pitchFamily="18" charset="-78"/>
                <a:ea typeface="Calibri"/>
                <a:cs typeface="Traditional Arabic" pitchFamily="18" charset="-78"/>
              </a:rPr>
              <a:t>Salaire Imposable</a:t>
            </a:r>
            <a:r>
              <a:rPr lang="ar-DZ" sz="2800" dirty="0">
                <a:latin typeface="Traditional Arabic" pitchFamily="18" charset="-78"/>
                <a:ea typeface="Calibri"/>
                <a:cs typeface="Traditional Arabic" pitchFamily="18" charset="-78"/>
              </a:rPr>
              <a:t>يعتبر من أهم مكونات الأجر باعتباره الأساس الذي تحسب عليه الضريبة، ويتكون إضافة إلى أجرة المنصب من المنح والتعويضات الخاضعة للضمان الاجتماعي والخاضعة للضريبة مطروحا منها اقتطاعات الضمان الاجتماعي. وهو يشمل:</a:t>
            </a:r>
            <a:endParaRPr lang="fr-FR" sz="2800" dirty="0">
              <a:latin typeface="Traditional Arabic" pitchFamily="18" charset="-78"/>
              <a:ea typeface="Calibri"/>
              <a:cs typeface="Traditional Arabic" pitchFamily="18" charset="-78"/>
            </a:endParaRPr>
          </a:p>
          <a:p>
            <a:pPr lvl="0" algn="just" rtl="1">
              <a:lnSpc>
                <a:spcPct val="115000"/>
              </a:lnSpc>
              <a:buFont typeface="Wingdings"/>
              <a:buChar char=""/>
              <a:tabLst>
                <a:tab pos="635635" algn="l"/>
              </a:tabLst>
            </a:pPr>
            <a:r>
              <a:rPr lang="ar-DZ" sz="2800" b="1" dirty="0">
                <a:latin typeface="Traditional Arabic" pitchFamily="18" charset="-78"/>
                <a:ea typeface="Calibri"/>
                <a:cs typeface="Traditional Arabic" pitchFamily="18" charset="-78"/>
              </a:rPr>
              <a:t>تعويض السلة: </a:t>
            </a:r>
            <a:r>
              <a:rPr lang="fr-FR" sz="2800" b="1" dirty="0">
                <a:latin typeface="Traditional Arabic" pitchFamily="18" charset="-78"/>
                <a:ea typeface="Calibri"/>
                <a:cs typeface="Traditional Arabic" pitchFamily="18" charset="-78"/>
              </a:rPr>
              <a:t>Prime de Panier </a:t>
            </a:r>
            <a:r>
              <a:rPr lang="ar-DZ" sz="2800" dirty="0">
                <a:latin typeface="Traditional Arabic" pitchFamily="18" charset="-78"/>
                <a:ea typeface="Calibri"/>
                <a:cs typeface="Traditional Arabic" pitchFamily="18" charset="-78"/>
              </a:rPr>
              <a:t>تعتبر المؤسسة مجبرة على توفير خدمة الإطعام لمستخدميها، وفي حالة عدم توفيرها فهي مجبرة على منح مبلغ مالي للتعويض يسمى تعويض السلة ولا يجب أن تقل قيمتها عن 50دج لكل وجبة عذاء وعدد الايام القابلة للتعويض هو 22 يوم كحد أقصى </a:t>
            </a:r>
            <a:r>
              <a:rPr lang="ar-DZ" sz="2800" b="1" dirty="0">
                <a:latin typeface="Traditional Arabic" pitchFamily="18" charset="-78"/>
                <a:ea typeface="Calibri"/>
                <a:cs typeface="Traditional Arabic" pitchFamily="18" charset="-78"/>
              </a:rPr>
              <a:t>( 52 * 5  / 12  = 22 يوم ).</a:t>
            </a:r>
            <a:endParaRPr lang="fr-FR" sz="2800" dirty="0">
              <a:latin typeface="Traditional Arabic" pitchFamily="18" charset="-78"/>
              <a:ea typeface="Calibri"/>
              <a:cs typeface="Traditional Arabic" pitchFamily="18" charset="-78"/>
            </a:endParaRPr>
          </a:p>
          <a:p>
            <a:pPr algn="just" rtl="1"/>
            <a:r>
              <a:rPr lang="ar-DZ" sz="2800" b="1" dirty="0">
                <a:latin typeface="Traditional Arabic" pitchFamily="18" charset="-78"/>
                <a:ea typeface="Calibri"/>
                <a:cs typeface="Traditional Arabic" pitchFamily="18" charset="-78"/>
              </a:rPr>
              <a:t>تعويض النقل: </a:t>
            </a:r>
            <a:r>
              <a:rPr lang="fr-FR" sz="2800" b="1" dirty="0">
                <a:latin typeface="Traditional Arabic" pitchFamily="18" charset="-78"/>
                <a:ea typeface="Calibri"/>
                <a:cs typeface="Traditional Arabic" pitchFamily="18" charset="-78"/>
              </a:rPr>
              <a:t>Prime de Transport </a:t>
            </a:r>
            <a:r>
              <a:rPr lang="ar-DZ" sz="2800" dirty="0">
                <a:latin typeface="Traditional Arabic" pitchFamily="18" charset="-78"/>
                <a:ea typeface="Calibri"/>
                <a:cs typeface="Traditional Arabic" pitchFamily="18" charset="-78"/>
              </a:rPr>
              <a:t>تعتبر المؤسسة كذلك مجبرة على توفير خدمة النقل لمستخدميها وفي حالة عدم توفيرها فهي مجبرة على منح مبلغ مالي للتعويض يسمى منحة النقل</a:t>
            </a:r>
            <a:endParaRPr lang="ar-DZ" sz="2800" b="1" dirty="0" smtClean="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514350" lvl="0" indent="-514350" algn="just" rtl="1">
              <a:lnSpc>
                <a:spcPct val="115000"/>
              </a:lnSpc>
              <a:buFont typeface="+mj-lt"/>
              <a:buAutoNum type="arabicPeriod" startAt="3"/>
              <a:tabLst>
                <a:tab pos="635635" algn="l"/>
              </a:tabLst>
            </a:pPr>
            <a:r>
              <a:rPr lang="ar-DZ" b="1" dirty="0">
                <a:latin typeface="Traditional Arabic" pitchFamily="18" charset="-78"/>
                <a:ea typeface="Calibri"/>
                <a:cs typeface="Traditional Arabic" pitchFamily="18" charset="-78"/>
              </a:rPr>
              <a:t>مكونات الأجر </a:t>
            </a:r>
            <a:r>
              <a:rPr lang="ar-DZ" b="1" dirty="0" smtClean="0">
                <a:latin typeface="Traditional Arabic" pitchFamily="18" charset="-78"/>
                <a:ea typeface="Calibri"/>
                <a:cs typeface="Traditional Arabic" pitchFamily="18" charset="-78"/>
              </a:rPr>
              <a:t>الصافي:</a:t>
            </a:r>
            <a:r>
              <a:rPr lang="fr-FR" b="1" dirty="0" smtClean="0">
                <a:latin typeface="Traditional Arabic" pitchFamily="18" charset="-78"/>
                <a:ea typeface="Calibri"/>
                <a:cs typeface="Traditional Arabic" pitchFamily="18" charset="-78"/>
              </a:rPr>
              <a:t>Salaire </a:t>
            </a:r>
            <a:r>
              <a:rPr lang="fr-FR" b="1" dirty="0">
                <a:latin typeface="Traditional Arabic" pitchFamily="18" charset="-78"/>
                <a:ea typeface="Calibri"/>
                <a:cs typeface="Traditional Arabic" pitchFamily="18" charset="-78"/>
              </a:rPr>
              <a:t>Net </a:t>
            </a:r>
            <a:r>
              <a:rPr lang="ar-DZ" b="1" dirty="0" smtClean="0">
                <a:latin typeface="Traditional Arabic" pitchFamily="18" charset="-78"/>
                <a:ea typeface="Calibri"/>
                <a:cs typeface="Traditional Arabic" pitchFamily="18" charset="-78"/>
              </a:rPr>
              <a:t> </a:t>
            </a:r>
            <a:r>
              <a:rPr lang="ar-DZ" dirty="0" smtClean="0">
                <a:latin typeface="Traditional Arabic" pitchFamily="18" charset="-78"/>
                <a:ea typeface="Calibri"/>
                <a:cs typeface="Traditional Arabic" pitchFamily="18" charset="-78"/>
              </a:rPr>
              <a:t>وهي </a:t>
            </a:r>
            <a:r>
              <a:rPr lang="ar-DZ" dirty="0">
                <a:latin typeface="Traditional Arabic" pitchFamily="18" charset="-78"/>
                <a:ea typeface="Calibri"/>
                <a:cs typeface="Traditional Arabic" pitchFamily="18" charset="-78"/>
              </a:rPr>
              <a:t>المكافآت والتعويضات غير الخاضعة للضمان الاجتماعي ولا للضريبة على الدخل الاجمالي، وهي تشمل:</a:t>
            </a:r>
            <a:endParaRPr lang="fr-FR" sz="2000" dirty="0">
              <a:latin typeface="Traditional Arabic" pitchFamily="18" charset="-78"/>
              <a:ea typeface="Calibri"/>
              <a:cs typeface="Traditional Arabic" pitchFamily="18" charset="-78"/>
            </a:endParaRPr>
          </a:p>
          <a:p>
            <a:pPr lvl="0" algn="just" rtl="1">
              <a:lnSpc>
                <a:spcPct val="115000"/>
              </a:lnSpc>
              <a:buFont typeface="Wingdings"/>
              <a:buChar char=""/>
              <a:tabLst>
                <a:tab pos="635635" algn="l"/>
              </a:tabLst>
            </a:pPr>
            <a:r>
              <a:rPr lang="ar-DZ" b="1" dirty="0">
                <a:ea typeface="Calibri"/>
                <a:cs typeface="Traditional Arabic"/>
              </a:rPr>
              <a:t>تعويض المنطقة الجغرافية: </a:t>
            </a:r>
            <a:r>
              <a:rPr lang="fr-FR" b="1" dirty="0" smtClean="0">
                <a:latin typeface="Traditional Arabic" pitchFamily="18" charset="-78"/>
                <a:ea typeface="Calibri"/>
                <a:cs typeface="Traditional Arabic" pitchFamily="18" charset="-78"/>
              </a:rPr>
              <a:t>Indemnité de zone</a:t>
            </a:r>
            <a:r>
              <a:rPr lang="ar-DZ" dirty="0" smtClean="0">
                <a:ea typeface="Calibri"/>
                <a:cs typeface="Traditional Arabic"/>
              </a:rPr>
              <a:t>وهو </a:t>
            </a:r>
            <a:r>
              <a:rPr lang="ar-DZ" dirty="0">
                <a:ea typeface="Calibri"/>
                <a:cs typeface="Traditional Arabic"/>
              </a:rPr>
              <a:t>تعويض تستفيد منه مناصب العمل الواقعة في مناطق ذات أولوية في مخططات التنمية أو مناطق معزولة.</a:t>
            </a:r>
            <a:endParaRPr lang="fr-FR" sz="2000" dirty="0">
              <a:ea typeface="Calibri"/>
              <a:cs typeface="Arial"/>
            </a:endParaRPr>
          </a:p>
          <a:p>
            <a:pPr lvl="0" algn="just" rtl="1">
              <a:lnSpc>
                <a:spcPct val="115000"/>
              </a:lnSpc>
              <a:buFont typeface="Wingdings"/>
              <a:buChar char=""/>
              <a:tabLst>
                <a:tab pos="635635" algn="l"/>
              </a:tabLst>
            </a:pPr>
            <a:r>
              <a:rPr lang="ar-DZ" b="1" dirty="0">
                <a:ea typeface="Calibri"/>
                <a:cs typeface="Traditional Arabic"/>
              </a:rPr>
              <a:t>المنح العائلية: </a:t>
            </a:r>
            <a:r>
              <a:rPr lang="fr-FR" b="1" dirty="0" smtClean="0">
                <a:latin typeface="Traditional Arabic" pitchFamily="18" charset="-78"/>
                <a:ea typeface="Calibri"/>
                <a:cs typeface="Traditional Arabic" pitchFamily="18" charset="-78"/>
              </a:rPr>
              <a:t>Allocations Familiales</a:t>
            </a:r>
            <a:r>
              <a:rPr lang="ar-DZ" b="1" dirty="0" smtClean="0">
                <a:latin typeface="Traditional Arabic" pitchFamily="18" charset="-78"/>
                <a:ea typeface="Calibri"/>
                <a:cs typeface="Traditional Arabic" pitchFamily="18" charset="-78"/>
              </a:rPr>
              <a:t> </a:t>
            </a:r>
            <a:r>
              <a:rPr lang="ar-DZ" dirty="0" smtClean="0">
                <a:ea typeface="Calibri"/>
                <a:cs typeface="Traditional Arabic"/>
              </a:rPr>
              <a:t>حددت </a:t>
            </a:r>
            <a:r>
              <a:rPr lang="ar-DZ" dirty="0">
                <a:ea typeface="Calibri"/>
                <a:cs typeface="Traditional Arabic"/>
              </a:rPr>
              <a:t>المنح العائلية بمبلغ 600دج عن كل ولد وذلك في حدود 05 الأوائل ويكون هذا عندما لا يتعدى الاجر الخاضع لاشتراك الضمان الاجتماعي (أجرة المنصب) مبلغ 20.000دج (الأجر الادنى المضمون)، وفي حالة عدم تحقق هاذين الشرطين تحدد المنحة بمبلغ 300دج عن كل ولد.</a:t>
            </a:r>
            <a:endParaRPr lang="fr-FR" sz="2000" dirty="0">
              <a:ea typeface="Calibri"/>
              <a:cs typeface="Arial"/>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lgn="just" rtl="1">
              <a:lnSpc>
                <a:spcPct val="115000"/>
              </a:lnSpc>
              <a:buFont typeface="Wingdings"/>
              <a:buChar char=""/>
              <a:tabLst>
                <a:tab pos="635635" algn="l"/>
              </a:tabLst>
            </a:pPr>
            <a:r>
              <a:rPr lang="ar-DZ" b="1" dirty="0">
                <a:ea typeface="Calibri"/>
                <a:cs typeface="Traditional Arabic"/>
              </a:rPr>
              <a:t>منحة </a:t>
            </a:r>
            <a:r>
              <a:rPr lang="ar-DZ" b="1" dirty="0" err="1">
                <a:ea typeface="Calibri"/>
                <a:cs typeface="Traditional Arabic"/>
              </a:rPr>
              <a:t>التمدرس</a:t>
            </a:r>
            <a:r>
              <a:rPr lang="ar-DZ" b="1" dirty="0">
                <a:ea typeface="Calibri"/>
                <a:cs typeface="Traditional Arabic"/>
              </a:rPr>
              <a:t>: </a:t>
            </a:r>
            <a:r>
              <a:rPr lang="fr-FR" b="1" dirty="0" smtClean="0">
                <a:latin typeface="Traditional Arabic" pitchFamily="18" charset="-78"/>
                <a:ea typeface="Calibri"/>
                <a:cs typeface="Traditional Arabic" pitchFamily="18" charset="-78"/>
              </a:rPr>
              <a:t>Prime de Scolarité</a:t>
            </a:r>
            <a:r>
              <a:rPr lang="ar-DZ" b="1" dirty="0" smtClean="0">
                <a:latin typeface="Traditional Arabic" pitchFamily="18" charset="-78"/>
                <a:ea typeface="Calibri"/>
                <a:cs typeface="Traditional Arabic" pitchFamily="18" charset="-78"/>
              </a:rPr>
              <a:t> </a:t>
            </a:r>
            <a:r>
              <a:rPr lang="ar-DZ" dirty="0" smtClean="0">
                <a:ea typeface="Calibri"/>
                <a:cs typeface="Traditional Arabic"/>
              </a:rPr>
              <a:t>حددت </a:t>
            </a:r>
            <a:r>
              <a:rPr lang="ar-DZ" dirty="0">
                <a:ea typeface="Calibri"/>
                <a:cs typeface="Traditional Arabic"/>
              </a:rPr>
              <a:t>قيمتها بمبلغ شهري يقدر بـ 800دج بنفس شروط المنح العائلية ويخفض المبلغ إلى 400دج في حالة عدم توفر تلك الشروط.</a:t>
            </a:r>
            <a:endParaRPr lang="fr-FR" sz="2000" dirty="0">
              <a:ea typeface="Calibri"/>
              <a:cs typeface="Arial"/>
            </a:endParaRPr>
          </a:p>
          <a:p>
            <a:pPr lvl="0" algn="just" rtl="1">
              <a:lnSpc>
                <a:spcPct val="115000"/>
              </a:lnSpc>
              <a:buFont typeface="Wingdings"/>
              <a:buChar char=""/>
              <a:tabLst>
                <a:tab pos="635635" algn="l"/>
              </a:tabLst>
            </a:pPr>
            <a:r>
              <a:rPr lang="ar-DZ" b="1" dirty="0">
                <a:ea typeface="Calibri"/>
                <a:cs typeface="Traditional Arabic"/>
              </a:rPr>
              <a:t>منحة الأجر </a:t>
            </a:r>
            <a:r>
              <a:rPr lang="ar-DZ" b="1" dirty="0" smtClean="0">
                <a:ea typeface="Calibri"/>
                <a:cs typeface="Traditional Arabic"/>
              </a:rPr>
              <a:t>الوحيد:</a:t>
            </a:r>
            <a:r>
              <a:rPr lang="fr-FR" b="1" dirty="0" smtClean="0">
                <a:latin typeface="Traditional Arabic" pitchFamily="18" charset="-78"/>
                <a:ea typeface="Calibri"/>
                <a:cs typeface="Traditional Arabic" pitchFamily="18" charset="-78"/>
              </a:rPr>
              <a:t>Prime pour Salaire Unique</a:t>
            </a:r>
            <a:r>
              <a:rPr lang="ar-DZ" b="1" dirty="0" smtClean="0">
                <a:ea typeface="Calibri"/>
                <a:cs typeface="Traditional Arabic"/>
              </a:rPr>
              <a:t> </a:t>
            </a:r>
            <a:r>
              <a:rPr lang="ar-DZ" dirty="0">
                <a:ea typeface="Calibri"/>
                <a:cs typeface="Traditional Arabic"/>
              </a:rPr>
              <a:t>تمنح في حالة ما إذا كان أحد الزوجين لا يمارس أي نشاط يحصل من خلاله على أجر.</a:t>
            </a:r>
            <a:endParaRPr lang="fr-FR" sz="2000" dirty="0">
              <a:ea typeface="Calibri"/>
              <a:cs typeface="Arial"/>
            </a:endParaRPr>
          </a:p>
          <a:p>
            <a:pPr marL="514350" lvl="0" indent="-514350" algn="just" rtl="1">
              <a:lnSpc>
                <a:spcPct val="115000"/>
              </a:lnSpc>
              <a:buFont typeface="+mj-lt"/>
              <a:buAutoNum type="arabicPeriod" startAt="4"/>
              <a:tabLst>
                <a:tab pos="635635" algn="l"/>
              </a:tabLst>
            </a:pPr>
            <a:r>
              <a:rPr lang="ar-DZ" b="1" dirty="0">
                <a:ea typeface="Calibri"/>
                <a:cs typeface="Traditional Arabic"/>
              </a:rPr>
              <a:t>حساب الاقتطاعات على الأجور والأجر الصافي: </a:t>
            </a:r>
            <a:r>
              <a:rPr lang="ar-DZ" dirty="0">
                <a:ea typeface="Calibri"/>
                <a:cs typeface="Traditional Arabic"/>
              </a:rPr>
              <a:t>تتمثل الاقتطاعات فيما يلي:</a:t>
            </a:r>
            <a:endParaRPr lang="fr-FR" sz="2000" dirty="0">
              <a:ea typeface="Calibri"/>
              <a:cs typeface="Arial"/>
            </a:endParaRPr>
          </a:p>
          <a:p>
            <a:pPr lvl="0" algn="just" rtl="1">
              <a:lnSpc>
                <a:spcPct val="115000"/>
              </a:lnSpc>
              <a:buFont typeface="Wingdings"/>
              <a:buChar char=""/>
              <a:tabLst>
                <a:tab pos="635635" algn="l"/>
              </a:tabLst>
            </a:pPr>
            <a:r>
              <a:rPr lang="ar-DZ" b="1" dirty="0">
                <a:ea typeface="Calibri"/>
                <a:cs typeface="Traditional Arabic"/>
              </a:rPr>
              <a:t>اقتطاعات الضمان الاجتماعي: </a:t>
            </a:r>
            <a:r>
              <a:rPr lang="ar-DZ" dirty="0">
                <a:ea typeface="Calibri"/>
                <a:cs typeface="Traditional Arabic"/>
              </a:rPr>
              <a:t>يحسب هذا الاقتطاع من أجرة المنصب بمعدل </a:t>
            </a:r>
            <a:r>
              <a:rPr lang="ar-DZ" b="1" dirty="0">
                <a:ea typeface="Calibri"/>
                <a:cs typeface="Traditional Arabic"/>
              </a:rPr>
              <a:t>35</a:t>
            </a:r>
            <a:r>
              <a:rPr lang="fr-FR" b="1" dirty="0">
                <a:latin typeface="Traditional Arabic"/>
                <a:ea typeface="Calibri"/>
                <a:cs typeface="Arial"/>
              </a:rPr>
              <a:t>%</a:t>
            </a:r>
            <a:r>
              <a:rPr lang="ar-DZ" dirty="0">
                <a:ea typeface="Calibri"/>
                <a:cs typeface="Traditional Arabic"/>
              </a:rPr>
              <a:t> منها </a:t>
            </a:r>
            <a:r>
              <a:rPr lang="ar-DZ" b="1" dirty="0">
                <a:ea typeface="Calibri"/>
                <a:cs typeface="Traditional Arabic"/>
              </a:rPr>
              <a:t>09</a:t>
            </a:r>
            <a:r>
              <a:rPr lang="fr-FR" b="1" dirty="0">
                <a:latin typeface="Traditional Arabic"/>
                <a:ea typeface="Calibri"/>
                <a:cs typeface="Arial"/>
              </a:rPr>
              <a:t>% </a:t>
            </a:r>
            <a:r>
              <a:rPr lang="ar-DZ" dirty="0">
                <a:ea typeface="Calibri"/>
                <a:cs typeface="Traditional Arabic"/>
              </a:rPr>
              <a:t>على عاتق العامل و </a:t>
            </a:r>
            <a:r>
              <a:rPr lang="ar-DZ" b="1" dirty="0">
                <a:ea typeface="Calibri"/>
                <a:cs typeface="Traditional Arabic"/>
              </a:rPr>
              <a:t>26</a:t>
            </a:r>
            <a:r>
              <a:rPr lang="fr-FR" b="1" dirty="0">
                <a:latin typeface="Traditional Arabic"/>
                <a:ea typeface="Calibri"/>
                <a:cs typeface="Arial"/>
              </a:rPr>
              <a:t>% </a:t>
            </a:r>
            <a:r>
              <a:rPr lang="ar-DZ" dirty="0">
                <a:ea typeface="Calibri"/>
                <a:cs typeface="Traditional Arabic"/>
              </a:rPr>
              <a:t>على عاتق المؤسسة المستخدمة.</a:t>
            </a:r>
            <a:endParaRPr lang="fr-FR" sz="2000" dirty="0">
              <a:ea typeface="Calibri"/>
              <a:cs typeface="Arial"/>
            </a:endParaRPr>
          </a:p>
          <a:p>
            <a:pPr algn="ctr" rtl="1">
              <a:buNone/>
            </a:pPr>
            <a:r>
              <a:rPr lang="ar-DZ" dirty="0">
                <a:ea typeface="Calibri"/>
                <a:cs typeface="Traditional Arabic"/>
              </a:rPr>
              <a:t>وعليه:</a:t>
            </a:r>
            <a:r>
              <a:rPr lang="ar-DZ" b="1" dirty="0">
                <a:ea typeface="Calibri"/>
                <a:cs typeface="Traditional Arabic"/>
              </a:rPr>
              <a:t> الأجر الخام = أجرة المنصب + المكافآت والتعويضات غير الخاضعة لاشتراك الضمان الاجتماعي والخاضعة للضريبة على الدخل الاجمالي – اشتراكات الضمان الاجتماعي09</a:t>
            </a:r>
            <a:r>
              <a:rPr lang="fr-FR" b="1" dirty="0">
                <a:latin typeface="Traditional Arabic"/>
                <a:ea typeface="Calibri"/>
              </a:rPr>
              <a:t>%</a:t>
            </a:r>
            <a:endParaRPr lang="ar-DZ" b="1" dirty="0" smtClean="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lgn="just" rtl="1">
              <a:lnSpc>
                <a:spcPct val="115000"/>
              </a:lnSpc>
              <a:buFont typeface="Wingdings"/>
              <a:buChar char=""/>
              <a:tabLst>
                <a:tab pos="635635" algn="l"/>
              </a:tabLst>
            </a:pPr>
            <a:r>
              <a:rPr lang="ar-DZ" b="1" dirty="0">
                <a:ea typeface="Calibri"/>
                <a:cs typeface="Traditional Arabic"/>
              </a:rPr>
              <a:t>اقتطاعات الضريبة على الدخل الإجمالي: </a:t>
            </a:r>
            <a:r>
              <a:rPr lang="ar-DZ" dirty="0">
                <a:ea typeface="Calibri"/>
                <a:cs typeface="Traditional Arabic"/>
              </a:rPr>
              <a:t>تخضع الرواتب والاجور للجدول التصاعدي الشهري كما يلي:</a:t>
            </a:r>
            <a:endParaRPr lang="fr-FR" sz="2000" dirty="0">
              <a:ea typeface="Calibri"/>
              <a:cs typeface="Arial"/>
            </a:endParaRPr>
          </a:p>
          <a:p>
            <a:pPr algn="ctr" rtl="1">
              <a:buNone/>
            </a:pPr>
            <a:endParaRPr lang="ar-DZ" b="1" dirty="0" smtClean="0">
              <a:solidFill>
                <a:schemeClr val="tx1"/>
              </a:solidFill>
              <a:latin typeface="Traditional Arabic" pitchFamily="18" charset="-78"/>
              <a:cs typeface="Traditional Arabic" pitchFamily="18" charset="-78"/>
            </a:endParaRPr>
          </a:p>
        </p:txBody>
      </p:sp>
      <p:graphicFrame>
        <p:nvGraphicFramePr>
          <p:cNvPr id="5" name="Tableau 4"/>
          <p:cNvGraphicFramePr>
            <a:graphicFrameLocks noGrp="1"/>
          </p:cNvGraphicFramePr>
          <p:nvPr>
            <p:extLst>
              <p:ext uri="{D42A27DB-BD31-4B8C-83A1-F6EECF244321}">
                <p14:modId xmlns:p14="http://schemas.microsoft.com/office/powerpoint/2010/main" val="3689324697"/>
              </p:ext>
            </p:extLst>
          </p:nvPr>
        </p:nvGraphicFramePr>
        <p:xfrm>
          <a:off x="899592" y="1412776"/>
          <a:ext cx="7217772" cy="4968551"/>
        </p:xfrm>
        <a:graphic>
          <a:graphicData uri="http://schemas.openxmlformats.org/drawingml/2006/table">
            <a:tbl>
              <a:tblPr rtl="1" firstRow="1" firstCol="1" bandRow="1">
                <a:tableStyleId>{5C22544A-7EE6-4342-B048-85BDC9FD1C3A}</a:tableStyleId>
              </a:tblPr>
              <a:tblGrid>
                <a:gridCol w="4770748"/>
                <a:gridCol w="2447024"/>
              </a:tblGrid>
              <a:tr h="992509">
                <a:tc>
                  <a:txBody>
                    <a:bodyPr/>
                    <a:lstStyle/>
                    <a:p>
                      <a:pPr marL="457200" algn="ctr" rtl="1">
                        <a:lnSpc>
                          <a:spcPct val="115000"/>
                        </a:lnSpc>
                        <a:spcAft>
                          <a:spcPts val="0"/>
                        </a:spcAft>
                        <a:tabLst>
                          <a:tab pos="635635" algn="l"/>
                        </a:tabLst>
                      </a:pPr>
                      <a:r>
                        <a:rPr lang="ar-DZ" sz="3200" dirty="0">
                          <a:effectLst/>
                          <a:latin typeface="Traditional Arabic" pitchFamily="18" charset="-78"/>
                          <a:cs typeface="Traditional Arabic" pitchFamily="18" charset="-78"/>
                        </a:rPr>
                        <a:t>الأجر الخاضع</a:t>
                      </a:r>
                      <a:endParaRPr lang="fr-FR" sz="3200" dirty="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635635" algn="l"/>
                        </a:tabLst>
                      </a:pPr>
                      <a:r>
                        <a:rPr lang="ar-DZ" sz="3200">
                          <a:effectLst/>
                          <a:latin typeface="Traditional Arabic" pitchFamily="18" charset="-78"/>
                          <a:cs typeface="Traditional Arabic" pitchFamily="18" charset="-78"/>
                        </a:rPr>
                        <a:t>النسبة</a:t>
                      </a:r>
                      <a:r>
                        <a:rPr lang="fr-FR" sz="3200">
                          <a:effectLst/>
                          <a:latin typeface="Traditional Arabic" pitchFamily="18" charset="-78"/>
                          <a:cs typeface="Traditional Arabic" pitchFamily="18" charset="-78"/>
                        </a:rPr>
                        <a:t>%</a:t>
                      </a:r>
                      <a:endParaRPr lang="fr-FR" sz="3200">
                        <a:effectLst/>
                        <a:latin typeface="Traditional Arabic" pitchFamily="18" charset="-78"/>
                        <a:ea typeface="Calibri"/>
                        <a:cs typeface="Traditional Arabic" pitchFamily="18" charset="-78"/>
                      </a:endParaRPr>
                    </a:p>
                  </a:txBody>
                  <a:tcPr marL="68580" marR="68580" marT="0" marB="0"/>
                </a:tc>
              </a:tr>
              <a:tr h="992509">
                <a:tc>
                  <a:txBody>
                    <a:bodyPr/>
                    <a:lstStyle/>
                    <a:p>
                      <a:pPr marL="457200" algn="ctr" rtl="1">
                        <a:lnSpc>
                          <a:spcPct val="115000"/>
                        </a:lnSpc>
                        <a:spcAft>
                          <a:spcPts val="0"/>
                        </a:spcAft>
                        <a:tabLst>
                          <a:tab pos="635635" algn="l"/>
                        </a:tabLst>
                      </a:pPr>
                      <a:r>
                        <a:rPr lang="ar-DZ" sz="3200" dirty="0">
                          <a:effectLst/>
                          <a:latin typeface="Traditional Arabic" pitchFamily="18" charset="-78"/>
                          <a:cs typeface="Traditional Arabic" pitchFamily="18" charset="-78"/>
                        </a:rPr>
                        <a:t>أقل من 10.000دج</a:t>
                      </a:r>
                      <a:endParaRPr lang="fr-FR" sz="3200" dirty="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635635" algn="l"/>
                        </a:tabLst>
                      </a:pPr>
                      <a:r>
                        <a:rPr lang="ar-DZ" sz="3200" dirty="0">
                          <a:effectLst/>
                          <a:latin typeface="Traditional Arabic" pitchFamily="18" charset="-78"/>
                          <a:cs typeface="Traditional Arabic" pitchFamily="18" charset="-78"/>
                        </a:rPr>
                        <a:t>0</a:t>
                      </a:r>
                      <a:r>
                        <a:rPr lang="fr-FR" sz="3200" dirty="0">
                          <a:effectLst/>
                          <a:latin typeface="Traditional Arabic" pitchFamily="18" charset="-78"/>
                          <a:cs typeface="Traditional Arabic" pitchFamily="18" charset="-78"/>
                        </a:rPr>
                        <a:t>%</a:t>
                      </a:r>
                      <a:endParaRPr lang="fr-FR" sz="3200" dirty="0">
                        <a:effectLst/>
                        <a:latin typeface="Traditional Arabic" pitchFamily="18" charset="-78"/>
                        <a:ea typeface="Calibri"/>
                        <a:cs typeface="Traditional Arabic" pitchFamily="18" charset="-78"/>
                      </a:endParaRPr>
                    </a:p>
                  </a:txBody>
                  <a:tcPr marL="68580" marR="68580" marT="0" marB="0"/>
                </a:tc>
              </a:tr>
              <a:tr h="992509">
                <a:tc>
                  <a:txBody>
                    <a:bodyPr/>
                    <a:lstStyle/>
                    <a:p>
                      <a:pPr marL="457200" algn="ctr" rtl="1">
                        <a:lnSpc>
                          <a:spcPct val="115000"/>
                        </a:lnSpc>
                        <a:spcAft>
                          <a:spcPts val="0"/>
                        </a:spcAft>
                        <a:tabLst>
                          <a:tab pos="635635" algn="l"/>
                        </a:tabLst>
                      </a:pPr>
                      <a:r>
                        <a:rPr lang="ar-DZ" sz="3200">
                          <a:effectLst/>
                          <a:latin typeface="Traditional Arabic" pitchFamily="18" charset="-78"/>
                          <a:cs typeface="Traditional Arabic" pitchFamily="18" charset="-78"/>
                        </a:rPr>
                        <a:t>من 10.000دج – 30.000دج</a:t>
                      </a:r>
                      <a:endParaRPr lang="fr-FR" sz="32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635635" algn="l"/>
                        </a:tabLst>
                      </a:pPr>
                      <a:r>
                        <a:rPr lang="ar-DZ" sz="3200" dirty="0">
                          <a:effectLst/>
                          <a:latin typeface="Traditional Arabic" pitchFamily="18" charset="-78"/>
                          <a:cs typeface="Traditional Arabic" pitchFamily="18" charset="-78"/>
                        </a:rPr>
                        <a:t>20</a:t>
                      </a:r>
                      <a:r>
                        <a:rPr lang="fr-FR" sz="3200" dirty="0">
                          <a:effectLst/>
                          <a:latin typeface="Traditional Arabic" pitchFamily="18" charset="-78"/>
                          <a:cs typeface="Traditional Arabic" pitchFamily="18" charset="-78"/>
                        </a:rPr>
                        <a:t>%</a:t>
                      </a:r>
                      <a:endParaRPr lang="fr-FR" sz="3200" dirty="0">
                        <a:effectLst/>
                        <a:latin typeface="Traditional Arabic" pitchFamily="18" charset="-78"/>
                        <a:ea typeface="Calibri"/>
                        <a:cs typeface="Traditional Arabic" pitchFamily="18" charset="-78"/>
                      </a:endParaRPr>
                    </a:p>
                  </a:txBody>
                  <a:tcPr marL="68580" marR="68580" marT="0" marB="0"/>
                </a:tc>
              </a:tr>
              <a:tr h="998515">
                <a:tc>
                  <a:txBody>
                    <a:bodyPr/>
                    <a:lstStyle/>
                    <a:p>
                      <a:pPr marL="457200" algn="ctr" rtl="1">
                        <a:lnSpc>
                          <a:spcPct val="115000"/>
                        </a:lnSpc>
                        <a:spcAft>
                          <a:spcPts val="0"/>
                        </a:spcAft>
                        <a:tabLst>
                          <a:tab pos="635635" algn="l"/>
                        </a:tabLst>
                      </a:pPr>
                      <a:r>
                        <a:rPr lang="ar-DZ" sz="3200">
                          <a:effectLst/>
                          <a:latin typeface="Traditional Arabic" pitchFamily="18" charset="-78"/>
                          <a:cs typeface="Traditional Arabic" pitchFamily="18" charset="-78"/>
                        </a:rPr>
                        <a:t>من 30.000دج – 120.000دج</a:t>
                      </a:r>
                      <a:endParaRPr lang="fr-FR" sz="32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635635" algn="l"/>
                        </a:tabLst>
                      </a:pPr>
                      <a:r>
                        <a:rPr lang="fr-FR" sz="3200" dirty="0">
                          <a:effectLst/>
                          <a:latin typeface="Traditional Arabic" pitchFamily="18" charset="-78"/>
                          <a:cs typeface="Traditional Arabic" pitchFamily="18" charset="-78"/>
                        </a:rPr>
                        <a:t>%</a:t>
                      </a:r>
                      <a:r>
                        <a:rPr lang="fr-FR" sz="3200" dirty="0" smtClean="0">
                          <a:effectLst/>
                          <a:latin typeface="Traditional Arabic" pitchFamily="18" charset="-78"/>
                          <a:cs typeface="Traditional Arabic" pitchFamily="18" charset="-78"/>
                        </a:rPr>
                        <a:t>30 </a:t>
                      </a:r>
                      <a:endParaRPr lang="fr-FR" sz="3200" dirty="0">
                        <a:effectLst/>
                        <a:latin typeface="Traditional Arabic" pitchFamily="18" charset="-78"/>
                        <a:ea typeface="Calibri"/>
                        <a:cs typeface="Traditional Arabic" pitchFamily="18" charset="-78"/>
                      </a:endParaRPr>
                    </a:p>
                  </a:txBody>
                  <a:tcPr marL="68580" marR="68580" marT="0" marB="0"/>
                </a:tc>
              </a:tr>
              <a:tr h="992509">
                <a:tc>
                  <a:txBody>
                    <a:bodyPr/>
                    <a:lstStyle/>
                    <a:p>
                      <a:pPr marL="457200" algn="ctr" rtl="1">
                        <a:lnSpc>
                          <a:spcPct val="115000"/>
                        </a:lnSpc>
                        <a:spcAft>
                          <a:spcPts val="0"/>
                        </a:spcAft>
                        <a:tabLst>
                          <a:tab pos="635635" algn="l"/>
                        </a:tabLst>
                      </a:pPr>
                      <a:r>
                        <a:rPr lang="ar-DZ" sz="3200">
                          <a:effectLst/>
                          <a:latin typeface="Traditional Arabic" pitchFamily="18" charset="-78"/>
                          <a:cs typeface="Traditional Arabic" pitchFamily="18" charset="-78"/>
                        </a:rPr>
                        <a:t>أكثر من 120.000دج</a:t>
                      </a:r>
                      <a:endParaRPr lang="fr-FR" sz="32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635635" algn="l"/>
                        </a:tabLst>
                      </a:pPr>
                      <a:r>
                        <a:rPr lang="ar-DZ" sz="3200" dirty="0" smtClean="0">
                          <a:effectLst/>
                          <a:latin typeface="Traditional Arabic" pitchFamily="18" charset="-78"/>
                          <a:cs typeface="Traditional Arabic" pitchFamily="18" charset="-78"/>
                        </a:rPr>
                        <a:t>35</a:t>
                      </a:r>
                      <a:r>
                        <a:rPr lang="fr-FR" sz="3200" dirty="0" smtClean="0">
                          <a:effectLst/>
                          <a:latin typeface="Traditional Arabic" pitchFamily="18" charset="-78"/>
                          <a:cs typeface="Traditional Arabic" pitchFamily="18" charset="-78"/>
                        </a:rPr>
                        <a:t>%</a:t>
                      </a:r>
                      <a:endParaRPr lang="fr-FR" sz="3200" dirty="0">
                        <a:effectLst/>
                        <a:latin typeface="Traditional Arabic" pitchFamily="18" charset="-78"/>
                        <a:ea typeface="Calibri"/>
                        <a:cs typeface="Traditional Arabic" pitchFamily="18" charset="-78"/>
                      </a:endParaRPr>
                    </a:p>
                  </a:txBody>
                  <a:tcPr marL="68580" marR="68580" marT="0" marB="0"/>
                </a:tc>
              </a:tr>
            </a:tbl>
          </a:graphicData>
        </a:graphic>
      </p:graphicFrame>
    </p:spTree>
    <p:extLst>
      <p:ext uri="{BB962C8B-B14F-4D97-AF65-F5344CB8AC3E}">
        <p14:creationId xmlns:p14="http://schemas.microsoft.com/office/powerpoint/2010/main" val="104175503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6845</TotalTime>
  <Words>1108</Words>
  <Application>Microsoft Office PowerPoint</Application>
  <PresentationFormat>Affichage à l'écran (4:3)</PresentationFormat>
  <Paragraphs>141</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bensaada</dc:creator>
  <cp:lastModifiedBy>ARZEW</cp:lastModifiedBy>
  <cp:revision>129</cp:revision>
  <dcterms:created xsi:type="dcterms:W3CDTF">2015-11-23T09:21:53Z</dcterms:created>
  <dcterms:modified xsi:type="dcterms:W3CDTF">2021-02-11T09:56:01Z</dcterms:modified>
</cp:coreProperties>
</file>