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0FF2-F6D5-4BAF-962B-E5E5A3A16CA5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3616-83C8-4212-A68E-B9F11AC9AF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0FF2-F6D5-4BAF-962B-E5E5A3A16CA5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3616-83C8-4212-A68E-B9F11AC9AF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0FF2-F6D5-4BAF-962B-E5E5A3A16CA5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3616-83C8-4212-A68E-B9F11AC9AF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0FF2-F6D5-4BAF-962B-E5E5A3A16CA5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3616-83C8-4212-A68E-B9F11AC9AF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0FF2-F6D5-4BAF-962B-E5E5A3A16CA5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3616-83C8-4212-A68E-B9F11AC9AF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0FF2-F6D5-4BAF-962B-E5E5A3A16CA5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3616-83C8-4212-A68E-B9F11AC9AF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0FF2-F6D5-4BAF-962B-E5E5A3A16CA5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3616-83C8-4212-A68E-B9F11AC9AF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0FF2-F6D5-4BAF-962B-E5E5A3A16CA5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3616-83C8-4212-A68E-B9F11AC9AF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0FF2-F6D5-4BAF-962B-E5E5A3A16CA5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3616-83C8-4212-A68E-B9F11AC9AF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0FF2-F6D5-4BAF-962B-E5E5A3A16CA5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3616-83C8-4212-A68E-B9F11AC9AF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0FF2-F6D5-4BAF-962B-E5E5A3A16CA5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3616-83C8-4212-A68E-B9F11AC9AF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00FF2-F6D5-4BAF-962B-E5E5A3A16CA5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F3616-83C8-4212-A68E-B9F11AC9AF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DZ" sz="4000" dirty="0" smtClean="0"/>
              <a:t>عملية التكفل في الوسط المؤسساتي المختص</a:t>
            </a:r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ما هي المؤسسة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DZ" dirty="0" smtClean="0"/>
              <a:t>مجموعة من الأشخاص المؤهلين لمهمة علاجية أو تربوية معينة في إطار معماري محدد تسيره قواعد وقوانين خاضعة لتسلسل هرمي حيث تحترم الأدوار والمكنات</a:t>
            </a:r>
            <a:r>
              <a:rPr lang="fr-FR" sz="2800" dirty="0">
                <a:solidFill>
                  <a:srgbClr val="000000"/>
                </a:solidFill>
                <a:latin typeface="Comic Sans MS" pitchFamily="66" charset="0"/>
              </a:rPr>
              <a:t> rôles et </a:t>
            </a:r>
            <a:r>
              <a:rPr lang="fr-FR" sz="2800" dirty="0" smtClean="0">
                <a:solidFill>
                  <a:srgbClr val="000000"/>
                </a:solidFill>
                <a:latin typeface="Comic Sans MS" pitchFamily="66" charset="0"/>
              </a:rPr>
              <a:t>statuts</a:t>
            </a:r>
            <a:r>
              <a:rPr lang="ar-DZ" dirty="0" smtClean="0"/>
              <a:t>.</a:t>
            </a:r>
          </a:p>
          <a:p>
            <a:pPr algn="r" rtl="1"/>
            <a:r>
              <a:rPr lang="ar-DZ" dirty="0" smtClean="0"/>
              <a:t>هي تنظيم اجتماعي في إطار  قانوني يتم فيه تنفيذ أنشطة الحياة اليومية من أجل تعزيز </a:t>
            </a:r>
            <a:r>
              <a:rPr lang="ar-DZ" dirty="0" err="1" smtClean="0"/>
              <a:t>و</a:t>
            </a:r>
            <a:r>
              <a:rPr lang="ar-DZ" dirty="0" smtClean="0"/>
              <a:t> ترقية  النشاط العقلي بصورة أكثر ملائمة لمتطلبات الحياة الاجتماعية عند الأطفال أو المراهقين الذين يعانون من صعوبات نفسية كبيرة.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dirty="0" smtClean="0"/>
              <a:t>الإطار المؤسساتي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DZ" dirty="0" smtClean="0"/>
              <a:t>هو مؤسسة سكنية ذات نظام داخلي كلي </a:t>
            </a:r>
            <a:r>
              <a:rPr lang="ar-DZ" dirty="0" err="1" smtClean="0"/>
              <a:t>او</a:t>
            </a:r>
            <a:r>
              <a:rPr lang="ar-DZ" dirty="0" smtClean="0"/>
              <a:t>  أجزئي.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/>
              <a:t>يحدد هذا النظام على مجموعة من العلاقات البيذاتية  والمهنية بين الممارسين أي  الفريق الطبي - النفسي - الاجتماعي -التربوي ، معلمي النظام المدرسي </a:t>
            </a:r>
            <a:r>
              <a:rPr lang="ar-DZ" dirty="0" err="1" smtClean="0"/>
              <a:t>و</a:t>
            </a:r>
            <a:r>
              <a:rPr lang="ar-DZ" dirty="0" smtClean="0"/>
              <a:t> عائلات الأشخاص في وضعية الإعاقة 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ar-DZ" dirty="0" smtClean="0"/>
              <a:t>يشكل المتدخلين   في علاقة بالعائلات شبكة هامة  من العلاقات التي تتمحور حول مصلحة الطفل أو المراهق الذي يواجه صعوبات.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/>
              <a:t>و عليه تبنى المشاريع العلاجية التربوية أو الاجتماعية </a:t>
            </a:r>
            <a:r>
              <a:rPr lang="ar-DZ" dirty="0" err="1" smtClean="0"/>
              <a:t>و</a:t>
            </a:r>
            <a:r>
              <a:rPr lang="ar-DZ" dirty="0" smtClean="0"/>
              <a:t> تبرمج التدخلات لمساعدة الطفل أو المراهق في وضعية الإعاقة  الهدفً الرئيسي 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في مواجهة معاناة الطفل ، يجب أن تكون المؤسسة موفرة لوظيفة  الإحاطة ،الطمأنة ،التفهّم ومليئة بالاهتمام </a:t>
            </a:r>
            <a:r>
              <a:rPr lang="ar-DZ" dirty="0" err="1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الرغبة في المساعدة بالرغم من أنها تعمل  عموما في هامش المجتمع نظرا  لطبيعة الفئات المختلفة التي تحتضنها من  أطفال مختلفين، إخفاقات المؤسسة الأسرية...).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rmAutofit fontScale="92500"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ar-DZ" dirty="0" smtClean="0"/>
              <a:t>انه من الضروري </a:t>
            </a:r>
            <a:r>
              <a:rPr lang="ar-DZ" dirty="0" err="1" smtClean="0"/>
              <a:t>ان</a:t>
            </a:r>
            <a:r>
              <a:rPr lang="ar-DZ" dirty="0" smtClean="0"/>
              <a:t> لا يستسلم المهنيون </a:t>
            </a:r>
            <a:r>
              <a:rPr lang="ar-DZ" b="1" dirty="0" smtClean="0"/>
              <a:t>للتعب </a:t>
            </a:r>
            <a:r>
              <a:rPr lang="ar-DZ" b="1" dirty="0" err="1" smtClean="0"/>
              <a:t>و</a:t>
            </a:r>
            <a:r>
              <a:rPr lang="ar-DZ" b="1" dirty="0" smtClean="0"/>
              <a:t> الملل</a:t>
            </a:r>
            <a:r>
              <a:rPr lang="ar-DZ" dirty="0" smtClean="0"/>
              <a:t>، وينسون </a:t>
            </a:r>
            <a:r>
              <a:rPr lang="ar-DZ" b="1" dirty="0" smtClean="0"/>
              <a:t>التزاماتهم </a:t>
            </a:r>
            <a:r>
              <a:rPr lang="ar-DZ" b="1" dirty="0" err="1"/>
              <a:t>و</a:t>
            </a:r>
            <a:r>
              <a:rPr lang="ar-DZ" b="1" dirty="0" smtClean="0"/>
              <a:t> تعهداتهم  مع التخلي عن مثلهم العليا </a:t>
            </a:r>
            <a:r>
              <a:rPr lang="ar-DZ" dirty="0" err="1" smtClean="0"/>
              <a:t>امام</a:t>
            </a:r>
            <a:r>
              <a:rPr lang="ar-DZ" dirty="0" smtClean="0"/>
              <a:t> مؤسسة لا تقدر مجهودهم  </a:t>
            </a:r>
            <a:r>
              <a:rPr lang="ar-DZ" dirty="0" err="1"/>
              <a:t>و</a:t>
            </a:r>
            <a:r>
              <a:rPr lang="ar-DZ" dirty="0" smtClean="0"/>
              <a:t> لا تكن لهم الاعتراف بالعمل الجاد (أنظمة </a:t>
            </a:r>
            <a:r>
              <a:rPr lang="ar-DZ" dirty="0" err="1" smtClean="0"/>
              <a:t>تقييدية</a:t>
            </a:r>
            <a:r>
              <a:rPr lang="ar-DZ" dirty="0" smtClean="0"/>
              <a:t> ، وأجواء خانقة ، وإطار هرمي وصلب يمنع الإبداع مثلا ).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/>
              <a:t>و </a:t>
            </a:r>
            <a:r>
              <a:rPr lang="ar-DZ" dirty="0" err="1" smtClean="0"/>
              <a:t>امام</a:t>
            </a:r>
            <a:r>
              <a:rPr lang="ar-DZ" dirty="0" smtClean="0"/>
              <a:t> </a:t>
            </a:r>
            <a:r>
              <a:rPr lang="ar-DZ" b="1" dirty="0" smtClean="0"/>
              <a:t>الشكاوى المختلفة على عدة مستويات </a:t>
            </a:r>
            <a:r>
              <a:rPr lang="ar-DZ" dirty="0" smtClean="0"/>
              <a:t>؛بحيث تبقى  المهام الأولى العمل على الواقع المتعب للشخص في وضعية </a:t>
            </a:r>
            <a:r>
              <a:rPr lang="ar-DZ" dirty="0" err="1" smtClean="0"/>
              <a:t>الاعاقة</a:t>
            </a:r>
            <a:r>
              <a:rPr lang="ar-DZ" dirty="0" smtClean="0"/>
              <a:t> لتحقيق التناسق لمشروع  حياته </a:t>
            </a:r>
            <a:r>
              <a:rPr lang="ar-DZ" dirty="0" err="1" smtClean="0"/>
              <a:t>و</a:t>
            </a:r>
            <a:r>
              <a:rPr lang="ar-DZ" dirty="0" smtClean="0"/>
              <a:t> بالتالي حياته النفسية الباطنية.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الصعوبات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ar-DZ" dirty="0" smtClean="0"/>
              <a:t>مجموع الشكاوى تؤدي </a:t>
            </a:r>
            <a:r>
              <a:rPr lang="ar-DZ" dirty="0" err="1" smtClean="0"/>
              <a:t>بالمهنيون</a:t>
            </a:r>
            <a:r>
              <a:rPr lang="ar-DZ" dirty="0" smtClean="0"/>
              <a:t> إلى تجربة مرهقة من المعاناة حيث يجدون أنفسهم في غياب  الدعم  </a:t>
            </a:r>
            <a:r>
              <a:rPr lang="ar-DZ" dirty="0" err="1" smtClean="0"/>
              <a:t>و</a:t>
            </a:r>
            <a:r>
              <a:rPr lang="ar-DZ" dirty="0" smtClean="0"/>
              <a:t> تواجد الشعور بعدم الفعالية في وضع محبط للغاية.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/>
              <a:t>هذا النوع من المواقف يولد محيطا اجتماعيًا قائما على علاقات </a:t>
            </a:r>
            <a:r>
              <a:rPr lang="ar-DZ" dirty="0" err="1" smtClean="0"/>
              <a:t>مبصمة</a:t>
            </a:r>
            <a:r>
              <a:rPr lang="ar-DZ" dirty="0" smtClean="0"/>
              <a:t> بمشاعر القلق والاكتئاب التي من شانها التمرير إلى الفعل العنيف الذي قد ينتشر في مؤسسة.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5383219"/>
          </a:xfrm>
        </p:spPr>
        <p:txBody>
          <a:bodyPr>
            <a:normAutofit fontScale="92500"/>
          </a:bodyPr>
          <a:lstStyle/>
          <a:p>
            <a:pPr algn="just" rtl="1">
              <a:lnSpc>
                <a:spcPct val="150000"/>
              </a:lnSpc>
            </a:pPr>
            <a:r>
              <a:rPr lang="ar-DZ" dirty="0" smtClean="0"/>
              <a:t>عادة ما يتم التقليص من هذه الظواهر </a:t>
            </a:r>
            <a:r>
              <a:rPr lang="ar-DZ" dirty="0" err="1" smtClean="0"/>
              <a:t>الا</a:t>
            </a:r>
            <a:r>
              <a:rPr lang="ar-DZ" dirty="0" smtClean="0"/>
              <a:t> </a:t>
            </a:r>
            <a:r>
              <a:rPr lang="ar-DZ" dirty="0" err="1" smtClean="0"/>
              <a:t>ان</a:t>
            </a:r>
            <a:r>
              <a:rPr lang="ar-DZ" dirty="0" smtClean="0"/>
              <a:t>  العواقب المترتبة عنها غالبا ما تكون هي </a:t>
            </a:r>
            <a:r>
              <a:rPr lang="ar-DZ" dirty="0" err="1" smtClean="0"/>
              <a:t>المسؤولة</a:t>
            </a:r>
            <a:r>
              <a:rPr lang="ar-DZ" dirty="0" smtClean="0"/>
              <a:t> عن الاضطرابات الوظيفية المؤسساتية المختلفة.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/>
              <a:t>في هذه الظروف يصبح الإيداع في الوسط المؤسساتي ضارًا لدرجة أنه سيكون هناك خطر استخدام نفس الآليات والعلاقات </a:t>
            </a:r>
            <a:r>
              <a:rPr lang="ar-DZ" dirty="0" err="1" smtClean="0"/>
              <a:t>والاختلالات</a:t>
            </a:r>
            <a:r>
              <a:rPr lang="ar-DZ" dirty="0" smtClean="0"/>
              <a:t> ،التي كانت مصدر ظهور حالات فشل الوظيفة  الأسرية ، بين مقدمي الرعاية (المهنيون)والأطفال المودعين 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sz="3600" dirty="0" smtClean="0"/>
              <a:t>هناك عوامل أخرى تجعل الإيداع مضرا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ar-DZ" dirty="0" smtClean="0"/>
              <a:t>قد لا تؤخذ بعين الاعتبار  الصعوبات </a:t>
            </a:r>
            <a:r>
              <a:rPr lang="ar-DZ" dirty="0" smtClean="0"/>
              <a:t>النفسية الناجمة عن الصدمة التي عانى </a:t>
            </a:r>
            <a:r>
              <a:rPr lang="ar-DZ" dirty="0" smtClean="0"/>
              <a:t>منها الشخص المودع في المؤسسة المختصة </a:t>
            </a:r>
            <a:r>
              <a:rPr lang="ar-DZ" dirty="0" err="1" smtClean="0"/>
              <a:t>و</a:t>
            </a:r>
            <a:r>
              <a:rPr lang="ar-DZ" dirty="0" smtClean="0"/>
              <a:t> كذا التجربة </a:t>
            </a:r>
            <a:r>
              <a:rPr lang="ar-DZ" dirty="0" smtClean="0"/>
              <a:t>النفسية </a:t>
            </a:r>
            <a:r>
              <a:rPr lang="ar-DZ" dirty="0" smtClean="0"/>
              <a:t>الاجتماعية من قبل. 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/>
              <a:t>كما يمكن </a:t>
            </a:r>
            <a:r>
              <a:rPr lang="ar-DZ" dirty="0" smtClean="0"/>
              <a:t>أن يكون الاستخراج من </a:t>
            </a:r>
            <a:r>
              <a:rPr lang="ar-DZ" dirty="0" smtClean="0"/>
              <a:t>المحيط الأسري المعتاد بحد ذاته  </a:t>
            </a:r>
            <a:r>
              <a:rPr lang="ar-DZ" dirty="0" smtClean="0"/>
              <a:t>مؤلمًا </a:t>
            </a:r>
            <a:r>
              <a:rPr lang="ar-DZ" dirty="0" smtClean="0"/>
              <a:t> بغض </a:t>
            </a:r>
            <a:r>
              <a:rPr lang="ar-DZ" dirty="0" smtClean="0"/>
              <a:t>النظر عن الظروف المحيطة</a:t>
            </a:r>
            <a:r>
              <a:rPr lang="ar-DZ" dirty="0" smtClean="0"/>
              <a:t>.</a:t>
            </a:r>
          </a:p>
          <a:p>
            <a:pPr algn="just" rtl="1">
              <a:lnSpc>
                <a:spcPct val="150000"/>
              </a:lnSpc>
            </a:pPr>
            <a:r>
              <a:rPr lang="ar-DZ" dirty="0" err="1" smtClean="0"/>
              <a:t>الامر</a:t>
            </a:r>
            <a:r>
              <a:rPr lang="ar-DZ" dirty="0" smtClean="0"/>
              <a:t> الذي يتطلب مرافقة نفسية قائمة على الإنصات الخاص بالطفل </a:t>
            </a:r>
            <a:r>
              <a:rPr lang="ar-DZ" dirty="0" err="1" smtClean="0"/>
              <a:t>و</a:t>
            </a:r>
            <a:r>
              <a:rPr lang="ar-DZ" dirty="0" smtClean="0"/>
              <a:t> بالأسرة قبل وبعد الإيداع.</a:t>
            </a:r>
          </a:p>
          <a:p>
            <a:pPr algn="just" rtl="1">
              <a:lnSpc>
                <a:spcPct val="150000"/>
              </a:lnSpc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454</Words>
  <Application>Microsoft Office PowerPoint</Application>
  <PresentationFormat>Affichage à l'écran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عملية التكفل في الوسط المؤسساتي المختص</vt:lpstr>
      <vt:lpstr>ما هي المؤسسة</vt:lpstr>
      <vt:lpstr>الإطار المؤسساتي</vt:lpstr>
      <vt:lpstr>Diapositive 4</vt:lpstr>
      <vt:lpstr>Diapositive 5</vt:lpstr>
      <vt:lpstr>Diapositive 6</vt:lpstr>
      <vt:lpstr>الصعوبات</vt:lpstr>
      <vt:lpstr>Diapositive 8</vt:lpstr>
      <vt:lpstr>هناك عوامل أخرى تجعل الإيداع مضرا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عملية التكفل في الوسط المئسساتي ال</dc:title>
  <dc:creator>A</dc:creator>
  <cp:lastModifiedBy>A</cp:lastModifiedBy>
  <cp:revision>127</cp:revision>
  <dcterms:created xsi:type="dcterms:W3CDTF">2021-02-13T17:27:06Z</dcterms:created>
  <dcterms:modified xsi:type="dcterms:W3CDTF">2021-02-14T09:20:40Z</dcterms:modified>
</cp:coreProperties>
</file>