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8" r:id="rId1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0622-ED0A-47E9-86DE-407C6FD103D8}" type="datetimeFigureOut">
              <a:rPr lang="fr-FR" smtClean="0"/>
              <a:t>13/04/2020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ACAE-8DFA-427C-B278-38C0E611DC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1014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0622-ED0A-47E9-86DE-407C6FD103D8}" type="datetimeFigureOut">
              <a:rPr lang="fr-FR" smtClean="0"/>
              <a:t>13/04/2020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ACAE-8DFA-427C-B278-38C0E611DC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3491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0622-ED0A-47E9-86DE-407C6FD103D8}" type="datetimeFigureOut">
              <a:rPr lang="fr-FR" smtClean="0"/>
              <a:t>13/04/2020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ACAE-8DFA-427C-B278-38C0E611DC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5693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0622-ED0A-47E9-86DE-407C6FD103D8}" type="datetimeFigureOut">
              <a:rPr lang="fr-FR" smtClean="0"/>
              <a:t>13/04/2020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ACAE-8DFA-427C-B278-38C0E611DC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4379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0622-ED0A-47E9-86DE-407C6FD103D8}" type="datetimeFigureOut">
              <a:rPr lang="fr-FR" smtClean="0"/>
              <a:t>13/04/2020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ACAE-8DFA-427C-B278-38C0E611DC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5568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0622-ED0A-47E9-86DE-407C6FD103D8}" type="datetimeFigureOut">
              <a:rPr lang="fr-FR" smtClean="0"/>
              <a:t>13/04/2020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ACAE-8DFA-427C-B278-38C0E611DC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1070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0622-ED0A-47E9-86DE-407C6FD103D8}" type="datetimeFigureOut">
              <a:rPr lang="fr-FR" smtClean="0"/>
              <a:t>13/04/2020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ACAE-8DFA-427C-B278-38C0E611DC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5520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0622-ED0A-47E9-86DE-407C6FD103D8}" type="datetimeFigureOut">
              <a:rPr lang="fr-FR" smtClean="0"/>
              <a:t>13/04/2020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ACAE-8DFA-427C-B278-38C0E611DC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8096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0622-ED0A-47E9-86DE-407C6FD103D8}" type="datetimeFigureOut">
              <a:rPr lang="fr-FR" smtClean="0"/>
              <a:t>13/04/2020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ACAE-8DFA-427C-B278-38C0E611DC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2716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0622-ED0A-47E9-86DE-407C6FD103D8}" type="datetimeFigureOut">
              <a:rPr lang="fr-FR" smtClean="0"/>
              <a:t>13/04/2020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ACAE-8DFA-427C-B278-38C0E611DC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6980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0622-ED0A-47E9-86DE-407C6FD103D8}" type="datetimeFigureOut">
              <a:rPr lang="fr-FR" smtClean="0"/>
              <a:t>13/04/2020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ACAE-8DFA-427C-B278-38C0E611DC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0249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20622-ED0A-47E9-86DE-407C6FD103D8}" type="datetimeFigureOut">
              <a:rPr lang="fr-FR" smtClean="0"/>
              <a:t>13/04/2020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7ACAE-8DFA-427C-B278-38C0E611DC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986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1"/>
            <a:r>
              <a:rPr lang="ar-DZ" dirty="0" smtClean="0"/>
              <a:t>برنامج </a:t>
            </a:r>
            <a:r>
              <a:rPr lang="fr-FR" dirty="0" err="1" smtClean="0"/>
              <a:t>FamPlan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DZ" dirty="0" smtClean="0"/>
              <a:t>برنامج التخطيط العائلي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9756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5035"/>
          </a:xfrm>
        </p:spPr>
        <p:txBody>
          <a:bodyPr>
            <a:normAutofit/>
          </a:bodyPr>
          <a:lstStyle/>
          <a:p>
            <a:pPr algn="r" rtl="1"/>
            <a:r>
              <a:rPr lang="ar-DZ" sz="2000" dirty="0" smtClean="0"/>
              <a:t>مثال  بالضغط على</a:t>
            </a:r>
            <a:r>
              <a:rPr lang="fr-FR" sz="2000" dirty="0" smtClean="0"/>
              <a:t> taux de mortalité  </a:t>
            </a:r>
            <a:r>
              <a:rPr lang="ar-DZ" sz="2000" dirty="0" smtClean="0"/>
              <a:t>  ثم بالضغط على </a:t>
            </a:r>
            <a:r>
              <a:rPr lang="fr-FR" sz="2000" dirty="0" smtClean="0"/>
              <a:t>TMI ajusté au risque </a:t>
            </a:r>
            <a:endParaRPr lang="fr-FR" sz="2000" dirty="0"/>
          </a:p>
        </p:txBody>
      </p:sp>
      <p:pic>
        <p:nvPicPr>
          <p:cNvPr id="6" name="Espace réservé du contenu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31347" y="1760311"/>
            <a:ext cx="9729306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89206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DZ" sz="2800" dirty="0" smtClean="0"/>
              <a:t>نحصل على النافذة التالية  فنضغط على جدول كما هو موضح </a:t>
            </a:r>
            <a:endParaRPr lang="fr-FR" sz="2800" dirty="0"/>
          </a:p>
        </p:txBody>
      </p:sp>
      <p:pic>
        <p:nvPicPr>
          <p:cNvPr id="6" name="Espace réservé du contenu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24839" y="1825625"/>
            <a:ext cx="794232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2171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DZ" sz="2400" dirty="0" smtClean="0"/>
              <a:t>فنحصل على سلسلة معدلات الوفيات المصححة و المتوقعة بين 2020 و 2040 </a:t>
            </a:r>
            <a:endParaRPr lang="fr-FR" sz="2400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42152" y="1825625"/>
            <a:ext cx="6507695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8354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DZ" dirty="0" smtClean="0"/>
              <a:t>انتهى </a:t>
            </a:r>
            <a:r>
              <a:rPr lang="ar-DZ" smtClean="0"/>
              <a:t>الدرس  الثالث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73626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DZ" dirty="0" smtClean="0"/>
              <a:t>التعريف بالبرنامج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DZ" dirty="0" smtClean="0"/>
              <a:t>يسمح </a:t>
            </a:r>
            <a:r>
              <a:rPr lang="ar-DZ" dirty="0" err="1" smtClean="0"/>
              <a:t>باجراء</a:t>
            </a:r>
            <a:r>
              <a:rPr lang="ar-DZ" dirty="0" smtClean="0"/>
              <a:t> اسقاطات للاحتياجات الخاصة بالتخطيط العائلي لمعرفة الى أي مدى ستتحقق الاهداف الوطنية ولتحقيق الاحتياجات غير المتوفرة او للحصول على الخصوبة المطلوبة ,</a:t>
            </a:r>
          </a:p>
          <a:p>
            <a:pPr algn="r" rtl="1"/>
            <a:r>
              <a:rPr lang="ar-DZ" dirty="0" smtClean="0"/>
              <a:t>يستعمل لتحقيق اهداف معينة من اجل التخطيط العائلي للخدمات الضرورية التي تسمح بتحقيق اهداف البرامج الاسرية </a:t>
            </a:r>
          </a:p>
          <a:p>
            <a:pPr algn="r" rtl="1"/>
            <a:r>
              <a:rPr lang="ar-DZ" dirty="0" smtClean="0"/>
              <a:t>هذا البرنامج ينطلق من مجموعة من الفرضيات التي تخص الخصوبة و خصائص برنامج التخطيط العائلي من اجل تقدير التكاليف و عدد النساء اللواتي يشملهن البرنامج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73338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dirty="0" smtClean="0"/>
              <a:t>البيانات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DZ" dirty="0" smtClean="0"/>
              <a:t>البيانات التي يحملها البرنامج و الخاصة ببرنامج </a:t>
            </a:r>
            <a:r>
              <a:rPr lang="fr-FR" dirty="0" err="1" smtClean="0"/>
              <a:t>FamPlan</a:t>
            </a:r>
            <a:r>
              <a:rPr lang="fr-FR" dirty="0" smtClean="0"/>
              <a:t> </a:t>
            </a:r>
            <a:r>
              <a:rPr lang="ar-DZ" dirty="0" smtClean="0"/>
              <a:t> و التي ستستعمل </a:t>
            </a:r>
            <a:r>
              <a:rPr lang="ar-DZ" dirty="0" err="1" smtClean="0"/>
              <a:t>للاسقاط</a:t>
            </a:r>
            <a:r>
              <a:rPr lang="ar-DZ" dirty="0" smtClean="0"/>
              <a:t> خاصة الخاصة باستعمال موانع الحمل </a:t>
            </a:r>
            <a:r>
              <a:rPr lang="ar-DZ" dirty="0" err="1" smtClean="0"/>
              <a:t>مستقاة</a:t>
            </a:r>
            <a:r>
              <a:rPr lang="ar-DZ" dirty="0" smtClean="0"/>
              <a:t> من مصادر معروفة أما البيانات المتبقية فقد جمعت على أساس المتوسطات الخاصة بالدول التي تتشابه مع الجزائر فيما يخص الخصوبة </a:t>
            </a:r>
          </a:p>
          <a:p>
            <a:pPr algn="r" rtl="1"/>
            <a:r>
              <a:rPr lang="ar-DZ" dirty="0" smtClean="0"/>
              <a:t>لذا يمكن ان نعتمد عليها بعد التأكد منها او ادراج بيانات نملكها شخصيا ,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95485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30629"/>
            <a:ext cx="10515600" cy="1188583"/>
          </a:xfrm>
        </p:spPr>
        <p:txBody>
          <a:bodyPr>
            <a:noAutofit/>
          </a:bodyPr>
          <a:lstStyle/>
          <a:p>
            <a:pPr algn="ctr" rtl="1"/>
            <a:r>
              <a:rPr lang="ar-DZ" sz="3200" dirty="0"/>
              <a:t>نفتح اسقاط جديد بالضغط على البرنامج الديموغرافي </a:t>
            </a:r>
            <a:r>
              <a:rPr lang="fr-FR" sz="3200" dirty="0" err="1"/>
              <a:t>FamPlan</a:t>
            </a:r>
            <a:r>
              <a:rPr lang="fr-FR" sz="3200" dirty="0"/>
              <a:t> </a:t>
            </a:r>
            <a:r>
              <a:rPr lang="ar-DZ" sz="3200" dirty="0"/>
              <a:t> بالإضافة الى </a:t>
            </a:r>
            <a:r>
              <a:rPr lang="fr-FR" sz="3200" dirty="0" err="1"/>
              <a:t>Demproj</a:t>
            </a:r>
            <a:r>
              <a:rPr lang="fr-FR" sz="3200" dirty="0"/>
              <a:t> </a:t>
            </a:r>
            <a:br>
              <a:rPr lang="fr-FR" sz="3200" dirty="0"/>
            </a:br>
            <a:endParaRPr lang="fr-FR" sz="3200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94560" y="1319212"/>
            <a:ext cx="8138159" cy="5146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52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8098"/>
          </a:xfrm>
        </p:spPr>
        <p:txBody>
          <a:bodyPr/>
          <a:lstStyle/>
          <a:p>
            <a:pPr algn="ctr" rtl="1"/>
            <a:r>
              <a:rPr lang="ar-DZ" dirty="0" smtClean="0"/>
              <a:t>فتظهر النافذة التالية </a:t>
            </a:r>
            <a:endParaRPr lang="fr-FR" dirty="0"/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64025" y="1501775"/>
            <a:ext cx="7863949" cy="4675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99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8909"/>
          </a:xfrm>
        </p:spPr>
        <p:txBody>
          <a:bodyPr>
            <a:normAutofit/>
          </a:bodyPr>
          <a:lstStyle/>
          <a:p>
            <a:pPr algn="r" rtl="1"/>
            <a:r>
              <a:rPr lang="ar-DZ" sz="2800" dirty="0" smtClean="0"/>
              <a:t>و بعد الضغط على </a:t>
            </a:r>
            <a:r>
              <a:rPr lang="fr-FR" sz="2800" dirty="0" err="1" smtClean="0"/>
              <a:t>FamPlan</a:t>
            </a:r>
            <a:r>
              <a:rPr lang="fr-FR" sz="2800" dirty="0" smtClean="0"/>
              <a:t> </a:t>
            </a:r>
            <a:r>
              <a:rPr lang="ar-DZ" sz="2800" dirty="0" smtClean="0"/>
              <a:t> تظهر النافذة التالية بعدة  مجموعات 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397726"/>
            <a:ext cx="10515600" cy="4779237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1070" y="1397726"/>
            <a:ext cx="9850225" cy="5782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9618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DZ" sz="3200" dirty="0" smtClean="0"/>
              <a:t>و بالضغط مثلا على </a:t>
            </a:r>
            <a:r>
              <a:rPr lang="fr-FR" sz="3200" dirty="0" smtClean="0"/>
              <a:t>configuration </a:t>
            </a:r>
            <a:r>
              <a:rPr lang="ar-DZ" sz="3200" dirty="0" smtClean="0"/>
              <a:t> نحصل على النافذة التالية حيث يمكن تغيير البيانات من </a:t>
            </a:r>
            <a:r>
              <a:rPr lang="ar-DZ" sz="3200" dirty="0" err="1" smtClean="0"/>
              <a:t>العنصرفي</a:t>
            </a:r>
            <a:r>
              <a:rPr lang="ar-DZ" sz="3200" dirty="0" smtClean="0"/>
              <a:t> مثالنا سنحافظ على بيانات البرنامج</a:t>
            </a:r>
            <a:endParaRPr lang="fr-FR" sz="3200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8537" y="1867989"/>
            <a:ext cx="8569797" cy="4624250"/>
          </a:xfrm>
          <a:prstGeom prst="rect">
            <a:avLst/>
          </a:prstGeom>
        </p:spPr>
      </p:pic>
      <p:cxnSp>
        <p:nvCxnSpPr>
          <p:cNvPr id="7" name="Connecteur droit avec flèche 6"/>
          <p:cNvCxnSpPr/>
          <p:nvPr/>
        </p:nvCxnSpPr>
        <p:spPr>
          <a:xfrm flipH="1">
            <a:off x="4049486" y="1345474"/>
            <a:ext cx="3657880" cy="441524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9538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DZ" sz="2000" dirty="0" smtClean="0"/>
              <a:t>فنحصل على النافذة التالية و التي تضم بدورها سبع مجموعات من البيانات الضرورية </a:t>
            </a:r>
            <a:r>
              <a:rPr lang="ar-DZ" sz="2000" dirty="0" err="1" smtClean="0"/>
              <a:t>للاسقاط</a:t>
            </a:r>
            <a:r>
              <a:rPr lang="ar-DZ" sz="2000" dirty="0" smtClean="0"/>
              <a:t> , </a:t>
            </a:r>
            <a:r>
              <a:rPr lang="ar-DZ" sz="2000" dirty="0" smtClean="0"/>
              <a:t>و هنا أيضا يمكن القيام بوضع بياناتنا الخاصة بنا بالضغط على القيم و تعديلها و استخدام  كما في البرنامج السابق ,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15292" y="1449388"/>
            <a:ext cx="9274628" cy="5108166"/>
          </a:xfrm>
          <a:prstGeom prst="rect">
            <a:avLst/>
          </a:prstGeom>
        </p:spPr>
      </p:pic>
      <p:cxnSp>
        <p:nvCxnSpPr>
          <p:cNvPr id="5" name="Connecteur droit avec flèche 4"/>
          <p:cNvCxnSpPr/>
          <p:nvPr/>
        </p:nvCxnSpPr>
        <p:spPr>
          <a:xfrm flipH="1">
            <a:off x="4402183" y="1240971"/>
            <a:ext cx="4023360" cy="17373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 flipH="1">
            <a:off x="4389120" y="1267097"/>
            <a:ext cx="4062549" cy="24427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 flipH="1">
            <a:off x="5055326" y="1149531"/>
            <a:ext cx="1711234" cy="50422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 flipH="1">
            <a:off x="4402183" y="1240971"/>
            <a:ext cx="2364377" cy="49508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96559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0715"/>
          </a:xfrm>
        </p:spPr>
        <p:txBody>
          <a:bodyPr>
            <a:normAutofit/>
          </a:bodyPr>
          <a:lstStyle/>
          <a:p>
            <a:pPr algn="r" rtl="1"/>
            <a:r>
              <a:rPr lang="ar-DZ" sz="2000" dirty="0" smtClean="0"/>
              <a:t>و بعد ملا البيانات او التأكد منها نضغط على </a:t>
            </a:r>
            <a:r>
              <a:rPr lang="fr-FR" sz="2000" dirty="0" err="1" smtClean="0"/>
              <a:t>Resultats</a:t>
            </a:r>
            <a:r>
              <a:rPr lang="fr-FR" sz="2000" dirty="0" smtClean="0"/>
              <a:t> </a:t>
            </a:r>
            <a:r>
              <a:rPr lang="ar-DZ" sz="2000" dirty="0" smtClean="0"/>
              <a:t> لنحصل على مجموعات من النتائج  كل مجموعة تعطي بدورها مجموعة من النتائج </a:t>
            </a:r>
            <a:endParaRPr lang="fr-FR" sz="2000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43885" y="1189038"/>
            <a:ext cx="9704229" cy="4987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47608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265</Words>
  <Application>Microsoft Office PowerPoint</Application>
  <PresentationFormat>Grand écran</PresentationFormat>
  <Paragraphs>19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Thème Office</vt:lpstr>
      <vt:lpstr>برنامج FamPlan</vt:lpstr>
      <vt:lpstr>التعريف بالبرنامج </vt:lpstr>
      <vt:lpstr>البيانات </vt:lpstr>
      <vt:lpstr>نفتح اسقاط جديد بالضغط على البرنامج الديموغرافي FamPlan  بالإضافة الى Demproj  </vt:lpstr>
      <vt:lpstr>فتظهر النافذة التالية </vt:lpstr>
      <vt:lpstr>و بعد الضغط على FamPlan  تظهر النافذة التالية بعدة  مجموعات </vt:lpstr>
      <vt:lpstr>و بالضغط مثلا على configuration  نحصل على النافذة التالية حيث يمكن تغيير البيانات من العنصرفي مثالنا سنحافظ على بيانات البرنامج</vt:lpstr>
      <vt:lpstr>فنحصل على النافذة التالية و التي تضم بدورها سبع مجموعات من البيانات الضرورية للاسقاط , و هنا أيضا يمكن القيام بوضع بياناتنا الخاصة بنا بالضغط على القيم و تعديلها و استخدام  كما في البرنامج السابق ,</vt:lpstr>
      <vt:lpstr>و بعد ملا البيانات او التأكد منها نضغط على Resultats  لنحصل على مجموعات من النتائج  كل مجموعة تعطي بدورها مجموعة من النتائج </vt:lpstr>
      <vt:lpstr>مثال  بالضغط على taux de mortalité    ثم بالضغط على TMI ajusté au risque </vt:lpstr>
      <vt:lpstr>نحصل على النافذة التالية  فنضغط على جدول كما هو موضح </vt:lpstr>
      <vt:lpstr>فنحصل على سلسلة معدلات الوفيات المصححة و المتوقعة بين 2020 و 2040 </vt:lpstr>
      <vt:lpstr>انتهى الدرس  الثالث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DELL_INS</dc:creator>
  <cp:lastModifiedBy>DELL_INS</cp:lastModifiedBy>
  <cp:revision>13</cp:revision>
  <dcterms:created xsi:type="dcterms:W3CDTF">2020-04-13T18:55:55Z</dcterms:created>
  <dcterms:modified xsi:type="dcterms:W3CDTF">2020-04-13T21:22:54Z</dcterms:modified>
</cp:coreProperties>
</file>