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8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4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1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1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1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6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3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7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5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1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1962-7693-4592-8B0C-4C2B5BFFA8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385A-A821-47ED-B87F-78B43908B5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3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Niveau: Master 1                       Semestre: 1</a:t>
            </a:r>
          </a:p>
          <a:p>
            <a:pPr marL="0" indent="0" algn="just">
              <a:buNone/>
            </a:pPr>
            <a:r>
              <a:rPr lang="fr-FR" dirty="0" smtClean="0"/>
              <a:t>Domaine: Gestion des risques et protection civile</a:t>
            </a:r>
          </a:p>
          <a:p>
            <a:pPr marL="0" indent="0" algn="just">
              <a:buNone/>
            </a:pPr>
            <a:r>
              <a:rPr lang="fr-FR" dirty="0" smtClean="0"/>
              <a:t>Matière: Législation urbaine</a:t>
            </a:r>
          </a:p>
          <a:p>
            <a:pPr marL="0" indent="0" algn="just">
              <a:buNone/>
            </a:pPr>
            <a:r>
              <a:rPr lang="fr-FR" dirty="0" smtClean="0"/>
              <a:t>Enseignant: BENDIB </a:t>
            </a:r>
            <a:r>
              <a:rPr lang="fr-FR" dirty="0" err="1" smtClean="0"/>
              <a:t>Abdelhalim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Séquence: C02/7</a:t>
            </a:r>
          </a:p>
          <a:p>
            <a:pPr marL="0" indent="0" algn="just">
              <a:buNone/>
            </a:pPr>
            <a:r>
              <a:rPr lang="fr-FR" dirty="0" smtClean="0"/>
              <a:t>Code de la ressource: M1_GRPC_CLU_C02/7</a:t>
            </a:r>
          </a:p>
        </p:txBody>
      </p:sp>
    </p:spTree>
    <p:extLst>
      <p:ext uri="{BB962C8B-B14F-4D97-AF65-F5344CB8AC3E}">
        <p14:creationId xmlns:p14="http://schemas.microsoft.com/office/powerpoint/2010/main" val="4103296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/>
              <a:t>2-3 période 1990 à nos jours (l’économie de marché)</a:t>
            </a:r>
            <a:endParaRPr lang="en-US" dirty="0"/>
          </a:p>
          <a:p>
            <a:pPr algn="just"/>
            <a:r>
              <a:rPr lang="fr-FR" dirty="0"/>
              <a:t>Après 1990 l’Algérie a amorcé un tournant radical dans sa politique économique, passant d’une organisation de type socialiste très étatisée d’une planification centralisée, à une autre libérale caractérisée par la reconnaissance des lois de marché et la réhabilitation des acteurs économiques privés.</a:t>
            </a:r>
            <a:endParaRPr lang="en-US" dirty="0"/>
          </a:p>
          <a:p>
            <a:pPr algn="just"/>
            <a:r>
              <a:rPr lang="fr-FR" dirty="0"/>
              <a:t>Dans ce stade plusieurs lois ont vu le jour en 1990, notamment celles concernant le foncier, l’aménagement et l’urbanisme.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20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dirty="0"/>
              <a:t>Cette période a vu la promulgation des lois </a:t>
            </a:r>
            <a:r>
              <a:rPr lang="fr-FR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fr-FR" dirty="0"/>
              <a:t>La loi 90/30 du 01 décembre 1990 portant la loi domaniale</a:t>
            </a:r>
            <a:endParaRPr lang="en-US" dirty="0"/>
          </a:p>
          <a:p>
            <a:pPr lvl="0" algn="just"/>
            <a:r>
              <a:rPr lang="fr-FR" dirty="0"/>
              <a:t>La loi 90/25 du 18 novembre 1990 portant l’orientation foncière</a:t>
            </a:r>
            <a:endParaRPr lang="en-US" dirty="0"/>
          </a:p>
          <a:p>
            <a:pPr lvl="0" algn="just"/>
            <a:r>
              <a:rPr lang="fr-FR" dirty="0"/>
              <a:t>La loi 90/29 du 01 décembre 1990 relative à l’aménagement et l’urbanisme, qui institue deux outils d’urbanisme : le PDAU et le POS</a:t>
            </a:r>
            <a:endParaRPr lang="en-US" dirty="0"/>
          </a:p>
          <a:p>
            <a:pPr lvl="0" algn="just"/>
            <a:r>
              <a:rPr lang="fr-FR" dirty="0"/>
              <a:t>La loi 90/08 du 07 avril 1990 relative à la commune</a:t>
            </a:r>
            <a:endParaRPr lang="en-US" dirty="0"/>
          </a:p>
          <a:p>
            <a:pPr lvl="0" algn="just"/>
            <a:r>
              <a:rPr lang="fr-FR" dirty="0"/>
              <a:t>La loi 90/09 du 07 avril 1990 relative à la wilaya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4572000"/>
          </a:xfrm>
        </p:spPr>
        <p:txBody>
          <a:bodyPr>
            <a:normAutofit/>
          </a:bodyPr>
          <a:lstStyle/>
          <a:p>
            <a:r>
              <a:rPr lang="fr-FR" sz="3000" b="1" dirty="0">
                <a:solidFill>
                  <a:schemeClr val="tx1"/>
                </a:solidFill>
              </a:rPr>
              <a:t>l’évolution historique du droit de l’urbanisme en Algérie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0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/>
          <p:cNvSpPr txBox="1">
            <a:spLocks/>
          </p:cNvSpPr>
          <p:nvPr/>
        </p:nvSpPr>
        <p:spPr>
          <a:xfrm>
            <a:off x="304800" y="838200"/>
            <a:ext cx="8534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b="1" dirty="0"/>
              <a:t>1- L’urbanisme colonial (1830-1962</a:t>
            </a:r>
            <a:r>
              <a:rPr lang="fr-FR" b="1" dirty="0" smtClean="0"/>
              <a:t>)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Cette période est marquée par une installation massive dans les agglomérations urbains précoloniales pour mieux les contrôler.</a:t>
            </a:r>
            <a:endParaRPr lang="en-US" dirty="0"/>
          </a:p>
          <a:p>
            <a:pPr algn="just"/>
            <a:r>
              <a:rPr lang="fr-FR" dirty="0"/>
              <a:t>Elle est caractérisée par des expropriations et des destructions des tissus pour le réaménagement d’un nouveau modèle urbain.</a:t>
            </a:r>
            <a:endParaRPr lang="en-US" dirty="0"/>
          </a:p>
          <a:p>
            <a:pPr algn="just"/>
            <a:r>
              <a:rPr lang="fr-FR" dirty="0"/>
              <a:t>Ce réaménagement est caractérisé par l’instruction du modèle occidental de tracé des villes et par l’importance de l’urbanisme militaire (génie militaire).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7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05400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Suite aux conséquences désastreuses de la 1ere guerre mondiale, l’Algérie à bénéficier de la nouvelle planification urbaine (urbanisme de sauvegarde) par l’avènement de la loi de </a:t>
            </a:r>
            <a:r>
              <a:rPr lang="fr-FR" dirty="0" err="1"/>
              <a:t>Cornudet</a:t>
            </a:r>
            <a:r>
              <a:rPr lang="fr-FR" dirty="0"/>
              <a:t> de 14 mars 1919 suite au décret de 05 juillet 1922.</a:t>
            </a:r>
            <a:endParaRPr lang="en-US" dirty="0"/>
          </a:p>
          <a:p>
            <a:pPr algn="just"/>
            <a:r>
              <a:rPr lang="fr-FR" dirty="0"/>
              <a:t>Cet urbanisme repose sur des visions prospectives fondées sur les considérations d’hygiène, de modernisation technique et des préoccupations esthétiques. 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1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b="1" dirty="0"/>
              <a:t>2- l’urbanisme de l’Algérie indépendante (1962 à ce jour)</a:t>
            </a:r>
            <a:endParaRPr lang="en-US" dirty="0"/>
          </a:p>
          <a:p>
            <a:pPr marL="0" indent="0" algn="just">
              <a:buNone/>
            </a:pPr>
            <a:r>
              <a:rPr lang="fr-FR" b="1" dirty="0"/>
              <a:t>2-1 période 1962-1973 (reconduction de la législation coloniale</a:t>
            </a:r>
            <a:r>
              <a:rPr lang="fr-FR" b="1" dirty="0" smtClean="0"/>
              <a:t>)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La préoccupation majeure des pouvoirs publics était focalisée sur la recherche des solutions urgentes aux affaires politiques, sociales et économiques.</a:t>
            </a:r>
            <a:endParaRPr lang="en-US" dirty="0"/>
          </a:p>
          <a:p>
            <a:pPr algn="just"/>
            <a:r>
              <a:rPr lang="fr-FR" dirty="0"/>
              <a:t>La question urbaine était évacuée hors les priorités du </a:t>
            </a:r>
            <a:r>
              <a:rPr lang="fr-FR" dirty="0" smtClean="0"/>
              <a:t>nouvel état.</a:t>
            </a:r>
            <a:endParaRPr lang="en-US" dirty="0"/>
          </a:p>
          <a:p>
            <a:pPr algn="just"/>
            <a:r>
              <a:rPr lang="fr-FR" dirty="0"/>
              <a:t>Cette période est marquée par un investissement en constante augmentation dans le secteur d’industrie et d’agriculture et une faiblesse des programmes d’habitat.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3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C’est une période marquée par la reconduction de la législation française (loi de 1958) relative aux zones d’aménagement concertées et aux zones industrielles, par la loi de 31 décembre 1962.</a:t>
            </a:r>
            <a:endParaRPr lang="en-US" dirty="0"/>
          </a:p>
          <a:p>
            <a:pPr algn="just"/>
            <a:r>
              <a:rPr lang="fr-FR" dirty="0"/>
              <a:t>Cette loi se poursuivre jusqu’à son annulation en 1975.</a:t>
            </a:r>
            <a:endParaRPr lang="en-US" dirty="0"/>
          </a:p>
          <a:p>
            <a:pPr algn="just"/>
            <a:r>
              <a:rPr lang="fr-FR" dirty="0"/>
              <a:t>Cette période est marquée, essentiellement, par le lancement des premiers programmes de développement : le 1</a:t>
            </a:r>
            <a:r>
              <a:rPr lang="fr-FR" baseline="30000" dirty="0"/>
              <a:t>er</a:t>
            </a:r>
            <a:r>
              <a:rPr lang="fr-FR" dirty="0"/>
              <a:t> plan triennal (1967-1969) et le 1</a:t>
            </a:r>
            <a:r>
              <a:rPr lang="fr-FR" baseline="30000" dirty="0"/>
              <a:t>er</a:t>
            </a:r>
            <a:r>
              <a:rPr lang="fr-FR" dirty="0"/>
              <a:t> plan quadriennal (1970-1973).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/>
              <a:t>2-2 période 1974-1990 (la planification socialiste</a:t>
            </a:r>
            <a:r>
              <a:rPr lang="fr-FR" b="1" dirty="0" smtClean="0"/>
              <a:t>)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fr-FR" dirty="0"/>
              <a:t>Cette période est caractérisée par une volonté étatique pour réussir sa politique d’industrialisation par le bouleversement des chiffres importants dans ce secteur (industrie).</a:t>
            </a:r>
            <a:endParaRPr lang="en-US" dirty="0"/>
          </a:p>
          <a:p>
            <a:pPr algn="just"/>
            <a:r>
              <a:rPr lang="fr-FR" dirty="0"/>
              <a:t>Par l’émergence des problèmes liés à l’urbanisme, un plan de modernisation urbaine (PMU) a été lancé. Ce plan porte des préoccupations en matière d’équipements publics et la gestion urbaine.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02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C’est avec le 2eme plan quadriennal (1974-1977) que l’état accorde son attention à l’habitat et l’urbanisme par l’institution de plusieurs instruments d’urbanisme </a:t>
            </a:r>
            <a:r>
              <a:rPr lang="fr-FR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fr-FR" dirty="0"/>
              <a:t>Le plan communal de développement (PCD)</a:t>
            </a:r>
            <a:endParaRPr lang="en-US" dirty="0"/>
          </a:p>
          <a:p>
            <a:pPr lvl="0" algn="just"/>
            <a:r>
              <a:rPr lang="fr-FR" dirty="0"/>
              <a:t>Le plan de modernisation urbaine (PMU)</a:t>
            </a:r>
            <a:endParaRPr lang="en-US" dirty="0"/>
          </a:p>
          <a:p>
            <a:pPr lvl="0" algn="just"/>
            <a:r>
              <a:rPr lang="fr-FR" dirty="0"/>
              <a:t>Le plan d’urbanisme directeur (PUD)</a:t>
            </a:r>
            <a:endParaRPr lang="en-US" dirty="0"/>
          </a:p>
          <a:p>
            <a:pPr lvl="0" algn="just"/>
            <a:r>
              <a:rPr lang="fr-FR" dirty="0"/>
              <a:t>Le plan d’urbanisme provisoire (PUP)</a:t>
            </a:r>
            <a:endParaRPr lang="en-US" dirty="0"/>
          </a:p>
          <a:p>
            <a:pPr lvl="0" algn="just"/>
            <a:r>
              <a:rPr lang="fr-FR" dirty="0"/>
              <a:t>La zone d’habitat urbain nouvelle (ZHUN)</a:t>
            </a:r>
            <a:endParaRPr lang="en-US" dirty="0"/>
          </a:p>
          <a:p>
            <a:pPr lvl="0" algn="just"/>
            <a:r>
              <a:rPr lang="fr-FR" dirty="0"/>
              <a:t>La zone d’aménagement concerté (ZAC)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7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/>
              <a:t>Les années 80 sont marquées par le début de l’apparition de l’aménagement du territoire, par la promulgation de la loi 87/03 du 27 janvier 1987 sur l’aménagement du territoire avec des nouveaux schémas notamment </a:t>
            </a:r>
            <a:r>
              <a:rPr lang="fr-FR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fr-FR" dirty="0"/>
              <a:t>Le schéma national d’aménagement du territoire (SNAT)</a:t>
            </a:r>
            <a:endParaRPr lang="en-US" dirty="0"/>
          </a:p>
          <a:p>
            <a:pPr lvl="0" algn="just"/>
            <a:r>
              <a:rPr lang="fr-FR" dirty="0"/>
              <a:t>Le schéma régional d’aménagement du territoire (SRAT)</a:t>
            </a:r>
            <a:endParaRPr lang="en-US" dirty="0"/>
          </a:p>
          <a:p>
            <a:pPr lvl="0" algn="just"/>
            <a:r>
              <a:rPr lang="fr-FR" dirty="0"/>
              <a:t>Le plan d’aménagement de la wilaya (PAW)</a:t>
            </a:r>
            <a:endParaRPr lang="en-US" dirty="0"/>
          </a:p>
          <a:p>
            <a:pPr lvl="0" algn="just"/>
            <a:r>
              <a:rPr lang="fr-FR" dirty="0"/>
              <a:t>Le schéma de cohérence urbaine (SCU)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553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518</Words>
  <Application>Microsoft Office PowerPoint</Application>
  <PresentationFormat>Affichage à l'écran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</cp:lastModifiedBy>
  <cp:revision>15</cp:revision>
  <dcterms:created xsi:type="dcterms:W3CDTF">2020-10-22T12:25:17Z</dcterms:created>
  <dcterms:modified xsi:type="dcterms:W3CDTF">2020-10-24T16:35:47Z</dcterms:modified>
</cp:coreProperties>
</file>