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BC28769-469F-4D81-AFF2-3B2CFC294549}" type="datetimeFigureOut">
              <a:rPr lang="fr-FR" smtClean="0"/>
              <a:t>10/02/2021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AF434F-E482-4CA1-8806-0FED1FD4C2D3}"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C28769-469F-4D81-AFF2-3B2CFC294549}" type="datetimeFigureOut">
              <a:rPr lang="fr-FR" smtClean="0"/>
              <a:t>10/02/2021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AF434F-E482-4CA1-8806-0FED1FD4C2D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C28769-469F-4D81-AFF2-3B2CFC294549}" type="datetimeFigureOut">
              <a:rPr lang="fr-FR" smtClean="0"/>
              <a:t>10/02/2021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AF434F-E482-4CA1-8806-0FED1FD4C2D3}"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C28769-469F-4D81-AFF2-3B2CFC294549}" type="datetimeFigureOut">
              <a:rPr lang="fr-FR" smtClean="0"/>
              <a:t>10/02/2021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AF434F-E482-4CA1-8806-0FED1FD4C2D3}"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BC28769-469F-4D81-AFF2-3B2CFC294549}" type="datetimeFigureOut">
              <a:rPr lang="fr-FR" smtClean="0"/>
              <a:t>10/02/2021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AF434F-E482-4CA1-8806-0FED1FD4C2D3}"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BC28769-469F-4D81-AFF2-3B2CFC294549}" type="datetimeFigureOut">
              <a:rPr lang="fr-FR" smtClean="0"/>
              <a:t>10/02/2021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9AF434F-E482-4CA1-8806-0FED1FD4C2D3}"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BC28769-469F-4D81-AFF2-3B2CFC294549}" type="datetimeFigureOut">
              <a:rPr lang="fr-FR" smtClean="0"/>
              <a:t>10/02/2021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9AF434F-E482-4CA1-8806-0FED1FD4C2D3}"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BC28769-469F-4D81-AFF2-3B2CFC294549}" type="datetimeFigureOut">
              <a:rPr lang="fr-FR" smtClean="0"/>
              <a:t>10/02/2021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9AF434F-E482-4CA1-8806-0FED1FD4C2D3}"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BC28769-469F-4D81-AFF2-3B2CFC294549}" type="datetimeFigureOut">
              <a:rPr lang="fr-FR" smtClean="0"/>
              <a:t>10/02/2021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9AF434F-E482-4CA1-8806-0FED1FD4C2D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BC28769-469F-4D81-AFF2-3B2CFC294549}" type="datetimeFigureOut">
              <a:rPr lang="fr-FR" smtClean="0"/>
              <a:t>10/02/2021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9AF434F-E482-4CA1-8806-0FED1FD4C2D3}"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BC28769-469F-4D81-AFF2-3B2CFC294549}" type="datetimeFigureOut">
              <a:rPr lang="fr-FR" smtClean="0"/>
              <a:t>10/02/2021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9AF434F-E482-4CA1-8806-0FED1FD4C2D3}"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C28769-469F-4D81-AFF2-3B2CFC294549}" type="datetimeFigureOut">
              <a:rPr lang="fr-FR" smtClean="0"/>
              <a:t>10/02/2021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AF434F-E482-4CA1-8806-0FED1FD4C2D3}"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227D4C71-19DE-4A3A-B3AE-487CBF500CE5}"/>
              </a:ext>
            </a:extLst>
          </p:cNvPr>
          <p:cNvSpPr/>
          <p:nvPr/>
        </p:nvSpPr>
        <p:spPr>
          <a:xfrm>
            <a:off x="3484201" y="980728"/>
            <a:ext cx="2175596" cy="523220"/>
          </a:xfrm>
          <a:prstGeom prst="rect">
            <a:avLst/>
          </a:prstGeom>
          <a:noFill/>
        </p:spPr>
        <p:txBody>
          <a:bodyPr wrap="none" lIns="91440" tIns="45720" rIns="91440" bIns="45720">
            <a:spAutoFit/>
          </a:bodyPr>
          <a:lstStyle/>
          <a:p>
            <a:pPr algn="ctr"/>
            <a:r>
              <a:rPr lang="ar-DZ" sz="2800" b="0" cap="none" spc="0" dirty="0">
                <a:ln w="0"/>
                <a:solidFill>
                  <a:srgbClr val="FF0000"/>
                </a:solidFill>
                <a:effectLst>
                  <a:outerShdw blurRad="38100" dist="19050" dir="2700000" algn="tl" rotWithShape="0">
                    <a:schemeClr val="dk1">
                      <a:alpha val="40000"/>
                    </a:schemeClr>
                  </a:outerShdw>
                </a:effectLst>
              </a:rPr>
              <a:t>ما يخص التكاملية</a:t>
            </a:r>
            <a:endParaRPr lang="fr-FR" sz="2800" b="0" cap="none" spc="0" dirty="0">
              <a:ln w="0"/>
              <a:solidFill>
                <a:srgbClr val="FF0000"/>
              </a:solidFill>
              <a:effectLst>
                <a:outerShdw blurRad="38100" dist="19050" dir="2700000" algn="tl" rotWithShape="0">
                  <a:schemeClr val="dk1">
                    <a:alpha val="40000"/>
                  </a:schemeClr>
                </a:outerShdw>
              </a:effectLst>
            </a:endParaRPr>
          </a:p>
        </p:txBody>
      </p:sp>
      <p:sp>
        <p:nvSpPr>
          <p:cNvPr id="4" name="ZoneTexte 3">
            <a:extLst>
              <a:ext uri="{FF2B5EF4-FFF2-40B4-BE49-F238E27FC236}">
                <a16:creationId xmlns="" xmlns:a16="http://schemas.microsoft.com/office/drawing/2014/main" id="{C9D40AD1-65B0-46A5-B556-9CA2121EA291}"/>
              </a:ext>
            </a:extLst>
          </p:cNvPr>
          <p:cNvSpPr txBox="1"/>
          <p:nvPr/>
        </p:nvSpPr>
        <p:spPr>
          <a:xfrm>
            <a:off x="611560" y="1988840"/>
            <a:ext cx="7110536" cy="1815882"/>
          </a:xfrm>
          <a:prstGeom prst="rect">
            <a:avLst/>
          </a:prstGeom>
          <a:noFill/>
        </p:spPr>
        <p:txBody>
          <a:bodyPr wrap="square">
            <a:spAutoFit/>
          </a:bodyPr>
          <a:lstStyle/>
          <a:p>
            <a:pPr marL="457200" indent="-457200" algn="r" rtl="1">
              <a:buFont typeface="Arial" panose="020B0604020202020204" pitchFamily="34" charset="0"/>
              <a:buChar char="•"/>
            </a:pPr>
            <a:r>
              <a:rPr lang="fr-FR" sz="2800" dirty="0"/>
              <a:t>هناك اضطرابات مرضية عندما تكون جامدة ، على عكس المتماثل فإنها تسبب الإنكار أكثر من الرفض.</a:t>
            </a:r>
          </a:p>
          <a:p>
            <a:pPr marL="457200" indent="-457200" algn="r" rtl="1">
              <a:buFont typeface="Arial" panose="020B0604020202020204" pitchFamily="34" charset="0"/>
              <a:buChar char="•"/>
            </a:pPr>
            <a:r>
              <a:rPr lang="fr-FR" sz="2800" dirty="0"/>
              <a:t>إنه رفض لـ "أنا" الآخر. لذلك لا يمكن تعريف الذات إلا إذا قبل الآخر ضمنيًا التعريف الذي أقدمه لنفسي.</a:t>
            </a:r>
          </a:p>
        </p:txBody>
      </p:sp>
    </p:spTree>
    <p:extLst>
      <p:ext uri="{BB962C8B-B14F-4D97-AF65-F5344CB8AC3E}">
        <p14:creationId xmlns="" xmlns:p14="http://schemas.microsoft.com/office/powerpoint/2010/main" val="2468271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A7C17AF4-C015-40D9-8320-E3A5D9ED84F3}"/>
              </a:ext>
            </a:extLst>
          </p:cNvPr>
          <p:cNvSpPr/>
          <p:nvPr/>
        </p:nvSpPr>
        <p:spPr>
          <a:xfrm>
            <a:off x="4233605" y="692696"/>
            <a:ext cx="676788" cy="523220"/>
          </a:xfrm>
          <a:prstGeom prst="rect">
            <a:avLst/>
          </a:prstGeom>
          <a:noFill/>
        </p:spPr>
        <p:txBody>
          <a:bodyPr wrap="none" lIns="91440" tIns="45720" rIns="91440" bIns="45720">
            <a:spAutoFit/>
          </a:bodyPr>
          <a:lstStyle/>
          <a:p>
            <a:pPr algn="ctr"/>
            <a:r>
              <a:rPr lang="ar-DZ" sz="2800" b="1" cap="none" spc="0" dirty="0">
                <a:ln w="0"/>
                <a:solidFill>
                  <a:schemeClr val="tx1"/>
                </a:solidFill>
                <a:effectLst>
                  <a:outerShdw blurRad="38100" dist="19050" dir="2700000" algn="tl" rotWithShape="0">
                    <a:schemeClr val="dk1">
                      <a:alpha val="40000"/>
                    </a:schemeClr>
                  </a:outerShdw>
                </a:effectLst>
              </a:rPr>
              <a:t>مثال</a:t>
            </a:r>
            <a:endParaRPr lang="fr-FR" sz="2800" b="1" cap="none" spc="0" dirty="0">
              <a:ln w="0"/>
              <a:solidFill>
                <a:schemeClr val="tx1"/>
              </a:solidFill>
              <a:effectLst>
                <a:outerShdw blurRad="38100" dist="19050" dir="2700000" algn="tl" rotWithShape="0">
                  <a:schemeClr val="dk1">
                    <a:alpha val="40000"/>
                  </a:schemeClr>
                </a:outerShdw>
              </a:effectLst>
            </a:endParaRPr>
          </a:p>
        </p:txBody>
      </p:sp>
      <p:sp>
        <p:nvSpPr>
          <p:cNvPr id="4" name="ZoneTexte 3">
            <a:extLst>
              <a:ext uri="{FF2B5EF4-FFF2-40B4-BE49-F238E27FC236}">
                <a16:creationId xmlns="" xmlns:a16="http://schemas.microsoft.com/office/drawing/2014/main" id="{1A44A30C-9198-4A06-BC48-349C9EA78A70}"/>
              </a:ext>
            </a:extLst>
          </p:cNvPr>
          <p:cNvSpPr txBox="1"/>
          <p:nvPr/>
        </p:nvSpPr>
        <p:spPr>
          <a:xfrm>
            <a:off x="548679" y="1772816"/>
            <a:ext cx="8046640" cy="2677656"/>
          </a:xfrm>
          <a:prstGeom prst="rect">
            <a:avLst/>
          </a:prstGeom>
          <a:noFill/>
        </p:spPr>
        <p:txBody>
          <a:bodyPr wrap="square">
            <a:spAutoFit/>
          </a:bodyPr>
          <a:lstStyle/>
          <a:p>
            <a:pPr algn="r" rtl="1"/>
            <a:r>
              <a:rPr lang="fr-FR" sz="2800" b="1" dirty="0"/>
              <a:t>العلاقة أم</a:t>
            </a:r>
            <a:r>
              <a:rPr lang="ar-DZ" sz="2800" b="1" dirty="0"/>
              <a:t>-</a:t>
            </a:r>
            <a:r>
              <a:rPr lang="fr-FR" sz="2800" b="1" dirty="0"/>
              <a:t>طفل تسلط الضوء على هذا التحول من علاقة تكاملية لتصبح جامدة</a:t>
            </a:r>
            <a:r>
              <a:rPr lang="fr-FR" sz="2800" dirty="0"/>
              <a:t>. في الواقع ، خلال هذه العلاقة ، تحدث تطورات أساسية ، </a:t>
            </a:r>
            <a:r>
              <a:rPr lang="ar-DZ" sz="2800" dirty="0"/>
              <a:t>وبالأخص </a:t>
            </a:r>
            <a:r>
              <a:rPr lang="fr-FR" sz="2800" dirty="0"/>
              <a:t>مكان كل شخص في هذه العلاقة نفسها. إذا ظل النموذج </a:t>
            </a:r>
            <a:r>
              <a:rPr lang="fr-FR" sz="2800" b="1" dirty="0"/>
              <a:t>ثابتًا</a:t>
            </a:r>
            <a:r>
              <a:rPr lang="fr-FR" sz="2800" dirty="0"/>
              <a:t> ، على الرغم من </a:t>
            </a:r>
            <a:r>
              <a:rPr lang="fr-FR" sz="2800" b="1" dirty="0"/>
              <a:t>تطور السياق </a:t>
            </a:r>
            <a:r>
              <a:rPr lang="fr-FR" sz="2800" dirty="0"/>
              <a:t>، فإن تعديل العلاقة أم</a:t>
            </a:r>
            <a:r>
              <a:rPr lang="ar-DZ" sz="2800" dirty="0"/>
              <a:t>- </a:t>
            </a:r>
            <a:r>
              <a:rPr lang="fr-FR" sz="2800" dirty="0"/>
              <a:t>طفل لا يمكن إجراؤه وينتج عنه إثارة الإنكار على الرغم من أنه كان قادرًا على لعب </a:t>
            </a:r>
            <a:r>
              <a:rPr lang="fr-FR" sz="2800" b="1" dirty="0"/>
              <a:t>دور تأكيد الذات </a:t>
            </a:r>
            <a:r>
              <a:rPr lang="fr-FR" sz="2800" dirty="0"/>
              <a:t>لفترة طويلة</a:t>
            </a:r>
          </a:p>
        </p:txBody>
      </p:sp>
    </p:spTree>
    <p:extLst>
      <p:ext uri="{BB962C8B-B14F-4D97-AF65-F5344CB8AC3E}">
        <p14:creationId xmlns="" xmlns:p14="http://schemas.microsoft.com/office/powerpoint/2010/main" val="1696110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1A038660-BBB9-4C25-8B26-71195474C8BD}"/>
              </a:ext>
            </a:extLst>
          </p:cNvPr>
          <p:cNvSpPr txBox="1"/>
          <p:nvPr/>
        </p:nvSpPr>
        <p:spPr>
          <a:xfrm>
            <a:off x="971600" y="1916832"/>
            <a:ext cx="6534472" cy="1815882"/>
          </a:xfrm>
          <a:prstGeom prst="rect">
            <a:avLst/>
          </a:prstGeom>
          <a:noFill/>
        </p:spPr>
        <p:txBody>
          <a:bodyPr wrap="square">
            <a:spAutoFit/>
          </a:bodyPr>
          <a:lstStyle/>
          <a:p>
            <a:pPr marL="457200" indent="-457200" algn="r" rtl="1">
              <a:buFont typeface="Arial" panose="020B0604020202020204" pitchFamily="34" charset="0"/>
              <a:buChar char="•"/>
            </a:pPr>
            <a:r>
              <a:rPr lang="fr-FR" sz="2800" dirty="0"/>
              <a:t>الشعور بالإحباط مهم جدًا ، وفقًا SCHEFFEN ، نتحدث عن "لعبة مذبحة لشخصين ، تشويه احترافي للزوجين" (LAING). تدور حول مشاعر مخيفة مثل الاغتراب أو تبدد الشخصية.</a:t>
            </a:r>
          </a:p>
        </p:txBody>
      </p:sp>
      <p:sp>
        <p:nvSpPr>
          <p:cNvPr id="5" name="ZoneTexte 4">
            <a:extLst>
              <a:ext uri="{FF2B5EF4-FFF2-40B4-BE49-F238E27FC236}">
                <a16:creationId xmlns="" xmlns:a16="http://schemas.microsoft.com/office/drawing/2014/main" id="{D7590D63-191A-4E31-A825-F0FAFCAAEF72}"/>
              </a:ext>
            </a:extLst>
          </p:cNvPr>
          <p:cNvSpPr txBox="1"/>
          <p:nvPr/>
        </p:nvSpPr>
        <p:spPr>
          <a:xfrm>
            <a:off x="2286000" y="1052736"/>
            <a:ext cx="4572000" cy="523220"/>
          </a:xfrm>
          <a:prstGeom prst="rect">
            <a:avLst/>
          </a:prstGeom>
          <a:noFill/>
        </p:spPr>
        <p:txBody>
          <a:bodyPr wrap="square">
            <a:spAutoFit/>
          </a:bodyPr>
          <a:lstStyle/>
          <a:p>
            <a:pPr algn="ctr" rtl="1"/>
            <a:r>
              <a:rPr lang="fr-FR" sz="2800" b="1" dirty="0"/>
              <a:t>ماذا يعني هذا؟</a:t>
            </a:r>
          </a:p>
        </p:txBody>
      </p:sp>
    </p:spTree>
    <p:extLst>
      <p:ext uri="{BB962C8B-B14F-4D97-AF65-F5344CB8AC3E}">
        <p14:creationId xmlns="" xmlns:p14="http://schemas.microsoft.com/office/powerpoint/2010/main" val="4260179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 xmlns:a16="http://schemas.microsoft.com/office/drawing/2014/main" id="{9A7EFED6-6FBE-490E-9C3E-DBB7B5665227}"/>
              </a:ext>
            </a:extLst>
          </p:cNvPr>
          <p:cNvSpPr txBox="1"/>
          <p:nvPr/>
        </p:nvSpPr>
        <p:spPr>
          <a:xfrm>
            <a:off x="899592" y="1844824"/>
            <a:ext cx="7101408" cy="1384995"/>
          </a:xfrm>
          <a:prstGeom prst="rect">
            <a:avLst/>
          </a:prstGeom>
          <a:noFill/>
        </p:spPr>
        <p:txBody>
          <a:bodyPr wrap="square">
            <a:spAutoFit/>
          </a:bodyPr>
          <a:lstStyle/>
          <a:p>
            <a:pPr algn="r" rtl="1"/>
            <a:r>
              <a:rPr lang="fr-FR" sz="2800" dirty="0"/>
              <a:t>بشكل منفصل ، الشركاء مناسبون تمامًا. </a:t>
            </a:r>
            <a:r>
              <a:rPr lang="ar-DZ" sz="2800" dirty="0"/>
              <a:t> </a:t>
            </a:r>
            <a:r>
              <a:rPr lang="fr-FR" sz="2800" dirty="0"/>
              <a:t>كزوجين ، علاقتهما منفرة ، </a:t>
            </a:r>
            <a:r>
              <a:rPr lang="ar-DZ" sz="2800" dirty="0"/>
              <a:t>بمعنى أنّ </a:t>
            </a:r>
            <a:r>
              <a:rPr lang="fr-FR" sz="2800" dirty="0"/>
              <a:t>علاقتهما </a:t>
            </a:r>
            <a:r>
              <a:rPr lang="ar-DZ" sz="2800" dirty="0"/>
              <a:t>مريضة</a:t>
            </a:r>
            <a:r>
              <a:rPr lang="fr-FR" sz="2800" dirty="0"/>
              <a:t> ، </a:t>
            </a:r>
            <a:r>
              <a:rPr lang="ar-DZ" sz="2800"/>
              <a:t>قد </a:t>
            </a:r>
            <a:r>
              <a:rPr lang="fr-FR" sz="2800"/>
              <a:t>تم </a:t>
            </a:r>
            <a:r>
              <a:rPr lang="fr-FR" sz="2800" dirty="0"/>
              <a:t>إنشاء "عقد ضمني" </a:t>
            </a:r>
            <a:r>
              <a:rPr lang="ar-DZ" sz="2800" dirty="0"/>
              <a:t>(</a:t>
            </a:r>
            <a:r>
              <a:rPr lang="fr-FR" sz="2800" dirty="0"/>
              <a:t>ملتبس ، غير معلن</a:t>
            </a:r>
            <a:r>
              <a:rPr lang="ar-DZ" sz="2800" dirty="0"/>
              <a:t>)</a:t>
            </a:r>
            <a:r>
              <a:rPr lang="fr-FR" sz="2800" dirty="0"/>
              <a:t> بين </a:t>
            </a:r>
            <a:r>
              <a:rPr lang="ar-DZ" sz="2800" dirty="0"/>
              <a:t>الطرفين الفاعلين</a:t>
            </a:r>
            <a:endParaRPr lang="fr-FR" sz="2800" dirty="0"/>
          </a:p>
        </p:txBody>
      </p:sp>
    </p:spTree>
    <p:extLst>
      <p:ext uri="{BB962C8B-B14F-4D97-AF65-F5344CB8AC3E}">
        <p14:creationId xmlns="" xmlns:p14="http://schemas.microsoft.com/office/powerpoint/2010/main" val="540028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39E9234A-9538-48B3-92C8-E0EF57A371FF}"/>
              </a:ext>
            </a:extLst>
          </p:cNvPr>
          <p:cNvSpPr txBox="1"/>
          <p:nvPr/>
        </p:nvSpPr>
        <p:spPr>
          <a:xfrm>
            <a:off x="2286000" y="1124744"/>
            <a:ext cx="4572000" cy="523220"/>
          </a:xfrm>
          <a:prstGeom prst="rect">
            <a:avLst/>
          </a:prstGeom>
          <a:noFill/>
        </p:spPr>
        <p:txBody>
          <a:bodyPr wrap="square">
            <a:spAutoFit/>
          </a:bodyPr>
          <a:lstStyle/>
          <a:p>
            <a:pPr algn="ctr" rtl="1"/>
            <a:r>
              <a:rPr lang="fr-FR" sz="2800" b="1" dirty="0"/>
              <a:t>الأنواع السبعة للتكوين التفاعلي</a:t>
            </a:r>
          </a:p>
        </p:txBody>
      </p:sp>
      <p:sp>
        <p:nvSpPr>
          <p:cNvPr id="5" name="ZoneTexte 4">
            <a:extLst>
              <a:ext uri="{FF2B5EF4-FFF2-40B4-BE49-F238E27FC236}">
                <a16:creationId xmlns="" xmlns:a16="http://schemas.microsoft.com/office/drawing/2014/main" id="{6E5070A3-721C-49F8-82A3-5BC5D4A4F9A0}"/>
              </a:ext>
            </a:extLst>
          </p:cNvPr>
          <p:cNvSpPr txBox="1"/>
          <p:nvPr/>
        </p:nvSpPr>
        <p:spPr>
          <a:xfrm>
            <a:off x="611560" y="2090172"/>
            <a:ext cx="7920880" cy="2677656"/>
          </a:xfrm>
          <a:prstGeom prst="rect">
            <a:avLst/>
          </a:prstGeom>
          <a:noFill/>
        </p:spPr>
        <p:txBody>
          <a:bodyPr wrap="square">
            <a:spAutoFit/>
          </a:bodyPr>
          <a:lstStyle/>
          <a:p>
            <a:pPr marL="514350" indent="-514350" algn="r" rtl="1">
              <a:buFont typeface="+mj-lt"/>
              <a:buAutoNum type="arabicParenR"/>
            </a:pPr>
            <a:r>
              <a:rPr lang="fr-FR" sz="2800" b="1" dirty="0"/>
              <a:t>التناظر المستقر: </a:t>
            </a:r>
            <a:r>
              <a:rPr lang="ar-DZ" sz="2800" b="1" dirty="0"/>
              <a:t>الطرفين </a:t>
            </a:r>
            <a:r>
              <a:rPr lang="fr-FR" sz="2800" b="1" dirty="0"/>
              <a:t>في علاقة متناظرة مستقرة </a:t>
            </a:r>
            <a:r>
              <a:rPr lang="ar-DZ" sz="2800" b="1" dirty="0"/>
              <a:t>(</a:t>
            </a:r>
            <a:r>
              <a:rPr lang="fr-FR" sz="2800" b="1" dirty="0"/>
              <a:t>بدون أي مستوى</a:t>
            </a:r>
            <a:r>
              <a:rPr lang="ar-DZ" sz="2800" b="1" dirty="0"/>
              <a:t>)</a:t>
            </a:r>
            <a:r>
              <a:rPr lang="fr-FR" sz="2800" b="1" dirty="0"/>
              <a:t> ، إذا </a:t>
            </a:r>
            <a:r>
              <a:rPr lang="ar-DZ" sz="2800" b="1" dirty="0"/>
              <a:t>أقّر</a:t>
            </a:r>
            <a:r>
              <a:rPr lang="fr-FR" sz="2800" b="1" dirty="0"/>
              <a:t> كلاهما ب</a:t>
            </a:r>
            <a:r>
              <a:rPr lang="ar-DZ" sz="2800" b="1" dirty="0"/>
              <a:t>أنّ </a:t>
            </a:r>
            <a:r>
              <a:rPr lang="fr-FR" sz="2800" b="1" dirty="0"/>
              <a:t>علاقتهما متماثلة واعترف بها. </a:t>
            </a:r>
            <a:endParaRPr lang="ar-DZ" sz="2800" b="1" dirty="0"/>
          </a:p>
          <a:p>
            <a:pPr marL="514350" indent="-514350" algn="r" rtl="1">
              <a:buFont typeface="+mj-lt"/>
              <a:buAutoNum type="arabicParenR"/>
            </a:pPr>
            <a:endParaRPr lang="ar-DZ" sz="2800" b="1" dirty="0"/>
          </a:p>
          <a:p>
            <a:pPr marL="514350" indent="-514350" algn="r" rtl="1">
              <a:buFont typeface="+mj-lt"/>
              <a:buAutoNum type="arabicParenR"/>
            </a:pPr>
            <a:r>
              <a:rPr lang="fr-FR" sz="2800" b="1" dirty="0"/>
              <a:t>التكامل المستقر: أحد </a:t>
            </a:r>
            <a:r>
              <a:rPr lang="ar-DZ" sz="2800" b="1" dirty="0"/>
              <a:t>الطرفين</a:t>
            </a:r>
            <a:r>
              <a:rPr lang="fr-FR" sz="2800" b="1" dirty="0"/>
              <a:t> يعرّف موقعه على أنه </a:t>
            </a:r>
            <a:r>
              <a:rPr lang="ar-DZ" sz="2800" b="1" dirty="0"/>
              <a:t>أعلى</a:t>
            </a:r>
            <a:r>
              <a:rPr lang="fr-FR" sz="2800" b="1" dirty="0"/>
              <a:t> ويقبل </a:t>
            </a:r>
            <a:r>
              <a:rPr lang="ar-DZ" sz="2800" b="1" dirty="0"/>
              <a:t>الطرف </a:t>
            </a:r>
            <a:r>
              <a:rPr lang="fr-FR" sz="2800" b="1" dirty="0"/>
              <a:t>الثاني هذا الموقف مع تحديد موقعه على أنه </a:t>
            </a:r>
            <a:r>
              <a:rPr lang="ar-DZ" sz="2800" b="1" dirty="0"/>
              <a:t>أدنى</a:t>
            </a:r>
            <a:r>
              <a:rPr lang="fr-FR" sz="2800" b="1" dirty="0"/>
              <a:t> ومعترف به من قبل </a:t>
            </a:r>
            <a:r>
              <a:rPr lang="ar-DZ" sz="2800" b="1" dirty="0"/>
              <a:t>الطرف </a:t>
            </a:r>
            <a:r>
              <a:rPr lang="fr-FR" sz="2800" b="1" dirty="0"/>
              <a:t>الأول.</a:t>
            </a:r>
            <a:endParaRPr lang="ar-DZ" sz="2800" b="1" dirty="0"/>
          </a:p>
        </p:txBody>
      </p:sp>
    </p:spTree>
    <p:extLst>
      <p:ext uri="{BB962C8B-B14F-4D97-AF65-F5344CB8AC3E}">
        <p14:creationId xmlns="" xmlns:p14="http://schemas.microsoft.com/office/powerpoint/2010/main" val="4068433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2">
            <a:extLst>
              <a:ext uri="{FF2B5EF4-FFF2-40B4-BE49-F238E27FC236}">
                <a16:creationId xmlns="" xmlns:a16="http://schemas.microsoft.com/office/drawing/2014/main" id="{15AA699C-05D3-44CB-A86F-3D5C25EE9748}"/>
              </a:ext>
            </a:extLst>
          </p:cNvPr>
          <p:cNvSpPr txBox="1">
            <a:spLocks/>
          </p:cNvSpPr>
          <p:nvPr/>
        </p:nvSpPr>
        <p:spPr>
          <a:xfrm>
            <a:off x="442898" y="764704"/>
            <a:ext cx="8258204" cy="3072974"/>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rtl="1">
              <a:buFont typeface="Arial" pitchFamily="34" charset="0"/>
              <a:buNone/>
            </a:pPr>
            <a:endParaRPr lang="fr-FR" sz="2800" b="1" dirty="0">
              <a:latin typeface="Comic Sans MS" pitchFamily="66" charset="0"/>
            </a:endParaRPr>
          </a:p>
          <a:p>
            <a:pPr algn="r" rtl="1">
              <a:buFont typeface="Arial" pitchFamily="34" charset="0"/>
              <a:buNone/>
            </a:pPr>
            <a:endParaRPr lang="fr-FR" sz="2800" b="1" dirty="0">
              <a:latin typeface="Comic Sans MS" pitchFamily="66" charset="0"/>
            </a:endParaRPr>
          </a:p>
          <a:p>
            <a:pPr algn="r" rtl="1">
              <a:buFont typeface="Arial" pitchFamily="34" charset="0"/>
              <a:buNone/>
            </a:pPr>
            <a:r>
              <a:rPr lang="fr-FR" sz="2800" b="1" dirty="0">
                <a:latin typeface="Comic Sans MS" pitchFamily="66" charset="0"/>
              </a:rPr>
              <a:t> </a:t>
            </a:r>
            <a:r>
              <a:rPr lang="ar-DZ" sz="2800" b="1" dirty="0">
                <a:latin typeface="Comic Sans MS" pitchFamily="66" charset="0"/>
              </a:rPr>
              <a:t>3) المنافسة المتناظرة على المكانة الأعلى: يتنافس الطرفان على المركز الأعلى, إذا كان أحد الاثنين قد عرّف (من حيث القرار) موقعه بأنه "الأعلى" ويرى نفسه قد أعيد تعريفه من طرف الثاني في المركز "الأدنى" والذي يضع نفسه (الطرف الثاني) في المركز الأعلى.</a:t>
            </a:r>
          </a:p>
          <a:p>
            <a:pPr algn="r" rtl="1">
              <a:buFont typeface="Arial" pitchFamily="34" charset="0"/>
              <a:buNone/>
            </a:pPr>
            <a:endParaRPr lang="ar-DZ" sz="2800" b="1" dirty="0">
              <a:latin typeface="Comic Sans MS" pitchFamily="66" charset="0"/>
            </a:endParaRPr>
          </a:p>
        </p:txBody>
      </p:sp>
    </p:spTree>
    <p:extLst>
      <p:ext uri="{BB962C8B-B14F-4D97-AF65-F5344CB8AC3E}">
        <p14:creationId xmlns="" xmlns:p14="http://schemas.microsoft.com/office/powerpoint/2010/main" val="4232128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151680F6-330E-4936-AA59-3971E005F25F}"/>
              </a:ext>
            </a:extLst>
          </p:cNvPr>
          <p:cNvSpPr txBox="1"/>
          <p:nvPr/>
        </p:nvSpPr>
        <p:spPr>
          <a:xfrm>
            <a:off x="656692" y="1628800"/>
            <a:ext cx="7830616" cy="2246769"/>
          </a:xfrm>
          <a:prstGeom prst="rect">
            <a:avLst/>
          </a:prstGeom>
          <a:noFill/>
        </p:spPr>
        <p:txBody>
          <a:bodyPr wrap="square">
            <a:spAutoFit/>
          </a:bodyPr>
          <a:lstStyle/>
          <a:p>
            <a:pPr algn="r" rtl="1"/>
            <a:r>
              <a:rPr lang="ar-DZ" sz="2800" b="1" dirty="0"/>
              <a:t>4)</a:t>
            </a:r>
            <a:r>
              <a:rPr lang="fr-FR" sz="2800" b="1" dirty="0"/>
              <a:t> المنافسة غير المتكافئة على المركز </a:t>
            </a:r>
            <a:r>
              <a:rPr lang="ar-DZ" sz="2800" b="1" dirty="0"/>
              <a:t>الأعلى</a:t>
            </a:r>
            <a:r>
              <a:rPr lang="fr-FR" sz="2800" b="1" dirty="0"/>
              <a:t> والتماثل: يحدد أحد </a:t>
            </a:r>
            <a:r>
              <a:rPr lang="ar-DZ" sz="2800" b="1" dirty="0"/>
              <a:t>الطرفين</a:t>
            </a:r>
            <a:r>
              <a:rPr lang="fr-FR" sz="2800" b="1" dirty="0"/>
              <a:t> موقعه على أنه </a:t>
            </a:r>
            <a:r>
              <a:rPr lang="ar-DZ" sz="2800" b="1" dirty="0"/>
              <a:t>الأعلى</a:t>
            </a:r>
            <a:r>
              <a:rPr lang="fr-FR" sz="2800" b="1" dirty="0"/>
              <a:t> </a:t>
            </a:r>
            <a:r>
              <a:rPr lang="ar-DZ" sz="2800" b="1" dirty="0"/>
              <a:t>(</a:t>
            </a:r>
            <a:r>
              <a:rPr lang="fr-FR" sz="2800" b="1" dirty="0"/>
              <a:t>علاقة تك</a:t>
            </a:r>
            <a:r>
              <a:rPr lang="ar-DZ" sz="2800" b="1" dirty="0"/>
              <a:t>ا</a:t>
            </a:r>
            <a:r>
              <a:rPr lang="fr-FR" sz="2800" b="1" dirty="0"/>
              <a:t>ملية</a:t>
            </a:r>
            <a:r>
              <a:rPr lang="ar-DZ" sz="2800" b="1" dirty="0"/>
              <a:t>)</a:t>
            </a:r>
            <a:r>
              <a:rPr lang="fr-FR" sz="2800" b="1" dirty="0"/>
              <a:t> ولكن الثاني يعرفه بأنه متماثل بينما يضعه في </a:t>
            </a:r>
            <a:r>
              <a:rPr lang="ar-DZ" sz="2800" b="1" dirty="0"/>
              <a:t>مركز أدنى</a:t>
            </a:r>
            <a:r>
              <a:rPr lang="fr-FR" sz="2800" b="1" dirty="0"/>
              <a:t>.</a:t>
            </a:r>
          </a:p>
          <a:p>
            <a:pPr marL="457200" indent="-457200" algn="r" rtl="1">
              <a:buFont typeface="Arial" panose="020B0604020202020204" pitchFamily="34" charset="0"/>
              <a:buChar char="•"/>
            </a:pPr>
            <a:r>
              <a:rPr lang="fr-FR" sz="2800" b="1" dirty="0"/>
              <a:t>من الواضح أن لعبة القوة قد ترسخت حيث توجد منافسة على المركز ال</a:t>
            </a:r>
            <a:r>
              <a:rPr lang="ar-DZ" sz="2800" b="1" dirty="0"/>
              <a:t>أعلى</a:t>
            </a:r>
            <a:r>
              <a:rPr lang="fr-FR" sz="2800" b="1" dirty="0"/>
              <a:t> وخلاف حول نوع العلاقة.</a:t>
            </a:r>
          </a:p>
        </p:txBody>
      </p:sp>
    </p:spTree>
    <p:extLst>
      <p:ext uri="{BB962C8B-B14F-4D97-AF65-F5344CB8AC3E}">
        <p14:creationId xmlns="" xmlns:p14="http://schemas.microsoft.com/office/powerpoint/2010/main" val="629925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E0F3B3EB-4C87-4208-865E-E38377A16FA2}"/>
              </a:ext>
            </a:extLst>
          </p:cNvPr>
          <p:cNvSpPr txBox="1"/>
          <p:nvPr/>
        </p:nvSpPr>
        <p:spPr>
          <a:xfrm>
            <a:off x="980728" y="1988840"/>
            <a:ext cx="7182544" cy="1815882"/>
          </a:xfrm>
          <a:prstGeom prst="rect">
            <a:avLst/>
          </a:prstGeom>
          <a:noFill/>
        </p:spPr>
        <p:txBody>
          <a:bodyPr wrap="square">
            <a:spAutoFit/>
          </a:bodyPr>
          <a:lstStyle/>
          <a:p>
            <a:pPr marL="457200" indent="-457200" algn="r" rtl="1">
              <a:buFont typeface="Arial" panose="020B0604020202020204" pitchFamily="34" charset="0"/>
              <a:buChar char="•"/>
            </a:pPr>
            <a:r>
              <a:rPr lang="fr-FR" sz="2800" b="1" dirty="0"/>
              <a:t>"لكي تفهم نفسك ، يجب أن يفهمك الآخر. لكي يفهم</a:t>
            </a:r>
            <a:r>
              <a:rPr lang="ar-DZ" sz="2800" b="1" dirty="0"/>
              <a:t>ك</a:t>
            </a:r>
            <a:r>
              <a:rPr lang="fr-FR" sz="2800" b="1" dirty="0"/>
              <a:t> الآخر ، </a:t>
            </a:r>
            <a:r>
              <a:rPr lang="ar-DZ" sz="2800" b="1" dirty="0"/>
              <a:t>يجب</a:t>
            </a:r>
            <a:r>
              <a:rPr lang="fr-FR" sz="2800" b="1" dirty="0"/>
              <a:t> أن </a:t>
            </a:r>
            <a:r>
              <a:rPr lang="ar-DZ" sz="2800" b="1" dirty="0"/>
              <a:t>ت</a:t>
            </a:r>
            <a:r>
              <a:rPr lang="fr-FR" sz="2800" b="1" dirty="0"/>
              <a:t>فهم </a:t>
            </a:r>
            <a:r>
              <a:rPr lang="ar-DZ" sz="2800" b="1" dirty="0"/>
              <a:t>أنت هذا </a:t>
            </a:r>
            <a:r>
              <a:rPr lang="fr-FR" sz="2800" b="1" dirty="0"/>
              <a:t>الآخر "</a:t>
            </a:r>
            <a:endParaRPr lang="ar-DZ" sz="2800" b="1" dirty="0"/>
          </a:p>
          <a:p>
            <a:pPr marL="457200" indent="-457200" algn="r" rtl="1">
              <a:buFont typeface="Arial" panose="020B0604020202020204" pitchFamily="34" charset="0"/>
              <a:buChar char="•"/>
            </a:pPr>
            <a:r>
              <a:rPr lang="fr-FR" sz="2800" b="1" dirty="0"/>
              <a:t>نحن نتواصل باستمرار ولكننا غير قادرين على </a:t>
            </a:r>
            <a:r>
              <a:rPr lang="ar-DZ" sz="2800" b="1" dirty="0"/>
              <a:t>التحاور</a:t>
            </a:r>
            <a:r>
              <a:rPr lang="fr-FR" sz="2800" b="1" dirty="0"/>
              <a:t> </a:t>
            </a:r>
            <a:r>
              <a:rPr lang="ar-DZ" sz="2800" b="1" dirty="0"/>
              <a:t>حول</a:t>
            </a:r>
            <a:r>
              <a:rPr lang="fr-FR" sz="2800" b="1" dirty="0"/>
              <a:t> </a:t>
            </a:r>
            <a:r>
              <a:rPr lang="ar-DZ" sz="2800" b="1" dirty="0"/>
              <a:t>التواصل.</a:t>
            </a:r>
            <a:endParaRPr lang="fr-FR" sz="2800" b="1" dirty="0"/>
          </a:p>
        </p:txBody>
      </p:sp>
    </p:spTree>
    <p:extLst>
      <p:ext uri="{BB962C8B-B14F-4D97-AF65-F5344CB8AC3E}">
        <p14:creationId xmlns="" xmlns:p14="http://schemas.microsoft.com/office/powerpoint/2010/main" val="18279869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383</Words>
  <Application>Microsoft Office PowerPoint</Application>
  <PresentationFormat>Affichage à l'écran (4:3)</PresentationFormat>
  <Paragraphs>19</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Diapositive 1</vt:lpstr>
      <vt:lpstr>Diapositive 2</vt:lpstr>
      <vt:lpstr>Diapositive 3</vt:lpstr>
      <vt:lpstr>Diapositive 4</vt:lpstr>
      <vt:lpstr>Diapositive 5</vt:lpstr>
      <vt:lpstr>Diapositive 6</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c:creator>
  <cp:lastModifiedBy>A</cp:lastModifiedBy>
  <cp:revision>2</cp:revision>
  <dcterms:created xsi:type="dcterms:W3CDTF">2021-02-10T08:27:39Z</dcterms:created>
  <dcterms:modified xsi:type="dcterms:W3CDTF">2021-02-10T08:29:30Z</dcterms:modified>
</cp:coreProperties>
</file>