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F9382-D5A7-4E39-98C2-8456A32C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89B53C-752F-43E4-9185-79B1A67B5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CAF4E-CA48-45DF-867C-2D78147A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6BBBE-2F07-414F-9DDE-583FC430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DA7A1C-A1EA-4B66-9FD6-827768F2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29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7A095C-6008-4065-B2F0-EEA60332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6B67E5-DEAD-4812-AC91-465813888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2836BF-7F0E-4EDB-AC4A-533B2034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19457E-455C-4890-AB2B-69F24B94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80BEE5-2D0E-47F4-8BAA-AFB787EB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12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52B0D0-FF28-4B2E-92D2-99715415A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77D124-05FA-4C90-8F30-D906F88C5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5C196F-09FE-44F6-B5C8-46220A98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05C921-FE49-460B-9E5D-FA4D7D6A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E23FD7-54DC-4815-9538-08DEB021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0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F01B0E-1F05-4BE9-9003-10C5DC25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F5F4D2-42F7-4A3A-BDA2-EFFCE2C89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F3017F-0FE2-4A5A-8094-D1FF9B24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0447E-EA2A-4209-803A-B122F092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1EE648-C58B-4281-A7B2-1767F3A0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3CC54-3ECE-4B72-9B36-224B53CF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C8DA39-B88C-4B9E-81DA-343A23307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2E62D5-3412-4C4F-B9E7-976D3A00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13B797-C22C-4E1F-AE46-9B9BD020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151FB0-A2AA-4C2C-A7E5-D0410168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8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947F57-102F-4B48-B8D8-C8FF53A1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5A4083-D26E-493A-A05F-60F98B70E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22E287-A215-4944-B184-309D270FE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2CB5BA-D1FF-4EEC-8BDC-F09A7D6E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395C57-5089-4402-903F-360AB8EC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BBA9D6-9C42-402A-BB8A-A71C2BF8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0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D8456-06E6-48C2-93D4-63A17DAB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4DA701-B64B-41B9-A82A-892D1EA58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A5B32D-B93B-4251-8F5A-A2F4BD40B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BE7694-3695-4DFD-BF81-3CAD22F64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F5EAB83-7901-4178-A8E2-8B3618B98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5779BF-4F38-4B48-A6E2-9D46E0CF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40CF7C-30EC-499B-AC62-A5D2A4FC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885B736-BFA1-4F55-A7FD-E7CFDECA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71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34048-88F6-4DD1-A936-B5F93911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5D6D45-41DF-43C5-80D9-6DB8B85E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00BEF1-DD13-4E9F-998B-EB2DF4C2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DC86FC-B0F8-4C6D-942D-E7A227A7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7D5721-6955-4E89-AABF-52EEDF83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5D1690-BAD5-4525-9434-998D4703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CB170F-8C08-4EC8-9798-93E81017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67E80-BC62-497C-98A8-EA5E6478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499A49-2951-41EF-A1A5-0B04D6734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687C9F-BCD5-45DE-90FF-A5ACC91D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9C293A-C4FB-462F-B48C-DA743B1C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B848BC-D3D2-4F97-AE82-E1E5FB4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70E09E-E4AE-4B57-9AF7-AD89BA44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15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8B9009-FD49-446C-A366-33A9E4987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5DEA2B-CB34-4275-936C-275155D58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BED1E2-E5B0-481F-B0AB-847E30468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9D6821-C4F1-467D-A539-C77842E6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30367B-1F4D-4844-8752-47AF82E3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EEDAB8-5FF4-4DBE-B402-0B43A0C4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0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57E236-6103-4D19-9C0D-99D867FF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84C9AB-0511-4754-9277-0FFBE6BC9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E5D698-3818-4DEE-A780-AD64ACF9B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D90B-68C2-47A9-AAF0-DDE2FAF86AAB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93183-D2FC-4890-9E13-C5A20E99D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57DB18-B380-4C9E-8BE2-68C405031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51BC-99FC-4798-B758-31EFA655C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0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1">
            <a:extLst>
              <a:ext uri="{FF2B5EF4-FFF2-40B4-BE49-F238E27FC236}">
                <a16:creationId xmlns:a16="http://schemas.microsoft.com/office/drawing/2014/main" xmlns="" id="{4E6C22A8-633B-4183-BC25-BB95F46E4F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04" y="593920"/>
            <a:ext cx="788400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220C943-B494-4BCE-A8D7-EB293672C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179" y="1577538"/>
            <a:ext cx="7884000" cy="418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1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8E8675-0516-47E1-8CC2-1BC6772355E6}"/>
              </a:ext>
            </a:extLst>
          </p:cNvPr>
          <p:cNvSpPr txBox="1"/>
          <p:nvPr/>
        </p:nvSpPr>
        <p:spPr>
          <a:xfrm>
            <a:off x="418513" y="807106"/>
            <a:ext cx="83034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3-3-1) Transformation isochore : V=Cste</a:t>
            </a:r>
            <a:endParaRPr lang="fr-FR" sz="3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28">
            <a:extLst>
              <a:ext uri="{FF2B5EF4-FFF2-40B4-BE49-F238E27FC236}">
                <a16:creationId xmlns:a16="http://schemas.microsoft.com/office/drawing/2014/main" xmlns="" id="{CF91B37A-AAF2-4D6B-BF54-6BB2D5CA22D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488" y="1617785"/>
            <a:ext cx="9828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557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D688DC-EB05-4461-8746-F4DCF75D4CEE}"/>
              </a:ext>
            </a:extLst>
          </p:cNvPr>
          <p:cNvSpPr txBox="1"/>
          <p:nvPr/>
        </p:nvSpPr>
        <p:spPr>
          <a:xfrm>
            <a:off x="573257" y="441346"/>
            <a:ext cx="98227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3-3-2) Transformation isobar: P=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Cst</a:t>
            </a:r>
            <a:endParaRPr lang="fr-FR" sz="3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xmlns="" id="{E396F67A-80FB-4A1C-9DF5-9E076BAE857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176" y="1392916"/>
            <a:ext cx="8856000" cy="50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412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9E44FA-ABB8-44EC-BD6B-B28499F725D5}"/>
              </a:ext>
            </a:extLst>
          </p:cNvPr>
          <p:cNvSpPr txBox="1"/>
          <p:nvPr/>
        </p:nvSpPr>
        <p:spPr>
          <a:xfrm>
            <a:off x="1009355" y="624226"/>
            <a:ext cx="92037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3-3-3) Transformation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isotherme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T=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Cst</a:t>
            </a:r>
            <a:endParaRPr lang="fr-FR" sz="3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7">
            <a:extLst>
              <a:ext uri="{FF2B5EF4-FFF2-40B4-BE49-F238E27FC236}">
                <a16:creationId xmlns:a16="http://schemas.microsoft.com/office/drawing/2014/main" xmlns="" id="{1B9026FA-84FE-4D1E-8FB5-E601453C853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3144" y="1697774"/>
            <a:ext cx="8640000" cy="45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147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980390-3A2C-4C63-9FF3-78BA0E5269AA}"/>
              </a:ext>
            </a:extLst>
          </p:cNvPr>
          <p:cNvSpPr txBox="1"/>
          <p:nvPr/>
        </p:nvSpPr>
        <p:spPr>
          <a:xfrm>
            <a:off x="305971" y="511685"/>
            <a:ext cx="86832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3-3-4) Transformation adiabatique </a:t>
            </a:r>
            <a:endParaRPr lang="fr-FR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C967C4-D954-415C-93E8-C8427615D3AA}"/>
              </a:ext>
            </a:extLst>
          </p:cNvPr>
          <p:cNvSpPr txBox="1"/>
          <p:nvPr/>
        </p:nvSpPr>
        <p:spPr>
          <a:xfrm>
            <a:off x="446647" y="1386060"/>
            <a:ext cx="109341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Rappelons qu’une transformation adiabatique obéit à la loi de La place :</a:t>
            </a:r>
          </a:p>
        </p:txBody>
      </p:sp>
      <p:pic>
        <p:nvPicPr>
          <p:cNvPr id="6" name="Image 8">
            <a:extLst>
              <a:ext uri="{FF2B5EF4-FFF2-40B4-BE49-F238E27FC236}">
                <a16:creationId xmlns:a16="http://schemas.microsoft.com/office/drawing/2014/main" xmlns="" id="{8DCD1968-8AB7-496A-909E-D5B5B22521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3262" y="2559370"/>
            <a:ext cx="7560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0791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>
            <a:extLst>
              <a:ext uri="{FF2B5EF4-FFF2-40B4-BE49-F238E27FC236}">
                <a16:creationId xmlns:a16="http://schemas.microsoft.com/office/drawing/2014/main" xmlns="" id="{A392AC32-F653-49A0-A188-213471B7B38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4689" y="661182"/>
            <a:ext cx="9638788" cy="585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6663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0">
            <a:extLst>
              <a:ext uri="{FF2B5EF4-FFF2-40B4-BE49-F238E27FC236}">
                <a16:creationId xmlns:a16="http://schemas.microsoft.com/office/drawing/2014/main" xmlns="" id="{026349BC-A0AF-4DDA-84C2-FDC4A3248B8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623" y="460495"/>
            <a:ext cx="9900000" cy="61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6305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76">
            <a:extLst>
              <a:ext uri="{FF2B5EF4-FFF2-40B4-BE49-F238E27FC236}">
                <a16:creationId xmlns:a16="http://schemas.microsoft.com/office/drawing/2014/main" xmlns="" id="{817FFF01-ADF6-409A-8D33-05B335A6608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640" y="1060376"/>
            <a:ext cx="10008000" cy="52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9990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D2B6B5-001E-4FAB-9CF1-AC30B86A9CA9}"/>
              </a:ext>
            </a:extLst>
          </p:cNvPr>
          <p:cNvSpPr txBox="1"/>
          <p:nvPr/>
        </p:nvSpPr>
        <p:spPr>
          <a:xfrm>
            <a:off x="587326" y="582024"/>
            <a:ext cx="95554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Application aux réactions chimiques </a:t>
            </a:r>
            <a:endParaRPr lang="fr-FR" sz="3600" dirty="0">
              <a:solidFill>
                <a:srgbClr val="FF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3D6B1D-DCB6-4838-9E82-7B2B38EAA014}"/>
              </a:ext>
            </a:extLst>
          </p:cNvPr>
          <p:cNvSpPr txBox="1"/>
          <p:nvPr/>
        </p:nvSpPr>
        <p:spPr>
          <a:xfrm>
            <a:off x="587326" y="1533883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4-1) Chaleur de réaction</a:t>
            </a:r>
            <a:r>
              <a:rPr lang="fr-FR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4B9974-9362-43EE-B8EE-DEBA29A0DEFC}"/>
              </a:ext>
            </a:extLst>
          </p:cNvPr>
          <p:cNvSpPr txBox="1"/>
          <p:nvPr/>
        </p:nvSpPr>
        <p:spPr>
          <a:xfrm>
            <a:off x="337625" y="2062812"/>
            <a:ext cx="108039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un système fermé, siège d’une réaction chimique supposée totale :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9">
            <a:extLst>
              <a:ext uri="{FF2B5EF4-FFF2-40B4-BE49-F238E27FC236}">
                <a16:creationId xmlns:a16="http://schemas.microsoft.com/office/drawing/2014/main" xmlns="" id="{03615E68-CBA2-4B82-832A-D7F4919F58C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3071" y="3378070"/>
            <a:ext cx="4032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C89CE32-1BFD-4A0E-8356-AAB57ACECAE9}"/>
              </a:ext>
            </a:extLst>
          </p:cNvPr>
          <p:cNvSpPr txBox="1"/>
          <p:nvPr/>
        </p:nvSpPr>
        <p:spPr>
          <a:xfrm>
            <a:off x="-1" y="4097598"/>
            <a:ext cx="118449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chaleur de cette réaction est égale à l’énergie calorifique échangée avec le milieu extérieur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82">
            <a:extLst>
              <a:ext uri="{FF2B5EF4-FFF2-40B4-BE49-F238E27FC236}">
                <a16:creationId xmlns:a16="http://schemas.microsoft.com/office/drawing/2014/main" xmlns="" id="{9F28B3C0-F507-4210-AEDD-3FF763F24D6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9604" y="4601818"/>
            <a:ext cx="338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0BC78A0-27FF-446C-AB24-20CCC0CBB058}"/>
              </a:ext>
            </a:extLst>
          </p:cNvPr>
          <p:cNvSpPr txBox="1"/>
          <p:nvPr/>
        </p:nvSpPr>
        <p:spPr>
          <a:xfrm>
            <a:off x="56272" y="5383644"/>
            <a:ext cx="117887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= cste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la chaleur de cette réaction est l’énergie calorifique échangée avec le milieu extérieur :</a:t>
            </a:r>
          </a:p>
        </p:txBody>
      </p:sp>
      <p:pic>
        <p:nvPicPr>
          <p:cNvPr id="14" name="Image 85">
            <a:extLst>
              <a:ext uri="{FF2B5EF4-FFF2-40B4-BE49-F238E27FC236}">
                <a16:creationId xmlns:a16="http://schemas.microsoft.com/office/drawing/2014/main" xmlns="" id="{BE0A94E9-E94A-4B67-B480-60A4B34E794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6854" y="6026601"/>
            <a:ext cx="3600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108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8">
            <a:extLst>
              <a:ext uri="{FF2B5EF4-FFF2-40B4-BE49-F238E27FC236}">
                <a16:creationId xmlns:a16="http://schemas.microsoft.com/office/drawing/2014/main" xmlns="" id="{7678C943-59E6-4361-AD1C-A79F3067908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815" y="187669"/>
            <a:ext cx="1065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3BAAF5-8674-4EA1-B6CD-9FD664E9354E}"/>
              </a:ext>
            </a:extLst>
          </p:cNvPr>
          <p:cNvSpPr txBox="1"/>
          <p:nvPr/>
        </p:nvSpPr>
        <p:spPr>
          <a:xfrm>
            <a:off x="914815" y="4553468"/>
            <a:ext cx="10564422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pouvoir comparer entre les chaleurs des différentes réactions, il est nécessaire de préciser les conditions dans lesquelles ces réactions sont effectuées.</a:t>
            </a:r>
          </a:p>
        </p:txBody>
      </p:sp>
    </p:spTree>
    <p:extLst>
      <p:ext uri="{BB962C8B-B14F-4D97-AF65-F5344CB8AC3E}">
        <p14:creationId xmlns:p14="http://schemas.microsoft.com/office/powerpoint/2010/main" val="1366455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FEC910-E98A-47FB-BCB4-05F34F4D8E8A}"/>
              </a:ext>
            </a:extLst>
          </p:cNvPr>
          <p:cNvSpPr txBox="1"/>
          <p:nvPr/>
        </p:nvSpPr>
        <p:spPr>
          <a:xfrm>
            <a:off x="657665" y="413211"/>
            <a:ext cx="87254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L’enthalpie standard de réaction ∆H</a:t>
            </a:r>
            <a:r>
              <a:rPr lang="fr-FR" sz="32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endParaRPr lang="fr-FR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94AF1E-C482-4C9F-A907-3E6826CD96E1}"/>
              </a:ext>
            </a:extLst>
          </p:cNvPr>
          <p:cNvSpPr txBox="1"/>
          <p:nvPr/>
        </p:nvSpPr>
        <p:spPr>
          <a:xfrm>
            <a:off x="657665" y="1308186"/>
            <a:ext cx="102025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Représente la variation d’enthalpie accompagnant la réaction dans les conditions standards. Rappelons que l’état standard correspond à l’état physique dans lequel le réactif ou le produit est à l’état le plus stable, sous une pression de 1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à la température T =25C°.</a:t>
            </a:r>
          </a:p>
        </p:txBody>
      </p:sp>
      <p:pic>
        <p:nvPicPr>
          <p:cNvPr id="6" name="Image 97">
            <a:extLst>
              <a:ext uri="{FF2B5EF4-FFF2-40B4-BE49-F238E27FC236}">
                <a16:creationId xmlns:a16="http://schemas.microsoft.com/office/drawing/2014/main" xmlns="" id="{740AA38F-BFAB-4144-A675-7E3CAE568C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4962" y="3353814"/>
            <a:ext cx="9108000" cy="26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544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81BB3C-2A18-46E2-8762-FB4080F6A9AF}"/>
              </a:ext>
            </a:extLst>
          </p:cNvPr>
          <p:cNvSpPr txBox="1"/>
          <p:nvPr/>
        </p:nvSpPr>
        <p:spPr>
          <a:xfrm>
            <a:off x="1153558" y="56263"/>
            <a:ext cx="95002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CHIMIE2: La Thermodynamique Chimique (L1,S2) </a:t>
            </a:r>
            <a:endParaRPr lang="fr-F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29B462-4701-4E95-82C2-4B8DB86A160B}"/>
              </a:ext>
            </a:extLst>
          </p:cNvPr>
          <p:cNvSpPr txBox="1"/>
          <p:nvPr/>
        </p:nvSpPr>
        <p:spPr>
          <a:xfrm>
            <a:off x="235634" y="750834"/>
            <a:ext cx="82893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L’énergie interne U</a:t>
            </a:r>
            <a:r>
              <a:rPr lang="fr-FR" sz="32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une fonction d’état)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172B766-740B-41FD-A1E2-02C97946D936}"/>
              </a:ext>
            </a:extLst>
          </p:cNvPr>
          <p:cNvSpPr txBox="1"/>
          <p:nvPr/>
        </p:nvSpPr>
        <p:spPr>
          <a:xfrm>
            <a:off x="235634" y="1525286"/>
            <a:ext cx="108075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Tout système est caractérisé par une énergie interne notée « U », constituée de l’ensemble de toutes les énergies stockées dans la matière : </a:t>
            </a:r>
          </a:p>
          <a:p>
            <a:pPr algn="ctr"/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(⅀Energies cinétiques+ ⅀ Energies potentiels)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34B0DF-7244-4115-A289-81A6E5251099}"/>
              </a:ext>
            </a:extLst>
          </p:cNvPr>
          <p:cNvSpPr txBox="1"/>
          <p:nvPr/>
        </p:nvSpPr>
        <p:spPr>
          <a:xfrm>
            <a:off x="-186398" y="4023287"/>
            <a:ext cx="112295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CA" alt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CA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’énergie thermique (</a:t>
            </a:r>
            <a:r>
              <a:rPr lang="fr-CA" altLang="ja-JP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énergie cinétique</a:t>
            </a:r>
            <a:r>
              <a:rPr lang="fr-CA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associée au </a:t>
            </a:r>
            <a:r>
              <a:rPr lang="fr-CA" altLang="ja-JP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mouvement </a:t>
            </a:r>
            <a:r>
              <a:rPr lang="fr-CA" altLang="ja-JP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aléatoire</a:t>
            </a:r>
            <a:r>
              <a:rPr lang="fr-CA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CA" altLang="ja-JP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fr-CA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des molécules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AEABEB-ECA7-4EA0-B2E4-D33C06457FE3}"/>
              </a:ext>
            </a:extLst>
          </p:cNvPr>
          <p:cNvSpPr txBox="1"/>
          <p:nvPr/>
        </p:nvSpPr>
        <p:spPr>
          <a:xfrm>
            <a:off x="407961" y="5332714"/>
            <a:ext cx="109728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l’énergie chimique (</a:t>
            </a: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énergie potentielle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3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stockée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les unités </a:t>
            </a:r>
            <a:r>
              <a:rPr lang="fr-FR" sz="3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structurales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substances chimiques, </a:t>
            </a:r>
            <a:r>
              <a:rPr lang="fr-FR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liaisons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covalentes, liaisons ioniques, </a:t>
            </a:r>
          </a:p>
        </p:txBody>
      </p:sp>
    </p:spTree>
    <p:extLst>
      <p:ext uri="{BB962C8B-B14F-4D97-AF65-F5344CB8AC3E}">
        <p14:creationId xmlns:p14="http://schemas.microsoft.com/office/powerpoint/2010/main" val="4294760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00">
            <a:extLst>
              <a:ext uri="{FF2B5EF4-FFF2-40B4-BE49-F238E27FC236}">
                <a16:creationId xmlns:a16="http://schemas.microsoft.com/office/drawing/2014/main" xmlns="" id="{4243F4EC-DF41-4294-A8A2-5116C6494C1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519" y="561234"/>
            <a:ext cx="9072000" cy="53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764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03">
            <a:extLst>
              <a:ext uri="{FF2B5EF4-FFF2-40B4-BE49-F238E27FC236}">
                <a16:creationId xmlns:a16="http://schemas.microsoft.com/office/drawing/2014/main" xmlns="" id="{E018468E-8735-411E-B5F4-D081F49E93F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3046" y="863749"/>
            <a:ext cx="7848000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4EFF835-8C7B-42C7-8AFF-C587DA1C0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719" y="2322470"/>
            <a:ext cx="7392020" cy="226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B9AA74E-2295-42AD-8EC4-2C1E635A61EC}"/>
              </a:ext>
            </a:extLst>
          </p:cNvPr>
          <p:cNvSpPr txBox="1"/>
          <p:nvPr/>
        </p:nvSpPr>
        <p:spPr>
          <a:xfrm>
            <a:off x="3372726" y="4929426"/>
            <a:ext cx="5011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∆U=</a:t>
            </a:r>
            <a:r>
              <a:rPr lang="fr-FR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3600" b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fr-FR" sz="36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fr-FR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3600" b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initiale</a:t>
            </a:r>
            <a:r>
              <a:rPr lang="fr-FR" sz="36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endParaRPr lang="fr-FR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73DE3CD-A737-40C0-914A-FC924BBDCC59}"/>
              </a:ext>
            </a:extLst>
          </p:cNvPr>
          <p:cNvSpPr txBox="1"/>
          <p:nvPr/>
        </p:nvSpPr>
        <p:spPr>
          <a:xfrm>
            <a:off x="267846" y="518565"/>
            <a:ext cx="108737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 variation au cours d’une transformation est calculée :        </a:t>
            </a:r>
            <a:r>
              <a:rPr lang="fr-FR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∆U=</a:t>
            </a:r>
            <a:r>
              <a:rPr lang="fr-FR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3600" b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fr-FR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-U</a:t>
            </a:r>
            <a:r>
              <a:rPr lang="fr-FR" sz="3600" b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initiale</a:t>
            </a:r>
            <a:endParaRPr lang="fr-FR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0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3DFE68-EB7A-4390-A9F9-84C16FF47B54}"/>
              </a:ext>
            </a:extLst>
          </p:cNvPr>
          <p:cNvSpPr txBox="1"/>
          <p:nvPr/>
        </p:nvSpPr>
        <p:spPr>
          <a:xfrm>
            <a:off x="728001" y="485727"/>
            <a:ext cx="1014632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Enoncée du premier principe de la thermodynamique </a:t>
            </a:r>
            <a:endParaRPr lang="fr-FR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E5CAE08-810E-49F2-8269-540F788CD80B}"/>
              </a:ext>
            </a:extLst>
          </p:cNvPr>
          <p:cNvSpPr txBox="1"/>
          <p:nvPr/>
        </p:nvSpPr>
        <p:spPr>
          <a:xfrm>
            <a:off x="573256" y="1315722"/>
            <a:ext cx="107231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premier principe de la thermodynamique peut prendre plusieurs formes :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1FFA01F-4FC6-4C52-9345-F3A41398C523}"/>
              </a:ext>
            </a:extLst>
          </p:cNvPr>
          <p:cNvSpPr txBox="1"/>
          <p:nvPr/>
        </p:nvSpPr>
        <p:spPr>
          <a:xfrm>
            <a:off x="119572" y="2638160"/>
            <a:ext cx="116304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« L’énergie se conserve, elle ne peut être ni crée ni détruite » (le premier principe est le principe de la conservation de l’énergie interne). </a:t>
            </a:r>
          </a:p>
        </p:txBody>
      </p:sp>
    </p:spTree>
    <p:extLst>
      <p:ext uri="{BB962C8B-B14F-4D97-AF65-F5344CB8AC3E}">
        <p14:creationId xmlns:p14="http://schemas.microsoft.com/office/powerpoint/2010/main" val="58407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F34CB01-8B1A-4000-B794-7D033657B1DD}"/>
              </a:ext>
            </a:extLst>
          </p:cNvPr>
          <p:cNvSpPr txBox="1"/>
          <p:nvPr/>
        </p:nvSpPr>
        <p:spPr>
          <a:xfrm>
            <a:off x="573257" y="582023"/>
            <a:ext cx="99915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« L’énergie d’un système isolé est constante ».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E33D61-BAB7-4B1E-949A-D0942126FFC4}"/>
              </a:ext>
            </a:extLst>
          </p:cNvPr>
          <p:cNvSpPr txBox="1"/>
          <p:nvPr/>
        </p:nvSpPr>
        <p:spPr>
          <a:xfrm>
            <a:off x="418511" y="2347018"/>
            <a:ext cx="111732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« Au cours d’une transformation d’un système, la variation de l’énergie interne (∆U ) est égale à la somme de toutes les quantités d’énergies échangées avec le milieu extérieur :</a:t>
            </a:r>
            <a:r>
              <a:rPr lang="fr-FR" sz="36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∆U=Q+W</a:t>
            </a:r>
          </a:p>
        </p:txBody>
      </p:sp>
      <p:pic>
        <p:nvPicPr>
          <p:cNvPr id="8" name="Image 142">
            <a:extLst>
              <a:ext uri="{FF2B5EF4-FFF2-40B4-BE49-F238E27FC236}">
                <a16:creationId xmlns:a16="http://schemas.microsoft.com/office/drawing/2014/main" xmlns="" id="{6A15FB90-89ED-4165-9703-F7FA75ADF19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150" y="4650580"/>
            <a:ext cx="313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532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FB8E5D-264C-4335-A0B0-D8CCB19996DF}"/>
              </a:ext>
            </a:extLst>
          </p:cNvPr>
          <p:cNvSpPr txBox="1"/>
          <p:nvPr/>
        </p:nvSpPr>
        <p:spPr>
          <a:xfrm>
            <a:off x="615462" y="469482"/>
            <a:ext cx="1061055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Applications du premier principe aux gaz parfaits</a:t>
            </a:r>
            <a:endParaRPr lang="fr-FR" sz="3600" dirty="0">
              <a:solidFill>
                <a:srgbClr val="FF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16027A7-C7DD-4248-8E80-E035BE542CA5}"/>
              </a:ext>
            </a:extLst>
          </p:cNvPr>
          <p:cNvSpPr txBox="1"/>
          <p:nvPr/>
        </p:nvSpPr>
        <p:spPr>
          <a:xfrm>
            <a:off x="615462" y="1482355"/>
            <a:ext cx="8261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3-1) Energie interne d’un gaz parfait</a:t>
            </a:r>
            <a:r>
              <a:rPr lang="fr-FR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3947D8-A76B-4458-8930-E05DFCE0281A}"/>
              </a:ext>
            </a:extLst>
          </p:cNvPr>
          <p:cNvSpPr txBox="1"/>
          <p:nvPr/>
        </p:nvSpPr>
        <p:spPr>
          <a:xfrm>
            <a:off x="824719" y="2304814"/>
            <a:ext cx="104012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 parfait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obéit à </a:t>
            </a:r>
            <a:r>
              <a:rPr lang="fr-FR" sz="36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loi de Joule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L’</a:t>
            </a:r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énergie interne </a:t>
            </a:r>
            <a:r>
              <a:rPr lang="fr-FR" sz="36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dépend uniquement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36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température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sa variation est égale à la quantité de chaleur échangée à </a:t>
            </a:r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volume constant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2">
            <a:extLst>
              <a:ext uri="{FF2B5EF4-FFF2-40B4-BE49-F238E27FC236}">
                <a16:creationId xmlns:a16="http://schemas.microsoft.com/office/drawing/2014/main" xmlns="" id="{B7A838C9-0CAC-4C7B-9791-6B5799D1BC9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1333" y="4889600"/>
            <a:ext cx="489600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887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A88DE2-747F-4CD0-ACA9-4E11F6C60064}"/>
              </a:ext>
            </a:extLst>
          </p:cNvPr>
          <p:cNvSpPr txBox="1"/>
          <p:nvPr/>
        </p:nvSpPr>
        <p:spPr>
          <a:xfrm>
            <a:off x="531056" y="202196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3-2) La fonction enthalpie H 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DF76C0-08F6-450B-A379-37BB944BD78C}"/>
              </a:ext>
            </a:extLst>
          </p:cNvPr>
          <p:cNvSpPr txBox="1"/>
          <p:nvPr/>
        </p:nvSpPr>
        <p:spPr>
          <a:xfrm>
            <a:off x="362243" y="961069"/>
            <a:ext cx="104980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définit </a:t>
            </a:r>
            <a:r>
              <a:rPr lang="fr-F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fonction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d’état appelée </a:t>
            </a:r>
            <a:r>
              <a:rPr lang="fr-FR" sz="36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 Enthalpie »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notée </a:t>
            </a:r>
            <a:r>
              <a:rPr lang="fr-FR" sz="36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 H »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 que :</a:t>
            </a:r>
          </a:p>
        </p:txBody>
      </p:sp>
      <p:pic>
        <p:nvPicPr>
          <p:cNvPr id="6" name="Image 13">
            <a:extLst>
              <a:ext uri="{FF2B5EF4-FFF2-40B4-BE49-F238E27FC236}">
                <a16:creationId xmlns:a16="http://schemas.microsoft.com/office/drawing/2014/main" xmlns="" id="{E55AD7F6-12D6-468A-97A6-6C884A2E19C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7958" y="1865975"/>
            <a:ext cx="27360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436B9D-3F33-4122-BD02-53B3E58E412A}"/>
              </a:ext>
            </a:extLst>
          </p:cNvPr>
          <p:cNvSpPr txBox="1"/>
          <p:nvPr/>
        </p:nvSpPr>
        <p:spPr>
          <a:xfrm>
            <a:off x="249698" y="2566915"/>
            <a:ext cx="118297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-L’enthalpie d’un gaz parfait ne dépend que de sa température ; sa variation est égale à la quantité de chaleur échangée à pression constante.</a:t>
            </a:r>
          </a:p>
          <a:p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32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Joule: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3">
            <a:extLst>
              <a:ext uri="{FF2B5EF4-FFF2-40B4-BE49-F238E27FC236}">
                <a16:creationId xmlns:a16="http://schemas.microsoft.com/office/drawing/2014/main" xmlns="" id="{21FB6FA4-6601-4B96-A7E8-2B4069B3C83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866" y="4274836"/>
            <a:ext cx="53640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4FE12DB-13CF-4428-B5C3-421C26B8CD6A}"/>
              </a:ext>
            </a:extLst>
          </p:cNvPr>
          <p:cNvSpPr txBox="1"/>
          <p:nvPr/>
        </p:nvSpPr>
        <p:spPr>
          <a:xfrm>
            <a:off x="249697" y="5136610"/>
            <a:ext cx="1113106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∆H‹0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transformation est </a:t>
            </a:r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exothermique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∆H›0 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la transformation </a:t>
            </a:r>
            <a:r>
              <a:rPr lang="fr-FR" sz="32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 </a:t>
            </a:r>
            <a:r>
              <a:rPr lang="fr-FR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endothermique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∆H=0 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la transformation est </a:t>
            </a:r>
            <a:r>
              <a:rPr lang="fr-FR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athermique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8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808E7EC-E7D9-4AD8-8E56-1AF13CBD2494}"/>
              </a:ext>
            </a:extLst>
          </p:cNvPr>
          <p:cNvSpPr txBox="1"/>
          <p:nvPr/>
        </p:nvSpPr>
        <p:spPr>
          <a:xfrm>
            <a:off x="348175" y="413210"/>
            <a:ext cx="113280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 entre ∆H et ∆U : (Relation entre </a:t>
            </a:r>
            <a:r>
              <a:rPr lang="fr-FR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Qp</a:t>
            </a:r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Qv</a:t>
            </a:r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fr-F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937330-580A-4257-B962-B59C9D127C75}"/>
              </a:ext>
            </a:extLst>
          </p:cNvPr>
          <p:cNvSpPr txBox="1"/>
          <p:nvPr/>
        </p:nvSpPr>
        <p:spPr>
          <a:xfrm>
            <a:off x="573257" y="1189111"/>
            <a:ext cx="106527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Soit un système se transformant d’un </a:t>
            </a:r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état initial (1) 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 un </a:t>
            </a:r>
            <a:r>
              <a:rPr lang="fr-F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état final (2) :</a:t>
            </a:r>
          </a:p>
        </p:txBody>
      </p:sp>
      <p:pic>
        <p:nvPicPr>
          <p:cNvPr id="6" name="Image 4">
            <a:extLst>
              <a:ext uri="{FF2B5EF4-FFF2-40B4-BE49-F238E27FC236}">
                <a16:creationId xmlns:a16="http://schemas.microsoft.com/office/drawing/2014/main" xmlns="" id="{69F30FC3-6E16-404E-B62B-82322886E4D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4095" y="2722561"/>
            <a:ext cx="7092000" cy="34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879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4A7967-3514-44B8-846F-8051752508B4}"/>
              </a:ext>
            </a:extLst>
          </p:cNvPr>
          <p:cNvSpPr txBox="1"/>
          <p:nvPr/>
        </p:nvSpPr>
        <p:spPr>
          <a:xfrm>
            <a:off x="685799" y="302848"/>
            <a:ext cx="996344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3-3) Applications aux transformations thermomécaniques</a:t>
            </a:r>
            <a:r>
              <a:rPr lang="fr-FR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3BD7B9-68E0-4312-878C-36DECE35F05A}"/>
              </a:ext>
            </a:extLst>
          </p:cNvPr>
          <p:cNvSpPr txBox="1"/>
          <p:nvPr/>
        </p:nvSpPr>
        <p:spPr>
          <a:xfrm>
            <a:off x="481816" y="1786486"/>
            <a:ext cx="103714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Soit un système effectuant une transformation réversible d’un état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(1)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 un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état final (2). </a:t>
            </a:r>
          </a:p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Appliquons le premier principe aux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différentes transformations 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8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547</Words>
  <Application>Microsoft Office PowerPoint</Application>
  <PresentationFormat>Grand écran</PresentationFormat>
  <Paragraphs>43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游ゴシック</vt:lpstr>
      <vt:lpstr>Arial</vt:lpstr>
      <vt:lpstr>Calibri</vt:lpstr>
      <vt:lpstr>Calibri Light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LENOVO</cp:lastModifiedBy>
  <cp:revision>63</cp:revision>
  <dcterms:created xsi:type="dcterms:W3CDTF">2020-10-14T09:24:20Z</dcterms:created>
  <dcterms:modified xsi:type="dcterms:W3CDTF">2021-04-05T18:12:34Z</dcterms:modified>
</cp:coreProperties>
</file>