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p" initials="h" lastIdx="1" clrIdx="0">
    <p:extLst>
      <p:ext uri="{19B8F6BF-5375-455C-9EA6-DF929625EA0E}">
        <p15:presenceInfo xmlns:p15="http://schemas.microsoft.com/office/powerpoint/2012/main" userId="h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AF9382-D5A7-4E39-98C2-8456A32C6F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E89B53C-752F-43E4-9185-79B1A67B52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3BCAF4E-CA48-45DF-867C-2D78147A9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5D90B-68C2-47A9-AAF0-DDE2FAF86AAB}" type="datetimeFigureOut">
              <a:rPr lang="fr-FR" smtClean="0"/>
              <a:t>05/04/2021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1E6BBBE-2F07-414F-9DDE-583FC430F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ADA7A1C-A1EA-4B66-9FD6-827768F23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051BC-99FC-4798-B758-31EFA655CA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9292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7A095C-6008-4065-B2F0-EEA603329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A6B67E5-DEAD-4812-AC91-4658138880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C2836BF-7F0E-4EDB-AC4A-533B2034B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5D90B-68C2-47A9-AAF0-DDE2FAF86AAB}" type="datetimeFigureOut">
              <a:rPr lang="fr-FR" smtClean="0"/>
              <a:t>05/04/2021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019457E-455C-4890-AB2B-69F24B948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780BEE5-2D0E-47F4-8BAA-AFB787EB7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051BC-99FC-4798-B758-31EFA655CA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129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852B0D0-FF28-4B2E-92D2-99715415A8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277D124-05FA-4C90-8F30-D906F88C5F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35C196F-09FE-44F6-B5C8-46220A98C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5D90B-68C2-47A9-AAF0-DDE2FAF86AAB}" type="datetimeFigureOut">
              <a:rPr lang="fr-FR" smtClean="0"/>
              <a:t>05/04/2021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605C921-FE49-460B-9E5D-FA4D7D6A5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FE23FD7-54DC-4815-9538-08DEB0212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051BC-99FC-4798-B758-31EFA655CA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6038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F01B0E-1F05-4BE9-9003-10C5DC25E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8F5F4D2-42F7-4A3A-BDA2-EFFCE2C891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BF3017F-0FE2-4A5A-8094-D1FF9B248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5D90B-68C2-47A9-AAF0-DDE2FAF86AAB}" type="datetimeFigureOut">
              <a:rPr lang="fr-FR" smtClean="0"/>
              <a:t>05/04/2021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F70447E-EA2A-4209-803A-B122F0921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F1EE648-C58B-4281-A7B2-1767F3A0B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051BC-99FC-4798-B758-31EFA655CA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0439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53CC54-3ECE-4B72-9B36-224B53CFB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3C8DA39-B88C-4B9E-81DA-343A233075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52E62D5-3412-4C4F-B9E7-976D3A00D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5D90B-68C2-47A9-AAF0-DDE2FAF86AAB}" type="datetimeFigureOut">
              <a:rPr lang="fr-FR" smtClean="0"/>
              <a:t>05/04/2021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513B797-C22C-4E1F-AE46-9B9BD0203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1151FB0-A2AA-4C2C-A7E5-D0410168F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051BC-99FC-4798-B758-31EFA655CA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1889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947F57-102F-4B48-B8D8-C8FF53A19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5A4083-D26E-493A-A05F-60F98B70E9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D22E287-A215-4944-B184-309D270FE8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42CB5BA-D1FF-4EEC-8BDC-F09A7D6E0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5D90B-68C2-47A9-AAF0-DDE2FAF86AAB}" type="datetimeFigureOut">
              <a:rPr lang="fr-FR" smtClean="0"/>
              <a:t>05/04/2021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6395C57-5089-4402-903F-360AB8ECE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CBBA9D6-9C42-402A-BB8A-A71C2BF8B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051BC-99FC-4798-B758-31EFA655CA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200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DD8456-06E6-48C2-93D4-63A17DAB1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94DA701-B64B-41B9-A82A-892D1EA584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7A5B32D-B93B-4251-8F5A-A2F4BD40B4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CBE7694-3695-4DFD-BF81-3CAD22F647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F5EAB83-7901-4178-A8E2-8B3618B989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7B5779BF-4F38-4B48-A6E2-9D46E0CFB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5D90B-68C2-47A9-AAF0-DDE2FAF86AAB}" type="datetimeFigureOut">
              <a:rPr lang="fr-FR" smtClean="0"/>
              <a:t>05/04/2021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040CF7C-30EC-499B-AC62-A5D2A4FC5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885B736-BFA1-4F55-A7FD-E7CFDECA6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051BC-99FC-4798-B758-31EFA655CA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9717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F34048-88F6-4DD1-A936-B5F939119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45D6D45-41DF-43C5-80D9-6DB8B85ED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5D90B-68C2-47A9-AAF0-DDE2FAF86AAB}" type="datetimeFigureOut">
              <a:rPr lang="fr-FR" smtClean="0"/>
              <a:t>05/04/2021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300BEF1-DD13-4E9F-998B-EB2DF4C22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3DC86FC-B0F8-4C6D-942D-E7A227A74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051BC-99FC-4798-B758-31EFA655CA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487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07D5721-6955-4E89-AABF-52EEDF838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5D90B-68C2-47A9-AAF0-DDE2FAF86AAB}" type="datetimeFigureOut">
              <a:rPr lang="fr-FR" smtClean="0"/>
              <a:t>05/04/2021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E5D1690-BAD5-4525-9434-998D47032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0CB170F-8C08-4EC8-9798-93E81017A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051BC-99FC-4798-B758-31EFA655CA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608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B67E80-BC62-497C-98A8-EA5E6478A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F499A49-2951-41EF-A1A5-0B04D6734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7687C9F-BCD5-45DE-90FF-A5ACC91D41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99C293A-C4FB-462F-B48C-DA743B1CE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5D90B-68C2-47A9-AAF0-DDE2FAF86AAB}" type="datetimeFigureOut">
              <a:rPr lang="fr-FR" smtClean="0"/>
              <a:t>05/04/2021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1B848BC-D3D2-4F97-AE82-E1E5FB46F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170E09E-E4AE-4B57-9AF7-AD89BA44C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051BC-99FC-4798-B758-31EFA655CA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2151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8B9009-FD49-446C-A366-33A9E4987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45DEA2B-CB34-4275-936C-275155D586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DBED1E2-E5B0-481F-B0AB-847E30468C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99D6821-C4F1-467D-A539-C77842E65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5D90B-68C2-47A9-AAF0-DDE2FAF86AAB}" type="datetimeFigureOut">
              <a:rPr lang="fr-FR" smtClean="0"/>
              <a:t>05/04/2021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830367B-1F4D-4844-8752-47AF82E30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BEEDAB8-5FF4-4DBE-B402-0B43A0C4D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051BC-99FC-4798-B758-31EFA655CA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408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357E236-6103-4D19-9C0D-99D867FFA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384C9AB-0511-4754-9277-0FFBE6BC9F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7E5D698-3818-4DEE-A780-AD64ACF9B0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5D90B-68C2-47A9-AAF0-DDE2FAF86AAB}" type="datetimeFigureOut">
              <a:rPr lang="fr-FR" smtClean="0"/>
              <a:t>05/04/2021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BB93183-D2FC-4890-9E13-C5A20E99D9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557DB18-B380-4C9E-8BE2-68C405031B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051BC-99FC-4798-B758-31EFA655CA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470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1">
            <a:extLst>
              <a:ext uri="{FF2B5EF4-FFF2-40B4-BE49-F238E27FC236}">
                <a16:creationId xmlns:a16="http://schemas.microsoft.com/office/drawing/2014/main" xmlns="" id="{4E6C22A8-633B-4183-BC25-BB95F46E4F3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1404" y="593920"/>
            <a:ext cx="7884000" cy="97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2220C943-B494-4BCE-A8D7-EB293672C3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7179" y="1577538"/>
            <a:ext cx="7884000" cy="418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815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08E8675-0516-47E1-8CC2-1BC6772355E6}"/>
              </a:ext>
            </a:extLst>
          </p:cNvPr>
          <p:cNvSpPr txBox="1"/>
          <p:nvPr/>
        </p:nvSpPr>
        <p:spPr>
          <a:xfrm>
            <a:off x="418513" y="807106"/>
            <a:ext cx="830345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3-3-1) Transformation isochore : V=Cste</a:t>
            </a:r>
            <a:endParaRPr lang="fr-FR" sz="36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 28">
            <a:extLst>
              <a:ext uri="{FF2B5EF4-FFF2-40B4-BE49-F238E27FC236}">
                <a16:creationId xmlns:a16="http://schemas.microsoft.com/office/drawing/2014/main" xmlns="" id="{CF91B37A-AAF2-4D6B-BF54-6BB2D5CA22D0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1488" y="1617785"/>
            <a:ext cx="9828000" cy="50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65573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6D688DC-EB05-4461-8746-F4DCF75D4CEE}"/>
              </a:ext>
            </a:extLst>
          </p:cNvPr>
          <p:cNvSpPr txBox="1"/>
          <p:nvPr/>
        </p:nvSpPr>
        <p:spPr>
          <a:xfrm>
            <a:off x="573257" y="441346"/>
            <a:ext cx="982276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3-3-2) Transformation isobar: P=</a:t>
            </a:r>
            <a:r>
              <a:rPr lang="en-US" sz="36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Cst</a:t>
            </a:r>
            <a:endParaRPr lang="fr-FR" sz="36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 5">
            <a:extLst>
              <a:ext uri="{FF2B5EF4-FFF2-40B4-BE49-F238E27FC236}">
                <a16:creationId xmlns:a16="http://schemas.microsoft.com/office/drawing/2014/main" xmlns="" id="{E396F67A-80FB-4A1C-9DF5-9E076BAE8577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6176" y="1392916"/>
            <a:ext cx="8856000" cy="507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94123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29E44FA-ABB8-44EC-BD6B-B28499F725D5}"/>
              </a:ext>
            </a:extLst>
          </p:cNvPr>
          <p:cNvSpPr txBox="1"/>
          <p:nvPr/>
        </p:nvSpPr>
        <p:spPr>
          <a:xfrm>
            <a:off x="1009355" y="624226"/>
            <a:ext cx="920378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3-3-3) Transformation </a:t>
            </a:r>
            <a:r>
              <a:rPr lang="en-US" sz="36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isotherme</a:t>
            </a:r>
            <a:r>
              <a:rPr lang="en-US" sz="3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T=</a:t>
            </a:r>
            <a:r>
              <a:rPr lang="en-US" sz="36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Cst</a:t>
            </a:r>
            <a:endParaRPr lang="fr-FR" sz="36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 37">
            <a:extLst>
              <a:ext uri="{FF2B5EF4-FFF2-40B4-BE49-F238E27FC236}">
                <a16:creationId xmlns:a16="http://schemas.microsoft.com/office/drawing/2014/main" xmlns="" id="{1B9026FA-84FE-4D1E-8FB5-E601453C853D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3144" y="1697774"/>
            <a:ext cx="8640000" cy="453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99147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E980390-3A2C-4C63-9FF3-78BA0E5269AA}"/>
              </a:ext>
            </a:extLst>
          </p:cNvPr>
          <p:cNvSpPr txBox="1"/>
          <p:nvPr/>
        </p:nvSpPr>
        <p:spPr>
          <a:xfrm>
            <a:off x="305971" y="511685"/>
            <a:ext cx="868328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3-3-4) Transformation adiabatique </a:t>
            </a:r>
            <a:endParaRPr lang="fr-FR" sz="4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BC967C4-D954-415C-93E8-C8427615D3AA}"/>
              </a:ext>
            </a:extLst>
          </p:cNvPr>
          <p:cNvSpPr txBox="1"/>
          <p:nvPr/>
        </p:nvSpPr>
        <p:spPr>
          <a:xfrm>
            <a:off x="446647" y="1386060"/>
            <a:ext cx="1093411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Rappelons qu’une transformation adiabatique obéit à la loi de La place :</a:t>
            </a:r>
          </a:p>
        </p:txBody>
      </p:sp>
      <p:pic>
        <p:nvPicPr>
          <p:cNvPr id="6" name="Image 8">
            <a:extLst>
              <a:ext uri="{FF2B5EF4-FFF2-40B4-BE49-F238E27FC236}">
                <a16:creationId xmlns:a16="http://schemas.microsoft.com/office/drawing/2014/main" xmlns="" id="{8DCD1968-8AB7-496A-909E-D5B5B22521CB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3262" y="2559370"/>
            <a:ext cx="7560000" cy="38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307915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9">
            <a:extLst>
              <a:ext uri="{FF2B5EF4-FFF2-40B4-BE49-F238E27FC236}">
                <a16:creationId xmlns:a16="http://schemas.microsoft.com/office/drawing/2014/main" xmlns="" id="{A392AC32-F653-49A0-A188-213471B7B388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4689" y="661182"/>
            <a:ext cx="9638788" cy="5854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866638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0">
            <a:extLst>
              <a:ext uri="{FF2B5EF4-FFF2-40B4-BE49-F238E27FC236}">
                <a16:creationId xmlns:a16="http://schemas.microsoft.com/office/drawing/2014/main" xmlns="" id="{026349BC-A0AF-4DDA-84C2-FDC4A3248B8E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0623" y="460495"/>
            <a:ext cx="9900000" cy="61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763056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76">
            <a:extLst>
              <a:ext uri="{FF2B5EF4-FFF2-40B4-BE49-F238E27FC236}">
                <a16:creationId xmlns:a16="http://schemas.microsoft.com/office/drawing/2014/main" xmlns="" id="{817FFF01-ADF6-409A-8D33-05B335A6608A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3640" y="1060376"/>
            <a:ext cx="10008000" cy="52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9990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2D2B6B5-001E-4FAB-9CF1-AC30B86A9CA9}"/>
              </a:ext>
            </a:extLst>
          </p:cNvPr>
          <p:cNvSpPr txBox="1"/>
          <p:nvPr/>
        </p:nvSpPr>
        <p:spPr>
          <a:xfrm>
            <a:off x="587326" y="582024"/>
            <a:ext cx="955548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3600" b="1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 Application aux réactions chimiques </a:t>
            </a:r>
            <a:endParaRPr lang="fr-FR" sz="3600" dirty="0">
              <a:solidFill>
                <a:srgbClr val="FF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53D6B1D-DCB6-4838-9E82-7B2B38EAA014}"/>
              </a:ext>
            </a:extLst>
          </p:cNvPr>
          <p:cNvSpPr txBox="1"/>
          <p:nvPr/>
        </p:nvSpPr>
        <p:spPr>
          <a:xfrm>
            <a:off x="587326" y="1533883"/>
            <a:ext cx="60983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4-1) Chaleur de réaction</a:t>
            </a:r>
            <a:r>
              <a:rPr lang="fr-FR" sz="36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C4B9974-9362-43EE-B8EE-DEBA29A0DEFC}"/>
              </a:ext>
            </a:extLst>
          </p:cNvPr>
          <p:cNvSpPr txBox="1"/>
          <p:nvPr/>
        </p:nvSpPr>
        <p:spPr>
          <a:xfrm>
            <a:off x="337625" y="2062812"/>
            <a:ext cx="1080398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Considérons un système fermé, siège d’une réaction chimique supposée totale :</a:t>
            </a:r>
            <a:endParaRPr lang="fr-F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Image 79">
            <a:extLst>
              <a:ext uri="{FF2B5EF4-FFF2-40B4-BE49-F238E27FC236}">
                <a16:creationId xmlns:a16="http://schemas.microsoft.com/office/drawing/2014/main" xmlns="" id="{03615E68-CBA2-4B82-832A-D7F4919F58CC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73071" y="3378070"/>
            <a:ext cx="4032000" cy="82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C89CE32-1BFD-4A0E-8356-AAB57ACECAE9}"/>
              </a:ext>
            </a:extLst>
          </p:cNvPr>
          <p:cNvSpPr txBox="1"/>
          <p:nvPr/>
        </p:nvSpPr>
        <p:spPr>
          <a:xfrm>
            <a:off x="-1" y="4097598"/>
            <a:ext cx="1184499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À </a:t>
            </a:r>
            <a:r>
              <a:rPr lang="fr-FR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volume</a:t>
            </a:r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constant</a:t>
            </a:r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la chaleur de cette réaction est égale à l’énergie calorifique échangée avec le milieu extérieur 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Image 82">
            <a:extLst>
              <a:ext uri="{FF2B5EF4-FFF2-40B4-BE49-F238E27FC236}">
                <a16:creationId xmlns:a16="http://schemas.microsoft.com/office/drawing/2014/main" xmlns="" id="{9F28B3C0-F507-4210-AEDD-3FF763F24D6A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9604" y="4601818"/>
            <a:ext cx="3384000" cy="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E0BC78A0-27FF-446C-AB24-20CCC0CBB058}"/>
              </a:ext>
            </a:extLst>
          </p:cNvPr>
          <p:cNvSpPr txBox="1"/>
          <p:nvPr/>
        </p:nvSpPr>
        <p:spPr>
          <a:xfrm>
            <a:off x="56272" y="5383644"/>
            <a:ext cx="1178872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À  </a:t>
            </a:r>
            <a:r>
              <a:rPr lang="fr-FR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 = cste</a:t>
            </a:r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la chaleur de cette réaction est l’énergie calorifique échangée avec le milieu extérieur :</a:t>
            </a:r>
          </a:p>
        </p:txBody>
      </p:sp>
      <p:pic>
        <p:nvPicPr>
          <p:cNvPr id="14" name="Image 85">
            <a:extLst>
              <a:ext uri="{FF2B5EF4-FFF2-40B4-BE49-F238E27FC236}">
                <a16:creationId xmlns:a16="http://schemas.microsoft.com/office/drawing/2014/main" xmlns="" id="{BE0A94E9-E94A-4B67-B480-60A4B34E794D}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66854" y="6026601"/>
            <a:ext cx="3600000" cy="61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310823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88">
            <a:extLst>
              <a:ext uri="{FF2B5EF4-FFF2-40B4-BE49-F238E27FC236}">
                <a16:creationId xmlns:a16="http://schemas.microsoft.com/office/drawing/2014/main" xmlns="" id="{7678C943-59E6-4361-AD1C-A79F30679082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815" y="187669"/>
            <a:ext cx="10656000" cy="38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23BAAF5-8674-4EA1-B6CD-9FD664E9354E}"/>
              </a:ext>
            </a:extLst>
          </p:cNvPr>
          <p:cNvSpPr txBox="1"/>
          <p:nvPr/>
        </p:nvSpPr>
        <p:spPr>
          <a:xfrm>
            <a:off x="914815" y="4553468"/>
            <a:ext cx="10564422" cy="15696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Pour pouvoir comparer entre les chaleurs des différentes réactions, il est nécessaire de préciser les conditions dans lesquelles ces réactions sont effectuées.</a:t>
            </a:r>
          </a:p>
        </p:txBody>
      </p:sp>
    </p:spTree>
    <p:extLst>
      <p:ext uri="{BB962C8B-B14F-4D97-AF65-F5344CB8AC3E}">
        <p14:creationId xmlns:p14="http://schemas.microsoft.com/office/powerpoint/2010/main" val="13664557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4FEC910-E98A-47FB-BCB4-05F34F4D8E8A}"/>
              </a:ext>
            </a:extLst>
          </p:cNvPr>
          <p:cNvSpPr txBox="1"/>
          <p:nvPr/>
        </p:nvSpPr>
        <p:spPr>
          <a:xfrm>
            <a:off x="657665" y="413211"/>
            <a:ext cx="87254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L’enthalpie standard de réaction ∆H</a:t>
            </a:r>
            <a:r>
              <a:rPr lang="fr-FR" sz="3200" b="1" baseline="-25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fr-FR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°</a:t>
            </a:r>
            <a:endParaRPr lang="fr-FR" sz="32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094AF1E-C482-4C9F-A907-3E6826CD96E1}"/>
              </a:ext>
            </a:extLst>
          </p:cNvPr>
          <p:cNvSpPr txBox="1"/>
          <p:nvPr/>
        </p:nvSpPr>
        <p:spPr>
          <a:xfrm>
            <a:off x="657665" y="1308186"/>
            <a:ext cx="1020259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Représente la variation d’enthalpie accompagnant la réaction dans les conditions standards. Rappelons que l’état standard correspond à l’état physique dans lequel le réactif ou le produit est à l’état le plus stable, sous une pression de 1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atm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et à la température T =25C°.</a:t>
            </a:r>
          </a:p>
        </p:txBody>
      </p:sp>
      <p:pic>
        <p:nvPicPr>
          <p:cNvPr id="6" name="Image 97">
            <a:extLst>
              <a:ext uri="{FF2B5EF4-FFF2-40B4-BE49-F238E27FC236}">
                <a16:creationId xmlns:a16="http://schemas.microsoft.com/office/drawing/2014/main" xmlns="" id="{740AA38F-BFAB-4144-A675-7E3CAE568CEA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44962" y="3353814"/>
            <a:ext cx="9108000" cy="26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25441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281BB3C-2A18-46E2-8762-FB4080F6A9AF}"/>
              </a:ext>
            </a:extLst>
          </p:cNvPr>
          <p:cNvSpPr txBox="1"/>
          <p:nvPr/>
        </p:nvSpPr>
        <p:spPr>
          <a:xfrm>
            <a:off x="1153558" y="56263"/>
            <a:ext cx="9500293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fr-FR" sz="32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CHIMIE2: La Thermodynamique Chimique (L1,S2) </a:t>
            </a:r>
            <a:endParaRPr lang="fr-FR" sz="3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929B462-4701-4E95-82C2-4B8DB86A160B}"/>
              </a:ext>
            </a:extLst>
          </p:cNvPr>
          <p:cNvSpPr txBox="1"/>
          <p:nvPr/>
        </p:nvSpPr>
        <p:spPr>
          <a:xfrm>
            <a:off x="235634" y="750834"/>
            <a:ext cx="8289388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L’énergie interne U</a:t>
            </a:r>
            <a:r>
              <a:rPr lang="fr-FR" sz="3200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 une fonction d’état)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A172B766-740B-41FD-A1E2-02C97946D936}"/>
              </a:ext>
            </a:extLst>
          </p:cNvPr>
          <p:cNvSpPr txBox="1"/>
          <p:nvPr/>
        </p:nvSpPr>
        <p:spPr>
          <a:xfrm>
            <a:off x="235634" y="1525286"/>
            <a:ext cx="1080750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Tout système est caractérisé par une énergie interne notée « U », constituée de l’ensemble de toutes les énergies stockées dans la matière : </a:t>
            </a:r>
          </a:p>
          <a:p>
            <a:pPr algn="ctr"/>
            <a:r>
              <a:rPr lang="fr-FR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(⅀Energies cinétiques+ ⅀ Energies potentiels)</a:t>
            </a:r>
            <a:r>
              <a:rPr lang="fr-F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534B0DF-7244-4115-A289-81A6E5251099}"/>
              </a:ext>
            </a:extLst>
          </p:cNvPr>
          <p:cNvSpPr txBox="1"/>
          <p:nvPr/>
        </p:nvSpPr>
        <p:spPr>
          <a:xfrm>
            <a:off x="-186398" y="4023287"/>
            <a:ext cx="1122953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fr-CA" alt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fr-CA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’énergie thermique (</a:t>
            </a:r>
            <a:r>
              <a:rPr lang="fr-CA" altLang="ja-JP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énergie cinétique</a:t>
            </a:r>
            <a:r>
              <a:rPr lang="fr-CA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associée au </a:t>
            </a:r>
            <a:r>
              <a:rPr lang="fr-CA" altLang="ja-JP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mouvement </a:t>
            </a:r>
            <a:r>
              <a:rPr lang="fr-CA" altLang="ja-JP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aléatoire</a:t>
            </a:r>
            <a:r>
              <a:rPr lang="fr-CA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fr-CA" altLang="ja-JP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atomes</a:t>
            </a:r>
            <a:r>
              <a:rPr lang="fr-CA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des molécules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6AAEABEB-ECA7-4EA0-B2E4-D33C06457FE3}"/>
              </a:ext>
            </a:extLst>
          </p:cNvPr>
          <p:cNvSpPr txBox="1"/>
          <p:nvPr/>
        </p:nvSpPr>
        <p:spPr>
          <a:xfrm>
            <a:off x="407961" y="5332714"/>
            <a:ext cx="1097280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l’énergie chimique (</a:t>
            </a:r>
            <a:r>
              <a:rPr lang="fr-F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énergie potentielle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fr-FR" sz="3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stockée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dans les unités </a:t>
            </a:r>
            <a:r>
              <a:rPr lang="fr-FR" sz="3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structurales 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 substances chimiques, </a:t>
            </a:r>
            <a:r>
              <a:rPr lang="fr-FR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liaisons 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covalentes, liaisons ioniques, </a:t>
            </a:r>
          </a:p>
        </p:txBody>
      </p:sp>
    </p:spTree>
    <p:extLst>
      <p:ext uri="{BB962C8B-B14F-4D97-AF65-F5344CB8AC3E}">
        <p14:creationId xmlns:p14="http://schemas.microsoft.com/office/powerpoint/2010/main" val="42947606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00">
            <a:extLst>
              <a:ext uri="{FF2B5EF4-FFF2-40B4-BE49-F238E27FC236}">
                <a16:creationId xmlns:a16="http://schemas.microsoft.com/office/drawing/2014/main" xmlns="" id="{4243F4EC-DF41-4294-A8A2-5116C6494C11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28519" y="561234"/>
            <a:ext cx="9072000" cy="532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87643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03">
            <a:extLst>
              <a:ext uri="{FF2B5EF4-FFF2-40B4-BE49-F238E27FC236}">
                <a16:creationId xmlns:a16="http://schemas.microsoft.com/office/drawing/2014/main" xmlns="" id="{E018468E-8735-411E-B5F4-D081F49E93FE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3046" y="863749"/>
            <a:ext cx="7848000" cy="30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59135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4EFF835-8C7B-42C7-8AFF-C587DA1C05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8719" y="2322470"/>
            <a:ext cx="7392020" cy="226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B9AA74E-2295-42AD-8EC4-2C1E635A61EC}"/>
              </a:ext>
            </a:extLst>
          </p:cNvPr>
          <p:cNvSpPr txBox="1"/>
          <p:nvPr/>
        </p:nvSpPr>
        <p:spPr>
          <a:xfrm>
            <a:off x="3372726" y="4929426"/>
            <a:ext cx="501161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∆U=</a:t>
            </a:r>
            <a:r>
              <a:rPr lang="fr-FR" sz="36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fr-FR" sz="3600" b="1" baseline="-250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final</a:t>
            </a:r>
            <a:r>
              <a:rPr lang="fr-FR" sz="3600" b="1" baseline="-25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(1)</a:t>
            </a:r>
            <a:r>
              <a:rPr lang="fr-FR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fr-FR" sz="36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fr-FR" sz="3600" b="1" baseline="-250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initiale</a:t>
            </a:r>
            <a:r>
              <a:rPr lang="fr-FR" sz="3600" b="1" baseline="-25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(2)</a:t>
            </a:r>
            <a:endParaRPr lang="fr-FR" sz="3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473DE3CD-A737-40C0-914A-FC924BBDCC59}"/>
              </a:ext>
            </a:extLst>
          </p:cNvPr>
          <p:cNvSpPr txBox="1"/>
          <p:nvPr/>
        </p:nvSpPr>
        <p:spPr>
          <a:xfrm>
            <a:off x="267846" y="518565"/>
            <a:ext cx="1087376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 variation au cours d’une transformation est calculée :        </a:t>
            </a:r>
            <a:r>
              <a:rPr lang="fr-FR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∆U=</a:t>
            </a:r>
            <a:r>
              <a:rPr lang="fr-FR" sz="36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fr-FR" sz="3600" b="1" baseline="-250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final</a:t>
            </a:r>
            <a:r>
              <a:rPr lang="fr-FR" sz="36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-U</a:t>
            </a:r>
            <a:r>
              <a:rPr lang="fr-FR" sz="3600" b="1" baseline="-250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initiale</a:t>
            </a:r>
            <a:endParaRPr lang="fr-FR" sz="36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200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83DFE68-EB7A-4390-A9F9-84C16FF47B54}"/>
              </a:ext>
            </a:extLst>
          </p:cNvPr>
          <p:cNvSpPr txBox="1"/>
          <p:nvPr/>
        </p:nvSpPr>
        <p:spPr>
          <a:xfrm>
            <a:off x="728001" y="485727"/>
            <a:ext cx="10146325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Enoncée du premier principe de la thermodynamique </a:t>
            </a:r>
            <a:endParaRPr lang="fr-FR" sz="3200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E5CAE08-810E-49F2-8269-540F788CD80B}"/>
              </a:ext>
            </a:extLst>
          </p:cNvPr>
          <p:cNvSpPr txBox="1"/>
          <p:nvPr/>
        </p:nvSpPr>
        <p:spPr>
          <a:xfrm>
            <a:off x="573256" y="1315722"/>
            <a:ext cx="1072310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 premier principe de la thermodynamique peut prendre plusieurs formes :</a:t>
            </a:r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21FFA01F-4FC6-4C52-9345-F3A41398C523}"/>
              </a:ext>
            </a:extLst>
          </p:cNvPr>
          <p:cNvSpPr txBox="1"/>
          <p:nvPr/>
        </p:nvSpPr>
        <p:spPr>
          <a:xfrm>
            <a:off x="119572" y="2638160"/>
            <a:ext cx="1163046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36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« L’énergie se conserve, elle ne peut être ni crée ni détruite » (le premier principe est le principe de la conservation de l’énergie interne). </a:t>
            </a:r>
          </a:p>
        </p:txBody>
      </p:sp>
    </p:spTree>
    <p:extLst>
      <p:ext uri="{BB962C8B-B14F-4D97-AF65-F5344CB8AC3E}">
        <p14:creationId xmlns:p14="http://schemas.microsoft.com/office/powerpoint/2010/main" val="584077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F34CB01-8B1A-4000-B794-7D033657B1DD}"/>
              </a:ext>
            </a:extLst>
          </p:cNvPr>
          <p:cNvSpPr txBox="1"/>
          <p:nvPr/>
        </p:nvSpPr>
        <p:spPr>
          <a:xfrm>
            <a:off x="573257" y="582023"/>
            <a:ext cx="999157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« L’énergie d’un système isolé est constante ».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9E33D61-BAB7-4B1E-949A-D0942126FFC4}"/>
              </a:ext>
            </a:extLst>
          </p:cNvPr>
          <p:cNvSpPr txBox="1"/>
          <p:nvPr/>
        </p:nvSpPr>
        <p:spPr>
          <a:xfrm>
            <a:off x="418511" y="2347018"/>
            <a:ext cx="1117326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« Au cours d’une transformation d’un système, la variation de l’énergie interne (∆U ) est égale à la somme de toutes les quantités d’énergies échangées avec le milieu extérieur :</a:t>
            </a:r>
            <a:r>
              <a:rPr lang="fr-FR" sz="3600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∆U=Q+W</a:t>
            </a:r>
          </a:p>
        </p:txBody>
      </p:sp>
      <p:pic>
        <p:nvPicPr>
          <p:cNvPr id="8" name="Image 142">
            <a:extLst>
              <a:ext uri="{FF2B5EF4-FFF2-40B4-BE49-F238E27FC236}">
                <a16:creationId xmlns:a16="http://schemas.microsoft.com/office/drawing/2014/main" xmlns="" id="{6A15FB90-89ED-4165-9703-F7FA75ADF19F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150" y="4650580"/>
            <a:ext cx="3132000" cy="1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35323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2FB8E5D-264C-4335-A0B0-D8CCB19996DF}"/>
              </a:ext>
            </a:extLst>
          </p:cNvPr>
          <p:cNvSpPr txBox="1"/>
          <p:nvPr/>
        </p:nvSpPr>
        <p:spPr>
          <a:xfrm>
            <a:off x="615462" y="469482"/>
            <a:ext cx="10610555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3600" b="1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Applications du premier principe aux gaz parfaits</a:t>
            </a:r>
            <a:endParaRPr lang="fr-FR" sz="3600" dirty="0">
              <a:solidFill>
                <a:srgbClr val="FF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16027A7-C7DD-4248-8E80-E035BE542CA5}"/>
              </a:ext>
            </a:extLst>
          </p:cNvPr>
          <p:cNvSpPr txBox="1"/>
          <p:nvPr/>
        </p:nvSpPr>
        <p:spPr>
          <a:xfrm>
            <a:off x="615462" y="1482355"/>
            <a:ext cx="826125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3-1) Energie interne d’un gaz parfait</a:t>
            </a:r>
            <a:r>
              <a:rPr lang="fr-FR" sz="36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63947D8-A76B-4458-8930-E05DFCE0281A}"/>
              </a:ext>
            </a:extLst>
          </p:cNvPr>
          <p:cNvSpPr txBox="1"/>
          <p:nvPr/>
        </p:nvSpPr>
        <p:spPr>
          <a:xfrm>
            <a:off x="824719" y="2304814"/>
            <a:ext cx="1040129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 </a:t>
            </a:r>
            <a:r>
              <a:rPr lang="fr-FR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gaz parfait </a:t>
            </a:r>
            <a:r>
              <a:rPr lang="fr-F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obéit à </a:t>
            </a:r>
            <a:r>
              <a:rPr lang="fr-FR" sz="3600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loi de Joule </a:t>
            </a:r>
            <a:r>
              <a:rPr lang="fr-F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L’</a:t>
            </a:r>
            <a:r>
              <a:rPr lang="fr-FR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énergie interne </a:t>
            </a:r>
            <a:r>
              <a:rPr lang="fr-FR" sz="36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dépend uniquement </a:t>
            </a:r>
            <a:r>
              <a:rPr lang="fr-F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fr-FR" sz="36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température </a:t>
            </a:r>
            <a:r>
              <a:rPr lang="fr-F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sa variation est égale à la quantité de chaleur échangée à </a:t>
            </a:r>
            <a:r>
              <a:rPr lang="fr-FR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volume constant</a:t>
            </a:r>
            <a:r>
              <a:rPr lang="fr-F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fr-F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Image 2">
            <a:extLst>
              <a:ext uri="{FF2B5EF4-FFF2-40B4-BE49-F238E27FC236}">
                <a16:creationId xmlns:a16="http://schemas.microsoft.com/office/drawing/2014/main" xmlns="" id="{B7A838C9-0CAC-4C7B-9791-6B5799D1BC99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61333" y="4889600"/>
            <a:ext cx="4896000" cy="7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38877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3A88DE2-747F-4CD0-ACA9-4E11F6C60064}"/>
              </a:ext>
            </a:extLst>
          </p:cNvPr>
          <p:cNvSpPr txBox="1"/>
          <p:nvPr/>
        </p:nvSpPr>
        <p:spPr>
          <a:xfrm>
            <a:off x="531056" y="202196"/>
            <a:ext cx="60983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3-2) La fonction enthalpie H </a:t>
            </a:r>
            <a:endParaRPr lang="fr-FR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FDF76C0-08F6-450B-A379-37BB944BD78C}"/>
              </a:ext>
            </a:extLst>
          </p:cNvPr>
          <p:cNvSpPr txBox="1"/>
          <p:nvPr/>
        </p:nvSpPr>
        <p:spPr>
          <a:xfrm>
            <a:off x="362243" y="961069"/>
            <a:ext cx="1049801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 définit </a:t>
            </a:r>
            <a:r>
              <a:rPr lang="fr-FR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une fonction </a:t>
            </a:r>
            <a:r>
              <a:rPr lang="fr-F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d’état appelée </a:t>
            </a:r>
            <a:r>
              <a:rPr lang="fr-FR" sz="3600" b="1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 Enthalpie » </a:t>
            </a:r>
            <a:r>
              <a:rPr lang="fr-F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notée </a:t>
            </a:r>
            <a:r>
              <a:rPr lang="fr-FR" sz="3600" b="1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 H » </a:t>
            </a:r>
            <a:r>
              <a:rPr lang="fr-F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tel que :</a:t>
            </a:r>
          </a:p>
        </p:txBody>
      </p:sp>
      <p:pic>
        <p:nvPicPr>
          <p:cNvPr id="6" name="Image 13">
            <a:extLst>
              <a:ext uri="{FF2B5EF4-FFF2-40B4-BE49-F238E27FC236}">
                <a16:creationId xmlns:a16="http://schemas.microsoft.com/office/drawing/2014/main" xmlns="" id="{E55AD7F6-12D6-468A-97A6-6C884A2E19C2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67958" y="1865975"/>
            <a:ext cx="2736000" cy="6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8436B9D-3F33-4122-BD02-53B3E58E412A}"/>
              </a:ext>
            </a:extLst>
          </p:cNvPr>
          <p:cNvSpPr txBox="1"/>
          <p:nvPr/>
        </p:nvSpPr>
        <p:spPr>
          <a:xfrm>
            <a:off x="249698" y="2566915"/>
            <a:ext cx="11829758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-L’enthalpie d’un gaz parfait ne dépend que de sa température ; sa variation est égale à la quantité de chaleur échangée à pression constante.</a:t>
            </a:r>
          </a:p>
          <a:p>
            <a:r>
              <a:rPr lang="fr-F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en-US" sz="3200" baseline="30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ème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Joule: </a:t>
            </a:r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Image 3">
            <a:extLst>
              <a:ext uri="{FF2B5EF4-FFF2-40B4-BE49-F238E27FC236}">
                <a16:creationId xmlns:a16="http://schemas.microsoft.com/office/drawing/2014/main" xmlns="" id="{21FB6FA4-6601-4B96-A7E8-2B4069B3C83D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54866" y="4274836"/>
            <a:ext cx="5364000" cy="6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4FE12DB-13CF-4428-B5C3-421C26B8CD6A}"/>
              </a:ext>
            </a:extLst>
          </p:cNvPr>
          <p:cNvSpPr txBox="1"/>
          <p:nvPr/>
        </p:nvSpPr>
        <p:spPr>
          <a:xfrm>
            <a:off x="249697" y="5136610"/>
            <a:ext cx="11131065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∆H‹0</a:t>
            </a:r>
            <a:r>
              <a:rPr lang="fr-FR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fr-F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transformation est </a:t>
            </a:r>
            <a:r>
              <a:rPr lang="fr-FR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exothermique</a:t>
            </a:r>
            <a:r>
              <a:rPr lang="fr-FR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fr-FR" sz="3200" b="1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∆H›0 </a:t>
            </a:r>
            <a:r>
              <a:rPr lang="fr-F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la transformation </a:t>
            </a:r>
            <a:r>
              <a:rPr lang="fr-FR" sz="3200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 </a:t>
            </a:r>
            <a:r>
              <a:rPr lang="fr-FR" sz="3200" b="1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endothermique</a:t>
            </a:r>
            <a:r>
              <a:rPr lang="fr-F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fr-FR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∆H=0 </a:t>
            </a:r>
            <a:r>
              <a:rPr lang="fr-F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la transformation est </a:t>
            </a:r>
            <a:r>
              <a:rPr lang="fr-FR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athermique</a:t>
            </a:r>
            <a:r>
              <a:rPr lang="fr-F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fr-FR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181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808E7EC-E7D9-4AD8-8E56-1AF13CBD2494}"/>
              </a:ext>
            </a:extLst>
          </p:cNvPr>
          <p:cNvSpPr txBox="1"/>
          <p:nvPr/>
        </p:nvSpPr>
        <p:spPr>
          <a:xfrm>
            <a:off x="348175" y="413210"/>
            <a:ext cx="1132801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Relation entre ∆H et ∆U : (Relation entre </a:t>
            </a:r>
            <a:r>
              <a:rPr lang="fr-FR" sz="36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Qp</a:t>
            </a:r>
            <a:r>
              <a:rPr lang="fr-FR" sz="3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et </a:t>
            </a:r>
            <a:r>
              <a:rPr lang="fr-FR" sz="36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Qv</a:t>
            </a:r>
            <a:r>
              <a:rPr lang="fr-FR" sz="3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)</a:t>
            </a:r>
            <a:endParaRPr lang="fr-FR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4937330-580A-4257-B962-B59C9D127C75}"/>
              </a:ext>
            </a:extLst>
          </p:cNvPr>
          <p:cNvSpPr txBox="1"/>
          <p:nvPr/>
        </p:nvSpPr>
        <p:spPr>
          <a:xfrm>
            <a:off x="573257" y="1189111"/>
            <a:ext cx="1065276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Soit un système se transformant d’un </a:t>
            </a:r>
            <a:r>
              <a:rPr lang="fr-FR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état initial (1) </a:t>
            </a:r>
            <a:r>
              <a:rPr lang="fr-F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vers un </a:t>
            </a:r>
            <a:r>
              <a:rPr lang="fr-FR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état final (2) :</a:t>
            </a:r>
          </a:p>
        </p:txBody>
      </p:sp>
      <p:pic>
        <p:nvPicPr>
          <p:cNvPr id="6" name="Image 4">
            <a:extLst>
              <a:ext uri="{FF2B5EF4-FFF2-40B4-BE49-F238E27FC236}">
                <a16:creationId xmlns:a16="http://schemas.microsoft.com/office/drawing/2014/main" xmlns="" id="{69F30FC3-6E16-404E-B62B-82322886E4D9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04095" y="2722561"/>
            <a:ext cx="7092000" cy="34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78795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94A7967-3514-44B8-846F-8051752508B4}"/>
              </a:ext>
            </a:extLst>
          </p:cNvPr>
          <p:cNvSpPr txBox="1"/>
          <p:nvPr/>
        </p:nvSpPr>
        <p:spPr>
          <a:xfrm>
            <a:off x="685799" y="302848"/>
            <a:ext cx="9963443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3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3-3) Applications aux transformations thermomécaniques</a:t>
            </a:r>
            <a:r>
              <a:rPr lang="fr-FR" sz="36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C3BD7B9-68E0-4312-878C-36DECE35F05A}"/>
              </a:ext>
            </a:extLst>
          </p:cNvPr>
          <p:cNvSpPr txBox="1"/>
          <p:nvPr/>
        </p:nvSpPr>
        <p:spPr>
          <a:xfrm>
            <a:off x="481816" y="1786486"/>
            <a:ext cx="10371407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Soit un système effectuant une transformation réversible d’un état </a:t>
            </a:r>
            <a:r>
              <a:rPr lang="fr-FR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initial (1) </a:t>
            </a:r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vers un </a:t>
            </a:r>
            <a:r>
              <a:rPr lang="fr-FR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état final (2). </a:t>
            </a:r>
          </a:p>
          <a:p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Appliquons le premier principe aux </a:t>
            </a:r>
            <a:r>
              <a:rPr lang="fr-FR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différentes transformations </a:t>
            </a:r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r>
              <a:rPr lang="fr-F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482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961</TotalTime>
  <Words>547</Words>
  <Application>Microsoft Office PowerPoint</Application>
  <PresentationFormat>Grand écran</PresentationFormat>
  <Paragraphs>43</Paragraphs>
  <Slides>21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7" baseType="lpstr">
      <vt:lpstr>游ゴシック</vt:lpstr>
      <vt:lpstr>Arial</vt:lpstr>
      <vt:lpstr>Calibri</vt:lpstr>
      <vt:lpstr>Calibri Light</vt:lpstr>
      <vt:lpstr>Times New Roman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LENOVO</cp:lastModifiedBy>
  <cp:revision>63</cp:revision>
  <dcterms:created xsi:type="dcterms:W3CDTF">2020-10-14T09:24:20Z</dcterms:created>
  <dcterms:modified xsi:type="dcterms:W3CDTF">2021-04-05T18:12:34Z</dcterms:modified>
</cp:coreProperties>
</file>