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95F4-6FBE-40C4-AC6E-6D4419FEF01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AEA8-C39C-4416-B9A1-8C43F8C0AB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95F4-6FBE-40C4-AC6E-6D4419FEF01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AEA8-C39C-4416-B9A1-8C43F8C0AB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95F4-6FBE-40C4-AC6E-6D4419FEF01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AEA8-C39C-4416-B9A1-8C43F8C0AB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95F4-6FBE-40C4-AC6E-6D4419FEF01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AEA8-C39C-4416-B9A1-8C43F8C0AB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95F4-6FBE-40C4-AC6E-6D4419FEF01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AEA8-C39C-4416-B9A1-8C43F8C0AB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95F4-6FBE-40C4-AC6E-6D4419FEF01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AEA8-C39C-4416-B9A1-8C43F8C0AB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95F4-6FBE-40C4-AC6E-6D4419FEF01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AEA8-C39C-4416-B9A1-8C43F8C0AB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95F4-6FBE-40C4-AC6E-6D4419FEF01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AEA8-C39C-4416-B9A1-8C43F8C0AB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95F4-6FBE-40C4-AC6E-6D4419FEF01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AEA8-C39C-4416-B9A1-8C43F8C0AB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95F4-6FBE-40C4-AC6E-6D4419FEF01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AEA8-C39C-4416-B9A1-8C43F8C0AB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95F4-6FBE-40C4-AC6E-6D4419FEF01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AEA8-C39C-4416-B9A1-8C43F8C0AB6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95F4-6FBE-40C4-AC6E-6D4419FEF01A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3AEA8-C39C-4416-B9A1-8C43F8C0AB6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245037" y="1353745"/>
            <a:ext cx="3080010" cy="746358"/>
          </a:xfrm>
        </p:spPr>
        <p:txBody>
          <a:bodyPr wrap="none" lIns="68580" tIns="34290" rIns="68580" bIns="34290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DZ" sz="4400" b="1" dirty="0">
                <a:ln/>
                <a:solidFill>
                  <a:schemeClr val="accent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اضطراب الإتصال</a:t>
            </a:r>
            <a:endParaRPr lang="fr-FR" sz="4400" b="1" dirty="0">
              <a:ln/>
              <a:solidFill>
                <a:schemeClr val="accent4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Sous-titre 4"/>
          <p:cNvSpPr txBox="1">
            <a:spLocks noGrp="1"/>
          </p:cNvSpPr>
          <p:nvPr>
            <p:ph type="subTitle" idx="1"/>
          </p:nvPr>
        </p:nvSpPr>
        <p:spPr>
          <a:xfrm>
            <a:off x="2016125" y="2871788"/>
            <a:ext cx="5111750" cy="1641475"/>
          </a:xfrm>
        </p:spPr>
        <p:txBody>
          <a:bodyPr rtlCol="0">
            <a:spAutoFit/>
          </a:bodyPr>
          <a:lstStyle/>
          <a:p>
            <a:pPr marL="342900" indent="-342900" algn="r" rt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اتصال متناقض</a:t>
            </a:r>
          </a:p>
          <a:p>
            <a:pPr marL="342900" indent="-342900" algn="r" rt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خطأ في ترجمة الرسالة</a:t>
            </a:r>
          </a:p>
          <a:p>
            <a:pPr marL="342900" indent="-342900" algn="r" rt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تأكيد ، إنكار الصورة الذاتية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62013" y="1658938"/>
            <a:ext cx="7419975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يتم جعل مستلم الرسالة غير قادر على ترك الإطار الذي تم تعيينه بواسطة الرسالة. حتى بدون معنى ، تجد الرسالة قيمة براغماتية ، أي لا يمكن للمرء أن يتفاعل معها ، ويتفاعل معها دائمًا بطريقة متناقضة ، أي غير كافية ، لأن الرسالة متناقضة.</a:t>
            </a: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أيّا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ما يفعله المتلقي 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فهو 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يعاقب أو يشعر بالذنب: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-لا يمكن الرد على العبارتين المتنافرتين 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-التفاعل على نحو لا يخلو من المفارقة 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-مرغم على العصيان حتى يتسنى له الانصياع </a:t>
            </a:r>
            <a:endParaRPr lang="fr-FR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44563" y="2090738"/>
            <a:ext cx="7254875" cy="267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إصدار </a:t>
            </a:r>
            <a:r>
              <a:rPr lang="fr-FR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الأمر</a:t>
            </a:r>
            <a:r>
              <a:rPr lang="ar-DZ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الزجري</a:t>
            </a:r>
            <a:r>
              <a:rPr lang="fr-FR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بناءً على ثلاثة (3) عناصر:</a:t>
            </a: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علاقة تكامل قوية</a:t>
            </a: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لا بد من إطاعة الأمر 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الزجري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ولكن لفعل ذلك ، يجب أن تعصي.</a:t>
            </a: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الشخص في المركز 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الأدنى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هو سجين الإطار ولا يمكنه استخدام الأدوات المتاحة له للخروج من المفارقة 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على سبيل المثال ، التواصل الفوقي - التواصل 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فوق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الاتصال –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 ذلك سيكون عصيانًا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).</a:t>
            </a:r>
            <a:endParaRPr lang="fr-FR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oneTexte 2"/>
          <p:cNvSpPr txBox="1">
            <a:spLocks noChangeArrowheads="1"/>
          </p:cNvSpPr>
          <p:nvPr/>
        </p:nvSpPr>
        <p:spPr bwMode="auto">
          <a:xfrm>
            <a:off x="601663" y="2736850"/>
            <a:ext cx="79406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هذه الأوامر متناقضة لأنها تتطلب سلوكاً متناظراً في علاقة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معرّفة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بأنها مكملة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.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</a:t>
            </a:r>
            <a:endParaRPr lang="ar-DZ" sz="2800">
              <a:latin typeface="Sakkal Majalla" pitchFamily="2" charset="-78"/>
              <a:cs typeface="Sakkal Majalla" pitchFamily="2" charset="-78"/>
            </a:endParaRP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لذلك تصبح المفارقة، في سياقات التفاعل،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تصبح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موضوعاً له أهمية عملية كبيرة للصحة العقلية للشركاء، سواء على مستوى الأفراد أو الأسر.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oneTexte 2"/>
          <p:cNvSpPr txBox="1">
            <a:spLocks noChangeArrowheads="1"/>
          </p:cNvSpPr>
          <p:nvPr/>
        </p:nvSpPr>
        <p:spPr bwMode="auto">
          <a:xfrm>
            <a:off x="998538" y="2951163"/>
            <a:ext cx="714692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في بيئة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أسرية حيث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يسود فيها التواصل المرضي ، تستهدف هذه الأوامر الزجرية المتناقضة "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ال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ضحية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المقصية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" ، العضو "الفصامي".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oneTexte 2"/>
          <p:cNvSpPr txBox="1">
            <a:spLocks noChangeArrowheads="1"/>
          </p:cNvSpPr>
          <p:nvPr/>
        </p:nvSpPr>
        <p:spPr bwMode="auto">
          <a:xfrm>
            <a:off x="333375" y="2327275"/>
            <a:ext cx="84772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1" hangingPunct="1"/>
            <a:r>
              <a:rPr lang="fr-FR" sz="2800">
                <a:latin typeface="Sakkal Majalla" pitchFamily="2" charset="-78"/>
                <a:cs typeface="Sakkal Majalla" pitchFamily="2" charset="-78"/>
              </a:rPr>
              <a:t>تزور أم طفلها وتعطيه ربط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تي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عنق ، واحدة زرقاء والأخرى حمراء. في الزيارة التالية ، يقدم الطفل نفسه بربطة عنق حمراء. تقول له الأم: "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أ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لا تحب ربطة العنق الزرقاء"؟</a:t>
            </a:r>
          </a:p>
          <a:p>
            <a:pPr algn="r" rtl="1" eaLnBrk="1" hangingPunct="1"/>
            <a:r>
              <a:rPr lang="fr-FR" sz="2800">
                <a:latin typeface="Sakkal Majalla" pitchFamily="2" charset="-78"/>
                <a:cs typeface="Sakkal Majalla" pitchFamily="2" charset="-78"/>
              </a:rPr>
              <a:t>في الزيارة التالية ، يقدم الطفل نفسه بربطة عنق زرقاء. تقول له الأم: "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أ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لا تحب الربطة الحمراء"؟</a:t>
            </a:r>
          </a:p>
          <a:p>
            <a:pPr algn="r" rtl="1" eaLnBrk="1" hangingPunct="1"/>
            <a:r>
              <a:rPr lang="fr-FR" sz="2800">
                <a:latin typeface="Sakkal Majalla" pitchFamily="2" charset="-78"/>
                <a:cs typeface="Sakkal Majalla" pitchFamily="2" charset="-78"/>
              </a:rPr>
              <a:t>في الزيارة التالية مرة أخرى ، يظهر الطفل بربطت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ي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العنق ال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زرقاء و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ال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حمراء حول رقبته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ف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تقول له والدته: "لا عجب أنك وضعت في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جناح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الطب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العقلي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للأطفال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"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!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  ب.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واتزلاويك.</a:t>
            </a:r>
          </a:p>
        </p:txBody>
      </p:sp>
      <p:sp>
        <p:nvSpPr>
          <p:cNvPr id="4" name="Rectangle 3"/>
          <p:cNvSpPr/>
          <p:nvPr/>
        </p:nvSpPr>
        <p:spPr>
          <a:xfrm>
            <a:off x="4132263" y="1422400"/>
            <a:ext cx="879475" cy="74612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مثال</a:t>
            </a:r>
            <a:endParaRPr lang="fr-F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oneTexte 2"/>
          <p:cNvSpPr txBox="1">
            <a:spLocks noChangeArrowheads="1"/>
          </p:cNvSpPr>
          <p:nvPr/>
        </p:nvSpPr>
        <p:spPr bwMode="auto">
          <a:xfrm>
            <a:off x="555625" y="1228725"/>
            <a:ext cx="80327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يتحدث Bateson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عن الأم التي تظهر من خلال كلمات الحب لغة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التقارب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في نفس الوقت سلوك القطيعة أو التجنب من قبل لغات الجسد القريبة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المسافة والمدة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والحركية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الإيماءات والتقليد والحركة والموقف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 قد لا يعرف طفله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ما تطلبه والدته منه بالضبط ، سواء كانت تدعوه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ليعانقها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أو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تجبره على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الابتعاد.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هو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محكوم عليه بالتأرجح بين هذين المطلبين المتناقضين والمت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ضاربين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والذي لا يستطيع الإجابة عليه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في نفس الوقت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ولا يمكنه التعليق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عليها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أو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م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ناقش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تها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في ضوء طبيعة العلاقة.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أيا كان الرد الذي يختاره ، فإنه يعاقب و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يتلقى الأمر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بتغيير إجابته وتبني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الإجابة الأخرى.</a:t>
            </a:r>
            <a:endParaRPr lang="fr-FR" sz="280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85900" y="1666875"/>
            <a:ext cx="6172200" cy="7429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ar-DZ" altLang="fr-FR" kern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الاتصال المتناقض</a:t>
            </a:r>
            <a:endParaRPr lang="fr-FR" altLang="fr-FR" kern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52538" y="3429000"/>
            <a:ext cx="6638925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تتضمن بنية الرسالة تناقضًا: 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اتصال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رسالتين غير متوافقين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هناك ثلاثة أنواع من 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التناقضات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marL="342900" indent="-342900" algn="r" rtl="1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التناقضات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المنطقية</a:t>
            </a:r>
          </a:p>
          <a:p>
            <a:pPr marL="342900" indent="-342900" algn="r" rtl="1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تعاريف 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متضاربة</a:t>
            </a:r>
          </a:p>
          <a:p>
            <a:pPr marL="342900" indent="-342900" algn="r" rtl="1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التناقضات ال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واقعية:</a:t>
            </a: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وا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 المتناقض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endParaRPr lang="fr-FR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التوقعات المتناقضة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57500" y="950913"/>
            <a:ext cx="34290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DZ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مفارقات</a:t>
            </a:r>
            <a:r>
              <a:rPr lang="fr-F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الدلالية</a:t>
            </a:r>
          </a:p>
        </p:txBody>
      </p:sp>
      <p:sp>
        <p:nvSpPr>
          <p:cNvPr id="20483" name="ZoneTexte 4"/>
          <p:cNvSpPr txBox="1">
            <a:spLocks noChangeArrowheads="1"/>
          </p:cNvSpPr>
          <p:nvPr/>
        </p:nvSpPr>
        <p:spPr bwMode="auto">
          <a:xfrm>
            <a:off x="1331913" y="1905000"/>
            <a:ext cx="6480175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1" hangingPunct="1"/>
            <a:r>
              <a:rPr lang="fr-FR" sz="2800">
                <a:latin typeface="Sakkal Majalla" pitchFamily="2" charset="-78"/>
                <a:cs typeface="Sakkal Majalla" pitchFamily="2" charset="-78"/>
              </a:rPr>
              <a:t>من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خلال بيت شعري للكاهن الشاعر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إبيمينيد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"الكريتيون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هم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 دائما)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كذابون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"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Krêtes aeì pseûstai ، يقول الكريتي أن الكريتيين يكذبون دائمًا. بأي طريقة يمكننا الحكم على قيمة هذه الجملة الأخيرة؟ من ناحية ،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إبيمينيد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هو كريتي ، لذا فهو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كاذب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،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ولكنه إذا كان كاذبا، فهو في واقع الأمر يقول الحقيقة.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من ناحية أخرى ، يقول الحقيقة ، وهي أن الكريتيين يكذبون دائمًا ، ف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هو إذن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يكذب.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.  إن هذا التصريح صحيح وغير صحيح، ومن ثم فهو تناقض، وهو أمر لا يمكن احتماله من حيث المنطق.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هل هو يكذب أم لا يكذب ، صح أم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خطأ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؟ غير قابل للتقرير ، وهو أمر لا يطاق للعقل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.  في محاولة يائسة لعدم التوصل إلى حل .  </a:t>
            </a:r>
            <a:endParaRPr lang="fr-FR" sz="280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57500" y="1204913"/>
            <a:ext cx="34290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fr-F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أوامر </a:t>
            </a:r>
            <a:r>
              <a:rPr lang="ar-DZ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المتناقضة</a:t>
            </a:r>
            <a:endParaRPr lang="fr-F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507" name="ZoneTexte 4"/>
          <p:cNvSpPr txBox="1">
            <a:spLocks noChangeArrowheads="1"/>
          </p:cNvSpPr>
          <p:nvPr/>
        </p:nvSpPr>
        <p:spPr bwMode="auto">
          <a:xfrm>
            <a:off x="1050925" y="2305050"/>
            <a:ext cx="70421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إنها تتطلب سلوكًا متماثلًا في علاقة تُعرف بأنها مكملة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يمكن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للتناقض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أن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ي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غزو التفاعل و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ي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ؤثر على السلوك وكذلك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على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الصحة العقلية للفرد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  لذلك فهي ذات أهمية كبيرة للصحة العقلية للشركاء لأنها يمكن أن تشكك في معتقداتهم ويقينهم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1038" y="1130300"/>
            <a:ext cx="2701925" cy="74612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الرابطة المزدوجة</a:t>
            </a:r>
            <a:endParaRPr lang="fr-F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3950" y="2076450"/>
            <a:ext cx="6896100" cy="3084513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ar-DZ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ظهرت الدراسات الأولى حول نظرية الرابطة المزدوجة بعد أعمال باتسون وجاكسون وهالي وويكلند سنة 1956" نحو نظرية انفصام الشخصية".</a:t>
            </a: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ar-DZ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لا يعاني المريض من اضطراب عقلي ولكنه على العكس من ذلك استطاع أن يستجيب بشكل مناسب لتسلسلات اتصال محددة.</a:t>
            </a: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ar-DZ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هذا التفاعل الخاص هو " الرابطة المزدوجة "</a:t>
            </a: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oneTexte 2"/>
          <p:cNvSpPr txBox="1">
            <a:spLocks noChangeArrowheads="1"/>
          </p:cNvSpPr>
          <p:nvPr/>
        </p:nvSpPr>
        <p:spPr bwMode="auto">
          <a:xfrm>
            <a:off x="712788" y="2135188"/>
            <a:ext cx="736123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بالنسبة لهؤلاء الباحثين "ا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لتناقض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ه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نموذج للتواصل يؤدي إلى الرابطة المزدوجة".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تؤكد نظريتهم وجود علاقات متضاربة بين مريض الذهان و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محيطه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عندما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يصدر هذا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الأخير أوامر عبثية ومستحيلة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كما لو كان الأمر بالعصيان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ومن المحتم أن تؤدي هذه الأوامر، "التي لا يمكن تجنبها، والتي تليها عقوبات، إلى بداية الذهان.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oneTexte 2"/>
          <p:cNvSpPr txBox="1">
            <a:spLocks noChangeArrowheads="1"/>
          </p:cNvSpPr>
          <p:nvPr/>
        </p:nvSpPr>
        <p:spPr bwMode="auto">
          <a:xfrm>
            <a:off x="1682750" y="2090738"/>
            <a:ext cx="57785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 rtl="1" eaLnBrk="1" hangingPunct="1">
              <a:buFont typeface="Century Gothic" pitchFamily="34" charset="0"/>
              <a:buAutoNum type="arabicPeriod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عدم القدرة على إرضاء شخص ما دون انتهاك الآخر. </a:t>
            </a:r>
          </a:p>
          <a:p>
            <a:pPr marL="342900" indent="-342900" algn="r" rtl="1" eaLnBrk="1" hangingPunct="1">
              <a:buFont typeface="Century Gothic" pitchFamily="34" charset="0"/>
              <a:buAutoNum type="arabicPeriod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رغبة في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الفرار</a:t>
            </a:r>
            <a:endParaRPr lang="fr-FR" sz="2800">
              <a:latin typeface="Sakkal Majalla" pitchFamily="2" charset="-78"/>
              <a:cs typeface="Sakkal Majalla" pitchFamily="2" charset="-78"/>
            </a:endParaRPr>
          </a:p>
          <a:p>
            <a:pPr marL="342900" indent="-342900" algn="r" rtl="1" eaLnBrk="1" hangingPunct="1">
              <a:buFont typeface="Century Gothic" pitchFamily="34" charset="0"/>
              <a:buAutoNum type="arabicPeriod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عدم القدرة على الفرار لأسباب تتعلق بالتبعية للشخص الذي يعطي الأوامر. </a:t>
            </a:r>
          </a:p>
          <a:p>
            <a:pPr marL="342900" indent="-342900" algn="r" rtl="1" eaLnBrk="1" hangingPunct="1">
              <a:buFont typeface="Century Gothic" pitchFamily="34" charset="0"/>
              <a:buAutoNum type="arabicPeriod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حالة الجمود مع الشعور بالذنب. </a:t>
            </a:r>
          </a:p>
          <a:p>
            <a:pPr marL="342900" indent="-342900" algn="r" rtl="1" eaLnBrk="1" hangingPunct="1">
              <a:buFont typeface="Century Gothic" pitchFamily="34" charset="0"/>
              <a:buAutoNum type="arabicPeriod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التعرض للعقاب دائماً مع الشعور المتزايد بالذنب </a:t>
            </a:r>
          </a:p>
        </p:txBody>
      </p:sp>
      <p:sp>
        <p:nvSpPr>
          <p:cNvPr id="24579" name="ZoneTexte 4"/>
          <p:cNvSpPr txBox="1">
            <a:spLocks noChangeArrowheads="1"/>
          </p:cNvSpPr>
          <p:nvPr/>
        </p:nvSpPr>
        <p:spPr bwMode="auto">
          <a:xfrm>
            <a:off x="2209800" y="784225"/>
            <a:ext cx="4724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1" hangingPunct="1"/>
            <a:r>
              <a:rPr lang="ar-DZ" sz="4400">
                <a:latin typeface="Sakkal Majalla" pitchFamily="2" charset="-78"/>
                <a:cs typeface="Sakkal Majalla" pitchFamily="2" charset="-78"/>
              </a:rPr>
              <a:t>سيؤدي ذلك إلى</a:t>
            </a:r>
            <a:r>
              <a:rPr lang="fr-FR" sz="4400">
                <a:latin typeface="Sakkal Majalla" pitchFamily="2" charset="-78"/>
                <a:cs typeface="Sakkal Majalla" pitchFamily="2" charset="-78"/>
              </a:rPr>
              <a:t>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oneTexte 2"/>
          <p:cNvSpPr txBox="1">
            <a:spLocks noChangeArrowheads="1"/>
          </p:cNvSpPr>
          <p:nvPr/>
        </p:nvSpPr>
        <p:spPr bwMode="auto">
          <a:xfrm>
            <a:off x="1084263" y="1444625"/>
            <a:ext cx="6975475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بالنسبة إلى Watzlawick و Jackson و Beavin ، فإن عناصر الرابطة المزدوجة هي كما يلي: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هناك شخصان أو أكثر منخرطون في علاقة مكثفة ذات قيمة حيوية لأولئك المعنيين.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في هذا السياق ، يتم تنظيم الرسالة المرسلة ب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حيث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: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الرسالة تقول شيئا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 ما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إنه يؤكد شيئًا ما حول تأكيده.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هاتان العبارتان متنافيتان. إذا كان هذا الأمر أمرًا زجريًا ، فعليك العصيان حتى تتمكن من طاعته.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oneTexte 2"/>
          <p:cNvSpPr txBox="1">
            <a:spLocks noChangeArrowheads="1"/>
          </p:cNvSpPr>
          <p:nvPr/>
        </p:nvSpPr>
        <p:spPr bwMode="auto">
          <a:xfrm>
            <a:off x="852488" y="2151063"/>
            <a:ext cx="743902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3200">
                <a:latin typeface="Sakkal Majalla" pitchFamily="2" charset="-78"/>
                <a:cs typeface="Sakkal Majalla" pitchFamily="2" charset="-78"/>
              </a:rPr>
              <a:t>نتحدث عن ارتباط مزدوج عندما يحدث في علاقة سلطة تأمر بخيار مستحيل وتحظر أي تعليق على عبثية الموقف.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ar-DZ" sz="3200">
                <a:latin typeface="Sakkal Majalla" pitchFamily="2" charset="-78"/>
                <a:cs typeface="Sakkal Majalla" pitchFamily="2" charset="-78"/>
              </a:rPr>
              <a:t>وفي حالة عدم القدرة على اتخاذ القرار، فإن المعضلة تكمن في الحاجة إلى الاختيار. 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ar-DZ" sz="3200">
                <a:latin typeface="Sakkal Majalla" pitchFamily="2" charset="-78"/>
                <a:cs typeface="Sakkal Majalla" pitchFamily="2" charset="-78"/>
              </a:rPr>
              <a:t>إن الأمر الزجري المتناقض هو التزام (أمر) بالاختيار</a:t>
            </a:r>
            <a:r>
              <a:rPr lang="fr-FR" sz="3200">
                <a:latin typeface="Sakkal Majalla" pitchFamily="2" charset="-78"/>
                <a:cs typeface="Sakkal Majalla" pitchFamily="2" charset="-78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906</Words>
  <Application>Microsoft Office PowerPoint</Application>
  <PresentationFormat>Affichage à l'écran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اضطراب الإتصال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اضطراب الإتصال</dc:title>
  <dc:creator>A</dc:creator>
  <cp:lastModifiedBy>A</cp:lastModifiedBy>
  <cp:revision>2</cp:revision>
  <dcterms:created xsi:type="dcterms:W3CDTF">2021-02-10T08:37:45Z</dcterms:created>
  <dcterms:modified xsi:type="dcterms:W3CDTF">2021-02-10T08:39:04Z</dcterms:modified>
</cp:coreProperties>
</file>