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57" r:id="rId4"/>
    <p:sldId id="275" r:id="rId5"/>
    <p:sldId id="276" r:id="rId6"/>
    <p:sldId id="261" r:id="rId7"/>
    <p:sldId id="273" r:id="rId8"/>
    <p:sldId id="272" r:id="rId9"/>
    <p:sldId id="260" r:id="rId10"/>
    <p:sldId id="259" r:id="rId11"/>
    <p:sldId id="258" r:id="rId12"/>
    <p:sldId id="277" r:id="rId13"/>
    <p:sldId id="278" r:id="rId14"/>
    <p:sldId id="279" r:id="rId15"/>
    <p:sldId id="280" r:id="rId16"/>
    <p:sldId id="262" r:id="rId17"/>
    <p:sldId id="263" r:id="rId18"/>
    <p:sldId id="264" r:id="rId19"/>
    <p:sldId id="265" r:id="rId20"/>
    <p:sldId id="266" r:id="rId21"/>
    <p:sldId id="274" r:id="rId22"/>
    <p:sldId id="267" r:id="rId23"/>
    <p:sldId id="268" r:id="rId24"/>
    <p:sldId id="269" r:id="rId25"/>
    <p:sldId id="27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rageek.com/l/%d8%b4%d8%b1%d8%ad-%d8%a7%d9%84%d9%88%d9%88%d8%b1%d8%a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DZ" dirty="0" smtClean="0"/>
              <a:t>مفاهيم و مصطلحات أساسية في تكنولوجيات المعلومات و الاتصال </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33309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قاعدة البيانات </a:t>
            </a:r>
            <a:endParaRPr lang="fr-FR" dirty="0"/>
          </a:p>
        </p:txBody>
      </p:sp>
      <p:sp>
        <p:nvSpPr>
          <p:cNvPr id="3" name="Espace réservé du contenu 2"/>
          <p:cNvSpPr>
            <a:spLocks noGrp="1"/>
          </p:cNvSpPr>
          <p:nvPr>
            <p:ph idx="1"/>
          </p:nvPr>
        </p:nvSpPr>
        <p:spPr/>
        <p:txBody>
          <a:bodyPr>
            <a:normAutofit/>
          </a:bodyPr>
          <a:lstStyle/>
          <a:p>
            <a:pPr algn="just" rtl="1"/>
            <a:r>
              <a:rPr lang="ar-SA" sz="2400" dirty="0">
                <a:cs typeface="+mj-cs"/>
              </a:rPr>
              <a:t>أنها</a:t>
            </a:r>
            <a:r>
              <a:rPr lang="fr-FR" sz="2400" dirty="0">
                <a:cs typeface="+mj-cs"/>
              </a:rPr>
              <a:t> “</a:t>
            </a:r>
            <a:r>
              <a:rPr lang="ar-SA" sz="2400" dirty="0">
                <a:cs typeface="+mj-cs"/>
              </a:rPr>
              <a:t>مجموعة من البيانات الخام، والمعلومات المعالجة والمرتبة ذات العلاقة المتبادلة فيما بينها، والمخزنة بطريقة نموذجية (ملفات وسجلات متكاملة)، ويمكن استرجاعها وتحديثها والتعامل معها بسهولة لخدمة أغراض المؤسسة</a:t>
            </a:r>
            <a:r>
              <a:rPr lang="fr-FR" sz="2400" dirty="0">
                <a:cs typeface="+mj-cs"/>
              </a:rPr>
              <a:t>“.</a:t>
            </a:r>
          </a:p>
          <a:p>
            <a:pPr marL="0" indent="0" algn="just" rtl="1">
              <a:buNone/>
            </a:pPr>
            <a:endParaRPr lang="fr-FR" sz="2400" dirty="0">
              <a:cs typeface="+mj-cs"/>
            </a:endParaRPr>
          </a:p>
        </p:txBody>
      </p:sp>
    </p:spTree>
    <p:extLst>
      <p:ext uri="{BB962C8B-B14F-4D97-AF65-F5344CB8AC3E}">
        <p14:creationId xmlns:p14="http://schemas.microsoft.com/office/powerpoint/2010/main" val="255749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المواقع الالكترونية </a:t>
            </a:r>
            <a:endParaRPr lang="fr-FR" dirty="0"/>
          </a:p>
        </p:txBody>
      </p:sp>
      <p:sp>
        <p:nvSpPr>
          <p:cNvPr id="3" name="Espace réservé du contenu 2"/>
          <p:cNvSpPr>
            <a:spLocks noGrp="1"/>
          </p:cNvSpPr>
          <p:nvPr>
            <p:ph idx="1"/>
          </p:nvPr>
        </p:nvSpPr>
        <p:spPr/>
        <p:txBody>
          <a:bodyPr>
            <a:normAutofit/>
          </a:bodyPr>
          <a:lstStyle/>
          <a:p>
            <a:pPr algn="just" rtl="1"/>
            <a:r>
              <a:rPr lang="fr-FR" sz="2000" dirty="0" smtClean="0">
                <a:cs typeface="+mj-cs"/>
              </a:rPr>
              <a:t>: </a:t>
            </a:r>
            <a:r>
              <a:rPr lang="fr-FR" sz="2000" dirty="0">
                <a:cs typeface="+mj-cs"/>
              </a:rPr>
              <a:t>Web </a:t>
            </a:r>
            <a:r>
              <a:rPr lang="fr-FR" sz="2000" dirty="0" smtClean="0">
                <a:cs typeface="+mj-cs"/>
              </a:rPr>
              <a:t>Site</a:t>
            </a:r>
            <a:r>
              <a:rPr lang="ar-SA" sz="2000" dirty="0" smtClean="0">
                <a:cs typeface="+mj-cs"/>
              </a:rPr>
              <a:t> </a:t>
            </a:r>
            <a:r>
              <a:rPr lang="ar-SA" sz="2000" dirty="0">
                <a:cs typeface="+mj-cs"/>
              </a:rPr>
              <a:t>كلمة "موقع الكتروني" انه مكان ما على الشبكة العنكبوتية يحتوي على عدد كبير أو صغير  من صفحات الويب وتكون هذه الصفحات ديناميكية</a:t>
            </a:r>
            <a:r>
              <a:rPr lang="fr-FR" sz="2000" dirty="0">
                <a:cs typeface="+mj-cs"/>
              </a:rPr>
              <a:t> </a:t>
            </a:r>
            <a:r>
              <a:rPr lang="ar-SA" sz="2000" dirty="0" smtClean="0">
                <a:cs typeface="+mj-cs"/>
              </a:rPr>
              <a:t>(</a:t>
            </a:r>
            <a:r>
              <a:rPr lang="ar-SA" sz="2000" dirty="0">
                <a:cs typeface="+mj-cs"/>
              </a:rPr>
              <a:t>أي </a:t>
            </a:r>
            <a:r>
              <a:rPr lang="ar-SA" sz="2000" dirty="0" smtClean="0">
                <a:cs typeface="+mj-cs"/>
              </a:rPr>
              <a:t>بإمكان </a:t>
            </a:r>
            <a:r>
              <a:rPr lang="ar-SA" sz="2000" dirty="0">
                <a:cs typeface="+mj-cs"/>
              </a:rPr>
              <a:t>هذه الصفحة عرض مقالات يومية مثل موقع </a:t>
            </a:r>
            <a:r>
              <a:rPr lang="ar-DZ" sz="2000" dirty="0" smtClean="0">
                <a:cs typeface="+mj-cs"/>
              </a:rPr>
              <a:t>الجامعة</a:t>
            </a:r>
            <a:r>
              <a:rPr lang="ar-SA" sz="2000" dirty="0" smtClean="0">
                <a:cs typeface="+mj-cs"/>
              </a:rPr>
              <a:t>) و</a:t>
            </a:r>
            <a:r>
              <a:rPr lang="ar-DZ" sz="2000" dirty="0" smtClean="0">
                <a:cs typeface="+mj-cs"/>
              </a:rPr>
              <a:t> </a:t>
            </a:r>
            <a:r>
              <a:rPr lang="ar-SA" sz="2000" dirty="0" smtClean="0">
                <a:cs typeface="+mj-cs"/>
              </a:rPr>
              <a:t>بالإضافة </a:t>
            </a:r>
            <a:r>
              <a:rPr lang="ar-SA" sz="2000" dirty="0">
                <a:cs typeface="+mj-cs"/>
              </a:rPr>
              <a:t>الى صفحات ستاتيك</a:t>
            </a:r>
            <a:r>
              <a:rPr lang="fr-FR" sz="2000" dirty="0">
                <a:cs typeface="+mj-cs"/>
              </a:rPr>
              <a:t> </a:t>
            </a:r>
            <a:r>
              <a:rPr lang="ar-SA" sz="2000" dirty="0" smtClean="0">
                <a:cs typeface="+mj-cs"/>
              </a:rPr>
              <a:t>(</a:t>
            </a:r>
            <a:r>
              <a:rPr lang="ar-SA" sz="2000" dirty="0">
                <a:cs typeface="+mj-cs"/>
              </a:rPr>
              <a:t>أي </a:t>
            </a:r>
            <a:r>
              <a:rPr lang="ar-SA" sz="2000" dirty="0">
                <a:cs typeface="+mj-cs"/>
              </a:rPr>
              <a:t>الصفحات الثابتة </a:t>
            </a:r>
            <a:r>
              <a:rPr lang="ar-DZ" sz="2000" dirty="0">
                <a:cs typeface="+mj-cs"/>
              </a:rPr>
              <a:t>ا</a:t>
            </a:r>
            <a:r>
              <a:rPr lang="ar-SA" sz="2000" dirty="0" smtClean="0">
                <a:cs typeface="+mj-cs"/>
              </a:rPr>
              <a:t>لتي </a:t>
            </a:r>
            <a:r>
              <a:rPr lang="ar-SA" sz="2000" dirty="0">
                <a:cs typeface="+mj-cs"/>
              </a:rPr>
              <a:t>نادراً ما تتغير  أو تتغير بشكل يدوي) , ويمكن الدخول لهذه المواقع بواسطة النطاق الخاص بكل موقع , مثلاً اذا اردت الدخول لموقع </a:t>
            </a:r>
            <a:r>
              <a:rPr lang="ar-DZ" sz="2000" dirty="0" smtClean="0">
                <a:cs typeface="+mj-cs"/>
              </a:rPr>
              <a:t>الجامعة</a:t>
            </a:r>
            <a:r>
              <a:rPr lang="ar-SA" sz="2000" dirty="0" smtClean="0">
                <a:cs typeface="+mj-cs"/>
              </a:rPr>
              <a:t> </a:t>
            </a:r>
            <a:r>
              <a:rPr lang="ar-SA" sz="2000" dirty="0">
                <a:cs typeface="+mj-cs"/>
              </a:rPr>
              <a:t>فإنه يمكنك كتابة</a:t>
            </a:r>
            <a:r>
              <a:rPr lang="fr-FR" sz="2000" dirty="0">
                <a:cs typeface="+mj-cs"/>
              </a:rPr>
              <a:t> </a:t>
            </a:r>
            <a:r>
              <a:rPr lang="fr-FR" sz="2000" dirty="0" smtClean="0">
                <a:cs typeface="+mj-cs"/>
              </a:rPr>
              <a:t>« Oran2.dz" </a:t>
            </a:r>
            <a:r>
              <a:rPr lang="ar-SA" sz="2000" dirty="0">
                <a:cs typeface="+mj-cs"/>
              </a:rPr>
              <a:t>وسيقوم المتصفح تلقائياً </a:t>
            </a:r>
            <a:r>
              <a:rPr lang="ar-SA" sz="2000" dirty="0" err="1">
                <a:cs typeface="+mj-cs"/>
              </a:rPr>
              <a:t>بادخالك</a:t>
            </a:r>
            <a:r>
              <a:rPr lang="ar-SA" sz="2000" dirty="0">
                <a:cs typeface="+mj-cs"/>
              </a:rPr>
              <a:t> الى الصفحة الرئيسية </a:t>
            </a:r>
            <a:r>
              <a:rPr lang="ar-SA" sz="2000" dirty="0" smtClean="0">
                <a:cs typeface="+mj-cs"/>
              </a:rPr>
              <a:t>الخاصة</a:t>
            </a:r>
            <a:r>
              <a:rPr lang="ar-DZ" sz="2000" dirty="0" smtClean="0">
                <a:cs typeface="+mj-cs"/>
              </a:rPr>
              <a:t>بموقع الجامعة </a:t>
            </a:r>
            <a:endParaRPr lang="fr-FR" sz="2000" dirty="0">
              <a:cs typeface="+mj-cs"/>
            </a:endParaRPr>
          </a:p>
          <a:p>
            <a:pPr algn="just" rtl="1"/>
            <a:endParaRPr lang="fr-FR" sz="2000" dirty="0">
              <a:cs typeface="+mj-cs"/>
            </a:endParaRPr>
          </a:p>
        </p:txBody>
      </p:sp>
    </p:spTree>
    <p:extLst>
      <p:ext uri="{BB962C8B-B14F-4D97-AF65-F5344CB8AC3E}">
        <p14:creationId xmlns:p14="http://schemas.microsoft.com/office/powerpoint/2010/main" val="405775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النطاق</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SA" dirty="0"/>
              <a:t>اسم النطاق هو دليل يشبه إلى حد ما دليل الهاتف يتم من خلاله ترجمة عنوان  خوادم الانترنت</a:t>
            </a:r>
            <a:r>
              <a:rPr lang="en-US" dirty="0"/>
              <a:t>IP  </a:t>
            </a:r>
            <a:r>
              <a:rPr lang="ar-SA" dirty="0"/>
              <a:t>إلى كلمات يسهل تذكرها مثل الاسم أو اللقب أو العلامة التجارية. يتم استخدام اسم المجال للوصول إلى مواقع الانترنت أو الوصول إلى عناوين البريد </a:t>
            </a:r>
            <a:r>
              <a:rPr lang="ar-SA" dirty="0" smtClean="0"/>
              <a:t>الإلكتروني</a:t>
            </a:r>
            <a:endParaRPr lang="ar-DZ" sz="2400" dirty="0" smtClean="0">
              <a:cs typeface="+mj-cs"/>
            </a:endParaRPr>
          </a:p>
          <a:p>
            <a:pPr algn="just" rtl="1"/>
            <a:r>
              <a:rPr lang="ar-DZ" sz="2400" dirty="0" smtClean="0">
                <a:cs typeface="+mj-cs"/>
              </a:rPr>
              <a:t>هو اسم أو رابط الموقع الذى تتمكن من خلاله زيارة الموقع مباشرة، فشبكة الإنترنت تعتمد على طريقة خاصة تعرف باسم </a:t>
            </a:r>
            <a:r>
              <a:rPr lang="fr-FR" sz="2400" dirty="0" smtClean="0">
                <a:cs typeface="+mj-cs"/>
              </a:rPr>
              <a:t>system Domain </a:t>
            </a:r>
            <a:r>
              <a:rPr lang="fr-FR" sz="2400" dirty="0" err="1" smtClean="0">
                <a:cs typeface="+mj-cs"/>
              </a:rPr>
              <a:t>name</a:t>
            </a:r>
            <a:r>
              <a:rPr lang="fr-FR" sz="2400" dirty="0" smtClean="0">
                <a:cs typeface="+mj-cs"/>
              </a:rPr>
              <a:t> </a:t>
            </a:r>
            <a:r>
              <a:rPr lang="ar-DZ" sz="2400" dirty="0" smtClean="0">
                <a:cs typeface="+mj-cs"/>
              </a:rPr>
              <a:t>أو </a:t>
            </a:r>
            <a:r>
              <a:rPr lang="fr-FR" sz="2400" dirty="0" smtClean="0">
                <a:cs typeface="+mj-cs"/>
              </a:rPr>
              <a:t>DNS،</a:t>
            </a:r>
            <a:endParaRPr lang="ar-DZ" sz="2400" dirty="0" smtClean="0">
              <a:cs typeface="+mj-cs"/>
            </a:endParaRPr>
          </a:p>
          <a:p>
            <a:pPr algn="just" rtl="1"/>
            <a:r>
              <a:rPr lang="ar-DZ" sz="2400" dirty="0" smtClean="0">
                <a:cs typeface="+mj-cs"/>
              </a:rPr>
              <a:t>و </a:t>
            </a:r>
            <a:r>
              <a:rPr lang="ar-DZ" sz="2400" dirty="0">
                <a:cs typeface="+mj-cs"/>
              </a:rPr>
              <a:t>المنظمة </a:t>
            </a:r>
            <a:r>
              <a:rPr lang="ar-DZ" sz="2400" dirty="0" smtClean="0">
                <a:cs typeface="+mj-cs"/>
              </a:rPr>
              <a:t>المسؤولة </a:t>
            </a:r>
            <a:r>
              <a:rPr lang="ar-DZ" sz="2400" dirty="0">
                <a:cs typeface="+mj-cs"/>
              </a:rPr>
              <a:t>عن الدومينات </a:t>
            </a:r>
            <a:r>
              <a:rPr lang="ar-DZ" sz="2400" dirty="0" err="1">
                <a:cs typeface="+mj-cs"/>
              </a:rPr>
              <a:t>هى</a:t>
            </a:r>
            <a:r>
              <a:rPr lang="ar-DZ" sz="2400" dirty="0">
                <a:cs typeface="+mj-cs"/>
              </a:rPr>
              <a:t> منظمة "</a:t>
            </a:r>
            <a:r>
              <a:rPr lang="fr-FR" sz="2400" dirty="0">
                <a:cs typeface="+mj-cs"/>
              </a:rPr>
              <a:t>ICAN" </a:t>
            </a:r>
            <a:r>
              <a:rPr lang="ar-DZ" sz="2400" dirty="0">
                <a:cs typeface="+mj-cs"/>
              </a:rPr>
              <a:t>وهى منظمة مشهورة على مستوى العالم، وتعطى التصاريح للشركات لبيع النطاقات مقابل مبالغ مالية معينة، وقد كان أول استعمال لنظام أسماء النطاقات يعود إلى عام 1983.</a:t>
            </a:r>
          </a:p>
          <a:p>
            <a:pPr algn="just"/>
            <a:r>
              <a:rPr lang="ar-DZ" sz="2400" dirty="0">
                <a:cs typeface="+mj-cs"/>
              </a:rPr>
              <a:t/>
            </a:r>
            <a:br>
              <a:rPr lang="ar-DZ" sz="2400" dirty="0">
                <a:cs typeface="+mj-cs"/>
              </a:rPr>
            </a:br>
            <a:endParaRPr lang="fr-FR" sz="2400" dirty="0">
              <a:cs typeface="+mj-cs"/>
            </a:endParaRPr>
          </a:p>
        </p:txBody>
      </p:sp>
    </p:spTree>
    <p:extLst>
      <p:ext uri="{BB962C8B-B14F-4D97-AF65-F5344CB8AC3E}">
        <p14:creationId xmlns:p14="http://schemas.microsoft.com/office/powerpoint/2010/main" val="419034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النطاق (تابع)</a:t>
            </a:r>
            <a:br>
              <a:rPr lang="ar-DZ" dirty="0" smtClean="0"/>
            </a:br>
            <a:r>
              <a:rPr lang="ar-DZ" dirty="0"/>
              <a:t>أسماء نطاقات المستوى الأعلى الأكثر استخدامًا</a:t>
            </a:r>
            <a:r>
              <a:rPr lang="ar-DZ" dirty="0" smtClean="0"/>
              <a:t> </a:t>
            </a:r>
            <a:endParaRPr lang="fr-FR" dirty="0"/>
          </a:p>
        </p:txBody>
      </p:sp>
      <p:sp>
        <p:nvSpPr>
          <p:cNvPr id="3" name="Espace réservé du contenu 2"/>
          <p:cNvSpPr>
            <a:spLocks noGrp="1"/>
          </p:cNvSpPr>
          <p:nvPr>
            <p:ph idx="1"/>
          </p:nvPr>
        </p:nvSpPr>
        <p:spPr/>
        <p:txBody>
          <a:bodyPr>
            <a:normAutofit lnSpcReduction="10000"/>
          </a:bodyPr>
          <a:lstStyle/>
          <a:p>
            <a:pPr algn="just" rtl="1"/>
            <a:r>
              <a:rPr lang="ar-DZ" dirty="0"/>
              <a:t> </a:t>
            </a:r>
            <a:r>
              <a:rPr lang="fr-FR" dirty="0" smtClean="0"/>
              <a:t>COM </a:t>
            </a:r>
            <a:r>
              <a:rPr lang="ar-DZ" dirty="0"/>
              <a:t>مواقع الويب التجارية المفتوحة </a:t>
            </a:r>
            <a:r>
              <a:rPr lang="ar-DZ" dirty="0" smtClean="0"/>
              <a:t>للجميع</a:t>
            </a:r>
          </a:p>
          <a:p>
            <a:pPr algn="just" rtl="1"/>
            <a:r>
              <a:rPr lang="ar-DZ" dirty="0" smtClean="0"/>
              <a:t>. </a:t>
            </a:r>
            <a:r>
              <a:rPr lang="fr-FR" dirty="0"/>
              <a:t>NET </a:t>
            </a:r>
            <a:r>
              <a:rPr lang="ar-DZ" dirty="0"/>
              <a:t>مواقع الشبكات المفتوحة </a:t>
            </a:r>
            <a:r>
              <a:rPr lang="ar-DZ" dirty="0" smtClean="0"/>
              <a:t>للجميع</a:t>
            </a:r>
          </a:p>
          <a:p>
            <a:pPr algn="just" rtl="1"/>
            <a:r>
              <a:rPr lang="ar-DZ" dirty="0" smtClean="0"/>
              <a:t>. </a:t>
            </a:r>
            <a:r>
              <a:rPr lang="fr-FR" dirty="0"/>
              <a:t>ORG </a:t>
            </a:r>
            <a:r>
              <a:rPr lang="ar-DZ" dirty="0" smtClean="0"/>
              <a:t>مواقع </a:t>
            </a:r>
            <a:r>
              <a:rPr lang="ar-DZ" dirty="0"/>
              <a:t>المنظمات غير الربحية المفتوحة </a:t>
            </a:r>
            <a:r>
              <a:rPr lang="ar-DZ" dirty="0" smtClean="0"/>
              <a:t>للجميع</a:t>
            </a:r>
          </a:p>
          <a:p>
            <a:pPr algn="just" rtl="1"/>
            <a:r>
              <a:rPr lang="ar-DZ" dirty="0" smtClean="0"/>
              <a:t>. </a:t>
            </a:r>
            <a:r>
              <a:rPr lang="fr-FR" dirty="0"/>
              <a:t>EDU </a:t>
            </a:r>
            <a:r>
              <a:rPr lang="ar-DZ" dirty="0" smtClean="0"/>
              <a:t>خاص </a:t>
            </a:r>
            <a:r>
              <a:rPr lang="ar-DZ" dirty="0"/>
              <a:t>بالمدارس والمنظمات </a:t>
            </a:r>
            <a:r>
              <a:rPr lang="ar-DZ" dirty="0" smtClean="0"/>
              <a:t>التعليمية</a:t>
            </a:r>
          </a:p>
          <a:p>
            <a:pPr algn="just" rtl="1"/>
            <a:r>
              <a:rPr lang="ar-DZ" dirty="0" smtClean="0"/>
              <a:t>. </a:t>
            </a:r>
            <a:r>
              <a:rPr lang="fr-FR" dirty="0"/>
              <a:t>MIL </a:t>
            </a:r>
            <a:r>
              <a:rPr lang="ar-DZ" dirty="0"/>
              <a:t>خاص بالجيش </a:t>
            </a:r>
            <a:r>
              <a:rPr lang="ar-DZ" dirty="0" smtClean="0"/>
              <a:t>الأمريكي</a:t>
            </a:r>
          </a:p>
          <a:p>
            <a:pPr algn="just" rtl="1"/>
            <a:r>
              <a:rPr lang="ar-DZ" dirty="0" smtClean="0"/>
              <a:t>. </a:t>
            </a:r>
            <a:r>
              <a:rPr lang="fr-FR" dirty="0"/>
              <a:t>GOV </a:t>
            </a:r>
            <a:r>
              <a:rPr lang="ar-DZ" dirty="0"/>
              <a:t>خاص بالحكومة </a:t>
            </a:r>
            <a:r>
              <a:rPr lang="ar-DZ" dirty="0" smtClean="0"/>
              <a:t>الأمريكية</a:t>
            </a:r>
          </a:p>
          <a:p>
            <a:pPr algn="just" rtl="1"/>
            <a:r>
              <a:rPr lang="ar-DZ" dirty="0" smtClean="0"/>
              <a:t>. </a:t>
            </a:r>
            <a:r>
              <a:rPr lang="fr-FR" dirty="0"/>
              <a:t>US, UK, SY </a:t>
            </a:r>
            <a:r>
              <a:rPr lang="ar-DZ" dirty="0"/>
              <a:t>وغيرها من رموز الدول ثناية الأحرف، كل منها يكون مخصصًا لإدارة أسماء النطاقات في تلك الدولة</a:t>
            </a:r>
            <a:r>
              <a:rPr lang="ar-DZ" dirty="0" smtClean="0"/>
              <a:t>.</a:t>
            </a:r>
          </a:p>
          <a:p>
            <a:pPr marL="0" indent="0" algn="just" rtl="1">
              <a:buNone/>
            </a:pPr>
            <a:r>
              <a:rPr lang="ar-DZ" dirty="0"/>
              <a:t/>
            </a:r>
            <a:br>
              <a:rPr lang="ar-DZ" dirty="0"/>
            </a:br>
            <a:r>
              <a:rPr lang="ar-DZ" dirty="0"/>
              <a:t/>
            </a:r>
            <a:br>
              <a:rPr lang="ar-DZ" dirty="0"/>
            </a:br>
            <a:endParaRPr lang="fr-FR" dirty="0"/>
          </a:p>
        </p:txBody>
      </p:sp>
    </p:spTree>
    <p:extLst>
      <p:ext uri="{BB962C8B-B14F-4D97-AF65-F5344CB8AC3E}">
        <p14:creationId xmlns:p14="http://schemas.microsoft.com/office/powerpoint/2010/main" val="159125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fontAlgn="base"/>
            <a:r>
              <a:rPr lang="ar-DZ" dirty="0" smtClean="0"/>
              <a:t>العنوان </a:t>
            </a:r>
            <a:r>
              <a:rPr lang="fr-FR" dirty="0" smtClean="0"/>
              <a:t>URL</a:t>
            </a:r>
            <a:br>
              <a:rPr lang="fr-FR" dirty="0" smtClean="0"/>
            </a:br>
            <a:r>
              <a:rPr lang="fr-FR" dirty="0"/>
              <a:t>Uniform Resource </a:t>
            </a:r>
            <a:r>
              <a:rPr lang="fr-FR" dirty="0" err="1" smtClean="0"/>
              <a:t>locator</a:t>
            </a:r>
            <a:endParaRPr lang="fr-FR" dirty="0"/>
          </a:p>
        </p:txBody>
      </p:sp>
      <p:sp>
        <p:nvSpPr>
          <p:cNvPr id="3" name="Espace réservé du contenu 2"/>
          <p:cNvSpPr>
            <a:spLocks noGrp="1"/>
          </p:cNvSpPr>
          <p:nvPr>
            <p:ph idx="1"/>
          </p:nvPr>
        </p:nvSpPr>
        <p:spPr/>
        <p:txBody>
          <a:bodyPr>
            <a:normAutofit/>
          </a:bodyPr>
          <a:lstStyle/>
          <a:p>
            <a:pPr algn="just" rtl="1"/>
            <a:r>
              <a:rPr lang="ar-DZ" sz="2400" dirty="0" smtClean="0">
                <a:cs typeface="+mj-cs"/>
              </a:rPr>
              <a:t>هو عنوان مَورد معين موجود على الإنترنت. يشير عنوان </a:t>
            </a:r>
            <a:r>
              <a:rPr lang="fr-FR" sz="2400" dirty="0" smtClean="0">
                <a:cs typeface="+mj-cs"/>
              </a:rPr>
              <a:t>URL </a:t>
            </a:r>
            <a:r>
              <a:rPr lang="ar-DZ" sz="2400" dirty="0" smtClean="0">
                <a:cs typeface="+mj-cs"/>
              </a:rPr>
              <a:t>إلى موقع المورد بالإضافة إلى البروتوكول المستخدم للوصول إليه.</a:t>
            </a:r>
            <a:endParaRPr lang="fr-FR" sz="2400" dirty="0" smtClean="0">
              <a:cs typeface="+mj-cs"/>
            </a:endParaRPr>
          </a:p>
          <a:p>
            <a:pPr marL="0" indent="0" algn="just" rtl="1">
              <a:buNone/>
            </a:pPr>
            <a:endParaRPr lang="fr-FR" sz="2400" dirty="0">
              <a:cs typeface="+mj-cs"/>
            </a:endParaRPr>
          </a:p>
        </p:txBody>
      </p:sp>
    </p:spTree>
    <p:extLst>
      <p:ext uri="{BB962C8B-B14F-4D97-AF65-F5344CB8AC3E}">
        <p14:creationId xmlns:p14="http://schemas.microsoft.com/office/powerpoint/2010/main" val="173856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مثال </a:t>
            </a:r>
            <a:br>
              <a:rPr lang="ar-DZ" dirty="0" smtClean="0"/>
            </a:br>
            <a:endParaRPr lang="fr-FR" dirty="0"/>
          </a:p>
        </p:txBody>
      </p:sp>
      <p:sp>
        <p:nvSpPr>
          <p:cNvPr id="6" name="Espace réservé du contenu 5"/>
          <p:cNvSpPr>
            <a:spLocks noGrp="1"/>
          </p:cNvSpPr>
          <p:nvPr>
            <p:ph idx="1"/>
          </p:nvPr>
        </p:nvSpPr>
        <p:spPr/>
        <p:txBody>
          <a:bodyPr>
            <a:normAutofit/>
          </a:bodyPr>
          <a:lstStyle/>
          <a:p>
            <a:pPr marL="0" indent="0" algn="ctr">
              <a:buNone/>
            </a:pPr>
            <a:r>
              <a:rPr lang="fr-FR" sz="1600" smtClean="0"/>
              <a:t>Protocole     </a:t>
            </a:r>
            <a:r>
              <a:rPr lang="fr-FR" sz="2400" smtClean="0"/>
              <a:t>    </a:t>
            </a:r>
            <a:r>
              <a:rPr lang="fr-FR" sz="1600" dirty="0" smtClean="0"/>
              <a:t>le serveur     arborescence des           le fichier lu par </a:t>
            </a:r>
          </a:p>
          <a:p>
            <a:pPr marL="0" indent="0" algn="ctr">
              <a:buNone/>
            </a:pPr>
            <a:r>
              <a:rPr lang="fr-FR" sz="1600" dirty="0"/>
              <a:t> </a:t>
            </a:r>
            <a:r>
              <a:rPr lang="fr-FR" sz="1600" dirty="0" smtClean="0"/>
              <a:t>                                                                                           le navigateur</a:t>
            </a:r>
          </a:p>
          <a:p>
            <a:pPr marL="0" indent="0" algn="ctr">
              <a:buNone/>
            </a:pPr>
            <a:r>
              <a:rPr lang="fr-FR" sz="1600" dirty="0" smtClean="0"/>
              <a:t>                dossier sur le  serveur    </a:t>
            </a:r>
          </a:p>
          <a:p>
            <a:pPr marL="0" indent="0" algn="ctr">
              <a:buNone/>
            </a:pPr>
            <a:endParaRPr lang="fr-FR" sz="2400" dirty="0"/>
          </a:p>
          <a:p>
            <a:pPr marL="0" indent="0" algn="ctr">
              <a:buNone/>
            </a:pPr>
            <a:endParaRPr lang="fr-FR" sz="2400" dirty="0" smtClean="0"/>
          </a:p>
          <a:p>
            <a:pPr marL="0" indent="0" algn="ctr">
              <a:buNone/>
            </a:pPr>
            <a:r>
              <a:rPr lang="fr-FR" sz="2400" dirty="0" smtClean="0"/>
              <a:t>http</a:t>
            </a:r>
            <a:r>
              <a:rPr lang="fr-FR" sz="2400" dirty="0"/>
              <a:t>://www.univ-oran2.dz/Elearn/course/modedit.php</a:t>
            </a:r>
          </a:p>
        </p:txBody>
      </p:sp>
      <p:cxnSp>
        <p:nvCxnSpPr>
          <p:cNvPr id="8" name="Connecteur droit 7"/>
          <p:cNvCxnSpPr/>
          <p:nvPr/>
        </p:nvCxnSpPr>
        <p:spPr>
          <a:xfrm>
            <a:off x="3102429" y="4167052"/>
            <a:ext cx="6662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4036423" y="4127864"/>
            <a:ext cx="2717074" cy="39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7046912" y="4134396"/>
            <a:ext cx="19333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9418320" y="4127864"/>
            <a:ext cx="18941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a:off x="3363686" y="2638697"/>
            <a:ext cx="0" cy="1018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5277394" y="2730137"/>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916091" y="2743200"/>
            <a:ext cx="0" cy="770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10051868" y="2730137"/>
            <a:ext cx="0" cy="927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010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الفيروسات </a:t>
            </a:r>
            <a:endParaRPr lang="fr-FR" dirty="0"/>
          </a:p>
        </p:txBody>
      </p:sp>
      <p:sp>
        <p:nvSpPr>
          <p:cNvPr id="3" name="Espace réservé du contenu 2"/>
          <p:cNvSpPr>
            <a:spLocks noGrp="1"/>
          </p:cNvSpPr>
          <p:nvPr>
            <p:ph idx="1"/>
          </p:nvPr>
        </p:nvSpPr>
        <p:spPr/>
        <p:txBody>
          <a:bodyPr>
            <a:normAutofit/>
          </a:bodyPr>
          <a:lstStyle/>
          <a:p>
            <a:pPr algn="r" rtl="1"/>
            <a:r>
              <a:rPr lang="ar-SA" sz="2800" dirty="0" smtClean="0">
                <a:cs typeface="+mj-cs"/>
              </a:rPr>
              <a:t>الفيروس </a:t>
            </a:r>
            <a:r>
              <a:rPr lang="ar-SA" sz="2800" dirty="0">
                <a:cs typeface="+mj-cs"/>
              </a:rPr>
              <a:t>هو برنامج صغير مكتوب بأحد </a:t>
            </a:r>
            <a:r>
              <a:rPr lang="ar-SA" sz="2800" dirty="0" smtClean="0">
                <a:cs typeface="+mj-cs"/>
              </a:rPr>
              <a:t>لغات </a:t>
            </a:r>
            <a:r>
              <a:rPr lang="ar-SA" sz="2800" dirty="0">
                <a:cs typeface="+mj-cs"/>
              </a:rPr>
              <a:t>الحاسب ويقوم بإحداث أضرار في الحاسب والمعلومات</a:t>
            </a:r>
            <a:endParaRPr lang="fr-FR" sz="2800" dirty="0">
              <a:cs typeface="+mj-cs"/>
            </a:endParaRPr>
          </a:p>
          <a:p>
            <a:pPr algn="just" rtl="1"/>
            <a:r>
              <a:rPr lang="ar-DZ" sz="2800" dirty="0">
                <a:cs typeface="+mj-cs"/>
              </a:rPr>
              <a:t>ت</a:t>
            </a:r>
            <a:r>
              <a:rPr lang="ar-SA" sz="2800" dirty="0" smtClean="0">
                <a:cs typeface="+mj-cs"/>
              </a:rPr>
              <a:t>كمن </a:t>
            </a:r>
            <a:r>
              <a:rPr lang="ar-SA" sz="2800" dirty="0">
                <a:cs typeface="+mj-cs"/>
              </a:rPr>
              <a:t>مصادر الفيروس من خلال الرسائل الإلكترونية المجهولة، صفحات الإنترنت المشبوهة، ونسخ البرامج </a:t>
            </a:r>
            <a:r>
              <a:rPr lang="ar-SA" sz="2800" dirty="0" smtClean="0">
                <a:cs typeface="+mj-cs"/>
              </a:rPr>
              <a:t>المقلدة</a:t>
            </a:r>
            <a:endParaRPr lang="fr-FR" sz="2800" dirty="0" smtClean="0">
              <a:cs typeface="+mj-cs"/>
            </a:endParaRPr>
          </a:p>
          <a:p>
            <a:pPr algn="just" rtl="1"/>
            <a:r>
              <a:rPr lang="ar-DZ" sz="2800" dirty="0" smtClean="0">
                <a:cs typeface="+mj-cs"/>
              </a:rPr>
              <a:t>الحل هو الحاق برامج للتصدي لها </a:t>
            </a:r>
            <a:endParaRPr lang="fr-FR" sz="2800" dirty="0">
              <a:cs typeface="+mj-cs"/>
            </a:endParaRPr>
          </a:p>
        </p:txBody>
      </p:sp>
    </p:spTree>
    <p:extLst>
      <p:ext uri="{BB962C8B-B14F-4D97-AF65-F5344CB8AC3E}">
        <p14:creationId xmlns:p14="http://schemas.microsoft.com/office/powerpoint/2010/main" val="1607002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البرنامج </a:t>
            </a:r>
            <a:endParaRPr lang="fr-FR" dirty="0"/>
          </a:p>
        </p:txBody>
      </p:sp>
      <p:sp>
        <p:nvSpPr>
          <p:cNvPr id="3" name="Espace réservé du contenu 2"/>
          <p:cNvSpPr>
            <a:spLocks noGrp="1"/>
          </p:cNvSpPr>
          <p:nvPr>
            <p:ph idx="1"/>
          </p:nvPr>
        </p:nvSpPr>
        <p:spPr/>
        <p:txBody>
          <a:bodyPr>
            <a:normAutofit/>
          </a:bodyPr>
          <a:lstStyle/>
          <a:p>
            <a:pPr algn="just" rtl="1"/>
            <a:r>
              <a:rPr lang="ar-SA" sz="2400" dirty="0" smtClean="0">
                <a:cs typeface="+mj-cs"/>
              </a:rPr>
              <a:t>هو </a:t>
            </a:r>
            <a:r>
              <a:rPr lang="ar-SA" sz="2400" dirty="0">
                <a:cs typeface="+mj-cs"/>
              </a:rPr>
              <a:t>مجموعة تعليمات منظمة يُؤدّي تنفيذها إلى عمل الكمبيوتر بطريقةٍ معدّة مُسبقًا، فبدون البرامج سيصبح الكمبيوتر عديم الفائدة</a:t>
            </a:r>
            <a:r>
              <a:rPr lang="fr-FR" sz="2400" dirty="0">
                <a:cs typeface="+mj-cs"/>
              </a:rPr>
              <a:t>.</a:t>
            </a:r>
          </a:p>
          <a:p>
            <a:pPr algn="just" rtl="1"/>
            <a:endParaRPr lang="ar-DZ" sz="2400" dirty="0" smtClean="0">
              <a:cs typeface="+mj-cs"/>
            </a:endParaRPr>
          </a:p>
          <a:p>
            <a:pPr algn="just" rtl="1"/>
            <a:r>
              <a:rPr lang="ar-SA" sz="2400" dirty="0" smtClean="0">
                <a:cs typeface="+mj-cs"/>
              </a:rPr>
              <a:t>تُخزّن </a:t>
            </a:r>
            <a:r>
              <a:rPr lang="ar-SA" sz="2400" dirty="0">
                <a:cs typeface="+mj-cs"/>
              </a:rPr>
              <a:t>البرامج ضمن منطقة معينة تُدعى مساحة التخزين، ليتمكن الكمبيوتر من الوصول إليها بسهولةٍ، ليأخذ تعليمةً واحدةً ويُنفّذها ثم ينتقل إلى الأُخرى وهكذا</a:t>
            </a:r>
            <a:r>
              <a:rPr lang="fr-FR" sz="2400" dirty="0">
                <a:cs typeface="+mj-cs"/>
              </a:rPr>
              <a:t>.</a:t>
            </a:r>
          </a:p>
          <a:p>
            <a:pPr algn="just"/>
            <a:endParaRPr lang="fr-FR" sz="2400" dirty="0">
              <a:cs typeface="+mj-cs"/>
            </a:endParaRPr>
          </a:p>
        </p:txBody>
      </p:sp>
    </p:spTree>
    <p:extLst>
      <p:ext uri="{BB962C8B-B14F-4D97-AF65-F5344CB8AC3E}">
        <p14:creationId xmlns:p14="http://schemas.microsoft.com/office/powerpoint/2010/main" val="799554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التطبيق </a:t>
            </a:r>
            <a:endParaRPr lang="fr-FR" dirty="0"/>
          </a:p>
        </p:txBody>
      </p:sp>
      <p:sp>
        <p:nvSpPr>
          <p:cNvPr id="3" name="Espace réservé du contenu 2"/>
          <p:cNvSpPr>
            <a:spLocks noGrp="1"/>
          </p:cNvSpPr>
          <p:nvPr>
            <p:ph idx="1"/>
          </p:nvPr>
        </p:nvSpPr>
        <p:spPr/>
        <p:txBody>
          <a:bodyPr>
            <a:normAutofit/>
          </a:bodyPr>
          <a:lstStyle/>
          <a:p>
            <a:pPr algn="just" rtl="1"/>
            <a:r>
              <a:rPr lang="ar-SA" sz="2400" dirty="0">
                <a:cs typeface="+mj-cs"/>
              </a:rPr>
              <a:t>هو مجموعة برمجيات تؤدي مهامًا خاصةً مُباشرةً للمستخدم النهائي أو لتطبيقاتٍ أخرى في بعض الحالات الاستثنائية، وقد يكون التطبيق قائمًا بحدّ ذاته، أو مكوّنًا من عدّة برامج</a:t>
            </a:r>
            <a:r>
              <a:rPr lang="fr-FR" sz="2400" dirty="0">
                <a:cs typeface="+mj-cs"/>
              </a:rPr>
              <a:t>.</a:t>
            </a:r>
          </a:p>
          <a:p>
            <a:pPr algn="just" rtl="1"/>
            <a:endParaRPr lang="ar-DZ" sz="2400" dirty="0" smtClean="0">
              <a:cs typeface="+mj-cs"/>
            </a:endParaRPr>
          </a:p>
          <a:p>
            <a:pPr algn="just" rtl="1"/>
            <a:r>
              <a:rPr lang="ar-SA" sz="2400" dirty="0" smtClean="0">
                <a:cs typeface="+mj-cs"/>
              </a:rPr>
              <a:t>تعتمد </a:t>
            </a:r>
            <a:r>
              <a:rPr lang="ar-SA" sz="2400" dirty="0">
                <a:cs typeface="+mj-cs"/>
              </a:rPr>
              <a:t>التطبيقات في أداء مهامها على نظام التشغيل وبقية البرامج الداعمة إضافةً لبرمجيات النظام</a:t>
            </a:r>
            <a:endParaRPr lang="fr-FR" sz="2400" dirty="0">
              <a:cs typeface="+mj-cs"/>
            </a:endParaRPr>
          </a:p>
        </p:txBody>
      </p:sp>
    </p:spTree>
    <p:extLst>
      <p:ext uri="{BB962C8B-B14F-4D97-AF65-F5344CB8AC3E}">
        <p14:creationId xmlns:p14="http://schemas.microsoft.com/office/powerpoint/2010/main" val="191381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t>الفرق بين البرنامج والتطبيق</a:t>
            </a:r>
            <a:endParaRPr lang="fr-FR" dirty="0"/>
          </a:p>
        </p:txBody>
      </p:sp>
      <p:sp>
        <p:nvSpPr>
          <p:cNvPr id="3" name="Espace réservé du contenu 2"/>
          <p:cNvSpPr>
            <a:spLocks noGrp="1"/>
          </p:cNvSpPr>
          <p:nvPr>
            <p:ph idx="1"/>
          </p:nvPr>
        </p:nvSpPr>
        <p:spPr/>
        <p:txBody>
          <a:bodyPr>
            <a:normAutofit/>
          </a:bodyPr>
          <a:lstStyle/>
          <a:p>
            <a:pPr algn="just" rtl="1"/>
            <a:r>
              <a:rPr lang="ar-SA" sz="2400" dirty="0">
                <a:cs typeface="+mj-cs"/>
              </a:rPr>
              <a:t>كل التطبيقات هي برامج، لكن ليس بالضرورة أن يكون كلُّ برنامجٍ </a:t>
            </a:r>
            <a:r>
              <a:rPr lang="ar-SA" sz="2400" dirty="0" smtClean="0">
                <a:cs typeface="+mj-cs"/>
              </a:rPr>
              <a:t>تطبيقًا</a:t>
            </a:r>
            <a:endParaRPr lang="ar-DZ" sz="2400" dirty="0" smtClean="0">
              <a:cs typeface="+mj-cs"/>
            </a:endParaRPr>
          </a:p>
          <a:p>
            <a:pPr algn="just" rtl="1"/>
            <a:r>
              <a:rPr lang="ar-SA" sz="2400" dirty="0">
                <a:cs typeface="+mj-cs"/>
              </a:rPr>
              <a:t>التطبيقات تتميّز بأنها خاصةٌ بأنظمة تشغيلٍ </a:t>
            </a:r>
            <a:r>
              <a:rPr lang="ar-SA" sz="2400" dirty="0" smtClean="0">
                <a:cs typeface="+mj-cs"/>
              </a:rPr>
              <a:t>معينة</a:t>
            </a:r>
            <a:r>
              <a:rPr lang="ar-DZ" sz="2400" dirty="0" smtClean="0">
                <a:cs typeface="+mj-cs"/>
              </a:rPr>
              <a:t> </a:t>
            </a:r>
            <a:endParaRPr lang="fr-FR" sz="2400" dirty="0">
              <a:cs typeface="+mj-cs"/>
            </a:endParaRPr>
          </a:p>
        </p:txBody>
      </p:sp>
    </p:spTree>
    <p:extLst>
      <p:ext uri="{BB962C8B-B14F-4D97-AF65-F5344CB8AC3E}">
        <p14:creationId xmlns:p14="http://schemas.microsoft.com/office/powerpoint/2010/main" val="10562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تذكير </a:t>
            </a:r>
            <a:endParaRPr lang="fr-FR" dirty="0"/>
          </a:p>
        </p:txBody>
      </p:sp>
      <p:sp>
        <p:nvSpPr>
          <p:cNvPr id="3" name="Espace réservé du contenu 2"/>
          <p:cNvSpPr>
            <a:spLocks noGrp="1"/>
          </p:cNvSpPr>
          <p:nvPr>
            <p:ph idx="1"/>
          </p:nvPr>
        </p:nvSpPr>
        <p:spPr/>
        <p:txBody>
          <a:bodyPr/>
          <a:lstStyle/>
          <a:p>
            <a:pPr algn="just" rtl="1"/>
            <a:r>
              <a:rPr lang="ar-SA" sz="2400" b="1" dirty="0"/>
              <a:t>تكنولوجيا المعلومات والاتصالات </a:t>
            </a:r>
            <a:r>
              <a:rPr lang="ar-SA" sz="2800" dirty="0">
                <a:cs typeface="+mj-cs"/>
              </a:rPr>
              <a:t>هي</a:t>
            </a:r>
            <a:r>
              <a:rPr lang="fr-FR" sz="2800" dirty="0">
                <a:cs typeface="+mj-cs"/>
              </a:rPr>
              <a:t> “</a:t>
            </a:r>
            <a:r>
              <a:rPr lang="ar-SA" sz="2800" dirty="0">
                <a:cs typeface="+mj-cs"/>
              </a:rPr>
              <a:t>اندماج ثلاثي الأطراف بين الإلكترونيات الدقيقة، والحواسيب، ووسائط الاتصالات الحديثة التي تشمل جميع الأجهزة، والنظم، والبرمجيات المتعلقة بتداول المعلومات آليا</a:t>
            </a:r>
            <a:endParaRPr lang="fr-FR" sz="2800" dirty="0">
              <a:cs typeface="+mj-cs"/>
            </a:endParaRPr>
          </a:p>
        </p:txBody>
      </p:sp>
    </p:spTree>
    <p:extLst>
      <p:ext uri="{BB962C8B-B14F-4D97-AF65-F5344CB8AC3E}">
        <p14:creationId xmlns:p14="http://schemas.microsoft.com/office/powerpoint/2010/main" val="803433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أهم التطبيقات </a:t>
            </a:r>
            <a:endParaRPr lang="fr-FR" dirty="0"/>
          </a:p>
        </p:txBody>
      </p:sp>
      <p:sp>
        <p:nvSpPr>
          <p:cNvPr id="3" name="Espace réservé du contenu 2"/>
          <p:cNvSpPr>
            <a:spLocks noGrp="1"/>
          </p:cNvSpPr>
          <p:nvPr>
            <p:ph idx="1"/>
          </p:nvPr>
        </p:nvSpPr>
        <p:spPr/>
        <p:txBody>
          <a:bodyPr>
            <a:normAutofit/>
          </a:bodyPr>
          <a:lstStyle/>
          <a:p>
            <a:pPr lvl="0" algn="just" rtl="1"/>
            <a:r>
              <a:rPr lang="ar-SA" sz="2400" b="1" dirty="0">
                <a:cs typeface="+mj-cs"/>
              </a:rPr>
              <a:t>تطبيقات معالجات </a:t>
            </a:r>
            <a:r>
              <a:rPr lang="ar-SA" sz="2400" b="1" dirty="0" smtClean="0">
                <a:cs typeface="+mj-cs"/>
              </a:rPr>
              <a:t>النصوص</a:t>
            </a:r>
            <a:r>
              <a:rPr lang="ar-DZ" sz="2400" b="1" dirty="0" smtClean="0">
                <a:cs typeface="+mj-cs"/>
              </a:rPr>
              <a:t> </a:t>
            </a:r>
            <a:r>
              <a:rPr lang="ar-SA" sz="2400" dirty="0" smtClean="0">
                <a:cs typeface="+mj-cs"/>
              </a:rPr>
              <a:t>تسمح </a:t>
            </a:r>
            <a:r>
              <a:rPr lang="ar-SA" sz="2400" dirty="0">
                <a:cs typeface="+mj-cs"/>
              </a:rPr>
              <a:t>هذه التطبيقات بكتابة الرسائل وتصميم الإعلانات وإنشاء أنواعٍ كثيرةٍ من المستندات، وأشهرها تطبيق مايكروسوفت </a:t>
            </a:r>
            <a:r>
              <a:rPr lang="ar-SA" sz="2400" dirty="0">
                <a:solidFill>
                  <a:schemeClr val="tx1"/>
                </a:solidFill>
                <a:cs typeface="+mj-cs"/>
                <a:hlinkClick r:id="rId2"/>
              </a:rPr>
              <a:t>وورد</a:t>
            </a:r>
            <a:r>
              <a:rPr lang="fr-FR" sz="2400" dirty="0">
                <a:cs typeface="+mj-cs"/>
              </a:rPr>
              <a:t>.</a:t>
            </a:r>
          </a:p>
          <a:p>
            <a:pPr lvl="0" algn="just" rtl="1"/>
            <a:r>
              <a:rPr lang="ar-SA" sz="2400" b="1" dirty="0" smtClean="0">
                <a:cs typeface="+mj-cs"/>
              </a:rPr>
              <a:t>متصفحات الويب</a:t>
            </a:r>
            <a:r>
              <a:rPr lang="ar-DZ" sz="2400" b="1" dirty="0" smtClean="0">
                <a:cs typeface="+mj-cs"/>
              </a:rPr>
              <a:t> </a:t>
            </a:r>
            <a:r>
              <a:rPr lang="ar-SA" sz="2400" dirty="0">
                <a:cs typeface="+mj-cs"/>
              </a:rPr>
              <a:t>هي أداة تُستخدم للوصول إلى الإنترنت </a:t>
            </a:r>
            <a:r>
              <a:rPr lang="ar-SA" sz="2400" dirty="0" smtClean="0">
                <a:cs typeface="+mj-cs"/>
              </a:rPr>
              <a:t>مثل </a:t>
            </a:r>
            <a:r>
              <a:rPr lang="ar-SA" sz="2400" dirty="0" err="1">
                <a:cs typeface="+mj-cs"/>
              </a:rPr>
              <a:t>فايرفوكس</a:t>
            </a:r>
            <a:r>
              <a:rPr lang="ar-SA" sz="2400" dirty="0">
                <a:cs typeface="+mj-cs"/>
              </a:rPr>
              <a:t> وغوغل كروم وسفاري</a:t>
            </a:r>
            <a:r>
              <a:rPr lang="fr-FR" sz="2400" dirty="0">
                <a:cs typeface="+mj-cs"/>
              </a:rPr>
              <a:t>.</a:t>
            </a:r>
          </a:p>
          <a:p>
            <a:pPr lvl="0" algn="just" rtl="1"/>
            <a:r>
              <a:rPr lang="ar-SA" sz="2400" b="1" dirty="0">
                <a:cs typeface="+mj-cs"/>
              </a:rPr>
              <a:t>مشغلات </a:t>
            </a:r>
            <a:r>
              <a:rPr lang="ar-SA" sz="2400" b="1" dirty="0" smtClean="0">
                <a:cs typeface="+mj-cs"/>
              </a:rPr>
              <a:t>الوسائط</a:t>
            </a:r>
            <a:r>
              <a:rPr lang="ar-DZ" sz="2400" b="1" dirty="0" smtClean="0">
                <a:cs typeface="+mj-cs"/>
              </a:rPr>
              <a:t> </a:t>
            </a:r>
            <a:r>
              <a:rPr lang="ar-SA" sz="2400" dirty="0" smtClean="0">
                <a:cs typeface="+mj-cs"/>
              </a:rPr>
              <a:t>مثل</a:t>
            </a:r>
            <a:r>
              <a:rPr lang="fr-FR" sz="2400" dirty="0" smtClean="0">
                <a:cs typeface="+mj-cs"/>
              </a:rPr>
              <a:t> </a:t>
            </a:r>
            <a:r>
              <a:rPr lang="fr-FR" sz="2400" dirty="0">
                <a:cs typeface="+mj-cs"/>
              </a:rPr>
              <a:t>Windows Media Player.</a:t>
            </a:r>
          </a:p>
          <a:p>
            <a:pPr lvl="0" algn="just" rtl="1"/>
            <a:r>
              <a:rPr lang="ar-SA" sz="2400" b="1" dirty="0" smtClean="0">
                <a:cs typeface="+mj-cs"/>
              </a:rPr>
              <a:t>الألعاب</a:t>
            </a:r>
            <a:r>
              <a:rPr lang="ar-DZ" sz="2400" b="1" dirty="0" smtClean="0">
                <a:cs typeface="+mj-cs"/>
              </a:rPr>
              <a:t> </a:t>
            </a:r>
            <a:endParaRPr lang="fr-FR" sz="2400" dirty="0">
              <a:cs typeface="+mj-cs"/>
            </a:endParaRPr>
          </a:p>
        </p:txBody>
      </p:sp>
    </p:spTree>
    <p:extLst>
      <p:ext uri="{BB962C8B-B14F-4D97-AF65-F5344CB8AC3E}">
        <p14:creationId xmlns:p14="http://schemas.microsoft.com/office/powerpoint/2010/main" val="1272999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 </a:t>
            </a:r>
            <a:endParaRPr lang="fr-FR" dirty="0"/>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314034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 البريد الالكتروني </a:t>
            </a:r>
            <a:r>
              <a:rPr lang="fr-FR" dirty="0"/>
              <a:t> </a:t>
            </a:r>
            <a:r>
              <a:rPr lang="fr-FR" dirty="0" err="1"/>
              <a:t>Electronic</a:t>
            </a:r>
            <a:r>
              <a:rPr lang="fr-FR" dirty="0"/>
              <a:t> Mail</a:t>
            </a:r>
            <a:r>
              <a:rPr lang="fr-FR" b="1" dirty="0"/>
              <a:t>:</a:t>
            </a:r>
            <a:r>
              <a:rPr lang="fr-FR" dirty="0"/>
              <a:t/>
            </a:r>
            <a:br>
              <a:rPr lang="fr-FR" dirty="0"/>
            </a:br>
            <a:endParaRPr lang="fr-FR" dirty="0"/>
          </a:p>
        </p:txBody>
      </p:sp>
      <p:sp>
        <p:nvSpPr>
          <p:cNvPr id="3" name="Espace réservé du contenu 2"/>
          <p:cNvSpPr>
            <a:spLocks noGrp="1"/>
          </p:cNvSpPr>
          <p:nvPr>
            <p:ph idx="1"/>
          </p:nvPr>
        </p:nvSpPr>
        <p:spPr/>
        <p:txBody>
          <a:bodyPr/>
          <a:lstStyle/>
          <a:p>
            <a:pPr algn="just" rtl="1"/>
            <a:r>
              <a:rPr lang="fr-FR" sz="2400" dirty="0">
                <a:cs typeface="+mj-cs"/>
              </a:rPr>
              <a:t> </a:t>
            </a:r>
            <a:r>
              <a:rPr lang="ar-SA" sz="2400" dirty="0">
                <a:cs typeface="+mj-cs"/>
              </a:rPr>
              <a:t>وتختصر إلى </a:t>
            </a:r>
            <a:r>
              <a:rPr lang="fr-FR" sz="2400" dirty="0">
                <a:cs typeface="+mj-cs"/>
              </a:rPr>
              <a:t>E-Mail </a:t>
            </a:r>
            <a:r>
              <a:rPr lang="ar-SA" sz="2400" dirty="0">
                <a:cs typeface="+mj-cs"/>
              </a:rPr>
              <a:t>وهو مصطلح يطلق على إرسال رسائل نصية إلكترونية بين مجموعات في طريقة مناظرة لإرسال الرسائل والمفكرات قبل ظهور الانترنت</a:t>
            </a:r>
            <a:endParaRPr lang="fr-FR" sz="2400" dirty="0">
              <a:cs typeface="+mj-cs"/>
            </a:endParaRPr>
          </a:p>
        </p:txBody>
      </p:sp>
    </p:spTree>
    <p:extLst>
      <p:ext uri="{BB962C8B-B14F-4D97-AF65-F5344CB8AC3E}">
        <p14:creationId xmlns:p14="http://schemas.microsoft.com/office/powerpoint/2010/main" val="4118718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t>أنظمة التشغيل</a:t>
            </a:r>
            <a:endParaRPr lang="fr-FR" dirty="0"/>
          </a:p>
        </p:txBody>
      </p:sp>
      <p:sp>
        <p:nvSpPr>
          <p:cNvPr id="3" name="Espace réservé du contenu 2"/>
          <p:cNvSpPr>
            <a:spLocks noGrp="1"/>
          </p:cNvSpPr>
          <p:nvPr>
            <p:ph idx="1"/>
          </p:nvPr>
        </p:nvSpPr>
        <p:spPr/>
        <p:txBody>
          <a:bodyPr/>
          <a:lstStyle/>
          <a:p>
            <a:pPr rtl="1"/>
            <a:r>
              <a:rPr lang="ar-SA" b="1" dirty="0"/>
              <a:t> </a:t>
            </a:r>
            <a:endParaRPr lang="fr-FR" dirty="0"/>
          </a:p>
          <a:p>
            <a:pPr algn="just" rtl="1"/>
            <a:r>
              <a:rPr lang="ar-SA" sz="2400" dirty="0" smtClean="0">
                <a:cs typeface="+mj-cs"/>
              </a:rPr>
              <a:t>عبارة </a:t>
            </a:r>
            <a:r>
              <a:rPr lang="ar-SA" sz="2400" dirty="0">
                <a:cs typeface="+mj-cs"/>
              </a:rPr>
              <a:t>عن برنامج ذي طابع خاص يقوم المستخدم بتنزيله على القرص الصلب بجهاز الحاسب، </a:t>
            </a:r>
            <a:r>
              <a:rPr lang="ar-DZ" sz="2400" dirty="0" smtClean="0">
                <a:cs typeface="+mj-cs"/>
              </a:rPr>
              <a:t>ل</a:t>
            </a:r>
            <a:r>
              <a:rPr lang="ar-SA" sz="2400" dirty="0" smtClean="0">
                <a:cs typeface="+mj-cs"/>
              </a:rPr>
              <a:t>تشغيل </a:t>
            </a:r>
            <a:r>
              <a:rPr lang="ar-SA" sz="2400" dirty="0">
                <a:cs typeface="+mj-cs"/>
              </a:rPr>
              <a:t>البرامج والتطبيقات؛ مثل برامج الميديا؛ وبرامج وتطبيقات تحرير الصور والنصوص؛ ومتصفحات الإنترنت المختلفة، وهذا من خلال واجهة المستخدم التي تتميز بسهولة الاستخدام، </a:t>
            </a:r>
            <a:endParaRPr lang="ar-DZ" sz="2400" dirty="0" smtClean="0">
              <a:cs typeface="+mj-cs"/>
            </a:endParaRPr>
          </a:p>
          <a:p>
            <a:pPr algn="just" rtl="1"/>
            <a:r>
              <a:rPr lang="ar-SA" sz="2400" dirty="0" smtClean="0">
                <a:cs typeface="+mj-cs"/>
              </a:rPr>
              <a:t>وتتكون </a:t>
            </a:r>
            <a:r>
              <a:rPr lang="ar-SA" sz="2400" dirty="0">
                <a:cs typeface="+mj-cs"/>
              </a:rPr>
              <a:t>أنظمة التشغيل من: نواة النظام </a:t>
            </a:r>
            <a:r>
              <a:rPr lang="fr-FR" sz="2400" dirty="0" err="1">
                <a:cs typeface="+mj-cs"/>
              </a:rPr>
              <a:t>Kernel</a:t>
            </a:r>
            <a:r>
              <a:rPr lang="ar-SA" sz="2400" dirty="0">
                <a:cs typeface="+mj-cs"/>
              </a:rPr>
              <a:t>؛ وواجهة المستخدم </a:t>
            </a:r>
            <a:r>
              <a:rPr lang="fr-FR" sz="2400" dirty="0">
                <a:cs typeface="+mj-cs"/>
              </a:rPr>
              <a:t>User Interface</a:t>
            </a:r>
            <a:r>
              <a:rPr lang="ar-SA" sz="2400" dirty="0">
                <a:cs typeface="+mj-cs"/>
              </a:rPr>
              <a:t>؛ وواجهة تطبيق البرنامج </a:t>
            </a:r>
            <a:r>
              <a:rPr lang="fr-FR" sz="2400" dirty="0">
                <a:cs typeface="+mj-cs"/>
              </a:rPr>
              <a:t>API</a:t>
            </a:r>
            <a:r>
              <a:rPr lang="ar-SA" sz="2400" dirty="0">
                <a:cs typeface="+mj-cs"/>
              </a:rPr>
              <a:t>.</a:t>
            </a:r>
            <a:endParaRPr lang="fr-FR" sz="2400" dirty="0">
              <a:cs typeface="+mj-cs"/>
            </a:endParaRPr>
          </a:p>
          <a:p>
            <a:pPr algn="just"/>
            <a:endParaRPr lang="fr-FR" sz="2400" dirty="0">
              <a:cs typeface="+mj-cs"/>
            </a:endParaRPr>
          </a:p>
        </p:txBody>
      </p:sp>
    </p:spTree>
    <p:extLst>
      <p:ext uri="{BB962C8B-B14F-4D97-AF65-F5344CB8AC3E}">
        <p14:creationId xmlns:p14="http://schemas.microsoft.com/office/powerpoint/2010/main" val="3088675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أنواع </a:t>
            </a:r>
            <a:r>
              <a:rPr lang="ar-SA" b="1" dirty="0"/>
              <a:t>أنظمة التشغيل</a:t>
            </a:r>
            <a:endParaRPr lang="fr-FR" dirty="0"/>
          </a:p>
        </p:txBody>
      </p:sp>
      <p:sp>
        <p:nvSpPr>
          <p:cNvPr id="3" name="Espace réservé du contenu 2"/>
          <p:cNvSpPr>
            <a:spLocks noGrp="1"/>
          </p:cNvSpPr>
          <p:nvPr>
            <p:ph idx="1"/>
          </p:nvPr>
        </p:nvSpPr>
        <p:spPr/>
        <p:txBody>
          <a:bodyPr>
            <a:normAutofit fontScale="92500" lnSpcReduction="10000"/>
          </a:bodyPr>
          <a:lstStyle/>
          <a:p>
            <a:pPr lvl="0" algn="just" rtl="1"/>
            <a:r>
              <a:rPr lang="ar-SA" b="1" dirty="0">
                <a:cs typeface="+mj-cs"/>
              </a:rPr>
              <a:t>نظام تشغيل الويندوز </a:t>
            </a:r>
            <a:r>
              <a:rPr lang="fr-FR" b="1" dirty="0">
                <a:cs typeface="+mj-cs"/>
              </a:rPr>
              <a:t>Windows</a:t>
            </a:r>
            <a:r>
              <a:rPr lang="ar-SA" b="1" dirty="0">
                <a:cs typeface="+mj-cs"/>
              </a:rPr>
              <a:t>:</a:t>
            </a:r>
            <a:r>
              <a:rPr lang="ar-SA" dirty="0">
                <a:cs typeface="+mj-cs"/>
              </a:rPr>
              <a:t> يعتبر هذا النظام من أشهر وأهم نظم التشغيل المعروفة منذ عام 1985، وأصبح هذا النظام من الأنظمة المنتشرة والتي لا يستغنى عنها العديد من المستخدمين بالوقت الحالي، كما أن هذا النظام يتطوّر تطورًا ملحوظًا ومميزًا كل عام لتلبية احتياجات المستخدمين ومواكبة التطورات التي نشهدها بالوقت الحالي.</a:t>
            </a:r>
            <a:endParaRPr lang="fr-FR" dirty="0">
              <a:cs typeface="+mj-cs"/>
            </a:endParaRPr>
          </a:p>
          <a:p>
            <a:pPr lvl="0" algn="just" rtl="1"/>
            <a:r>
              <a:rPr lang="ar-SA" b="1" dirty="0">
                <a:cs typeface="+mj-cs"/>
              </a:rPr>
              <a:t>نظام تشغيل ماك </a:t>
            </a:r>
            <a:r>
              <a:rPr lang="fr-FR" b="1" dirty="0">
                <a:cs typeface="+mj-cs"/>
              </a:rPr>
              <a:t>Mac OS X</a:t>
            </a:r>
            <a:r>
              <a:rPr lang="ar-SA" b="1" dirty="0">
                <a:cs typeface="+mj-cs"/>
              </a:rPr>
              <a:t>: </a:t>
            </a:r>
            <a:r>
              <a:rPr lang="ar-SA" dirty="0">
                <a:cs typeface="+mj-cs"/>
              </a:rPr>
              <a:t>هذا النوع من الأنظمة يعتبر من الأنظمة الأساسية لتشغيل أجهزة أبل ماكنتوش، وغالبًا ما تكون تلك الأنظمة مدفوعة وغير مجانية.</a:t>
            </a:r>
            <a:endParaRPr lang="fr-FR" dirty="0">
              <a:cs typeface="+mj-cs"/>
            </a:endParaRPr>
          </a:p>
          <a:p>
            <a:pPr lvl="0" algn="just" rtl="1"/>
            <a:r>
              <a:rPr lang="ar-SA" b="1" dirty="0">
                <a:cs typeface="+mj-cs"/>
              </a:rPr>
              <a:t>نظام تشغيل كروم:</a:t>
            </a:r>
            <a:r>
              <a:rPr lang="ar-SA" dirty="0">
                <a:cs typeface="+mj-cs"/>
              </a:rPr>
              <a:t> يعتبر هذا النوع من أنظمة التشغيل من الأنظمة الفريدة من نوعها، ويعتمد هذا النوع من الأنظمة على نواة لينكس وعلى سطح المكتب، وقد صنع هذا النظام بالأخص لتشغيل أجهزة </a:t>
            </a:r>
            <a:r>
              <a:rPr lang="fr-FR" dirty="0" err="1">
                <a:cs typeface="+mj-cs"/>
              </a:rPr>
              <a:t>ChromeBooks</a:t>
            </a:r>
            <a:r>
              <a:rPr lang="ar-SA" dirty="0">
                <a:cs typeface="+mj-cs"/>
              </a:rPr>
              <a:t>، ولكن يمكن بسهولة تثبيت هذا النظام على أي أجهزة أخرى.</a:t>
            </a:r>
            <a:endParaRPr lang="fr-FR" dirty="0">
              <a:cs typeface="+mj-cs"/>
            </a:endParaRPr>
          </a:p>
          <a:p>
            <a:pPr lvl="0" algn="just" rtl="1"/>
            <a:r>
              <a:rPr lang="ar-SA" b="1" dirty="0">
                <a:cs typeface="+mj-cs"/>
              </a:rPr>
              <a:t>نظام تشغيل </a:t>
            </a:r>
            <a:r>
              <a:rPr lang="fr-FR" b="1" dirty="0" err="1">
                <a:cs typeface="+mj-cs"/>
              </a:rPr>
              <a:t>Tails</a:t>
            </a:r>
            <a:r>
              <a:rPr lang="ar-SA" b="1" dirty="0">
                <a:cs typeface="+mj-cs"/>
              </a:rPr>
              <a:t>: </a:t>
            </a:r>
            <a:r>
              <a:rPr lang="ar-SA" dirty="0">
                <a:cs typeface="+mj-cs"/>
              </a:rPr>
              <a:t>هذا النظام من أنظمة التشغيل مخصصة لحماية الخصوصية والسرية على شبكة الإنترنت، ويعتبر هذا النظام واحدًا من إصدارات شركة لينكس العالمية.</a:t>
            </a:r>
            <a:endParaRPr lang="fr-FR" dirty="0">
              <a:cs typeface="+mj-cs"/>
            </a:endParaRPr>
          </a:p>
          <a:p>
            <a:pPr lvl="0" algn="just" rtl="1"/>
            <a:r>
              <a:rPr lang="ar-SA" b="1" dirty="0">
                <a:cs typeface="+mj-cs"/>
              </a:rPr>
              <a:t>أنظمة تشغيل معروفة أخرى: </a:t>
            </a:r>
            <a:r>
              <a:rPr lang="ar-SA" dirty="0">
                <a:cs typeface="+mj-cs"/>
              </a:rPr>
              <a:t>توجد العديد من أنظمة التشغيل المعروفة الأخرى ومنها؛ نظام تشغيل </a:t>
            </a:r>
            <a:r>
              <a:rPr lang="fr-FR" dirty="0" err="1">
                <a:cs typeface="+mj-cs"/>
              </a:rPr>
              <a:t>eComStation</a:t>
            </a:r>
            <a:r>
              <a:rPr lang="ar-SA" dirty="0">
                <a:cs typeface="+mj-cs"/>
              </a:rPr>
              <a:t>، ونظام </a:t>
            </a:r>
            <a:r>
              <a:rPr lang="fr-FR" dirty="0">
                <a:cs typeface="+mj-cs"/>
              </a:rPr>
              <a:t>MENUET</a:t>
            </a:r>
            <a:r>
              <a:rPr lang="ar-SA" dirty="0">
                <a:cs typeface="+mj-cs"/>
              </a:rPr>
              <a:t>، ونظام </a:t>
            </a:r>
            <a:r>
              <a:rPr lang="fr-FR" dirty="0" err="1">
                <a:cs typeface="+mj-cs"/>
              </a:rPr>
              <a:t>Haiku</a:t>
            </a:r>
            <a:r>
              <a:rPr lang="ar-SA" dirty="0">
                <a:cs typeface="+mj-cs"/>
              </a:rPr>
              <a:t>، ونظام </a:t>
            </a:r>
            <a:r>
              <a:rPr lang="ar-SA" dirty="0" err="1">
                <a:cs typeface="+mj-cs"/>
              </a:rPr>
              <a:t>آيفون</a:t>
            </a:r>
            <a:r>
              <a:rPr lang="ar-SA" dirty="0">
                <a:cs typeface="+mj-cs"/>
              </a:rPr>
              <a:t>، ونظام تشغيل لينكس.</a:t>
            </a:r>
            <a:endParaRPr lang="fr-FR" dirty="0">
              <a:cs typeface="+mj-cs"/>
            </a:endParaRPr>
          </a:p>
          <a:p>
            <a:pPr algn="just" rtl="1"/>
            <a:endParaRPr lang="fr-FR" dirty="0"/>
          </a:p>
        </p:txBody>
      </p:sp>
    </p:spTree>
    <p:extLst>
      <p:ext uri="{BB962C8B-B14F-4D97-AF65-F5344CB8AC3E}">
        <p14:creationId xmlns:p14="http://schemas.microsoft.com/office/powerpoint/2010/main" val="2392998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t>مهام نظام التشغيل</a:t>
            </a:r>
            <a:endParaRPr lang="fr-FR" dirty="0"/>
          </a:p>
        </p:txBody>
      </p:sp>
      <p:sp>
        <p:nvSpPr>
          <p:cNvPr id="3" name="Espace réservé du contenu 2"/>
          <p:cNvSpPr>
            <a:spLocks noGrp="1"/>
          </p:cNvSpPr>
          <p:nvPr>
            <p:ph idx="1"/>
          </p:nvPr>
        </p:nvSpPr>
        <p:spPr/>
        <p:txBody>
          <a:bodyPr>
            <a:normAutofit/>
          </a:bodyPr>
          <a:lstStyle/>
          <a:p>
            <a:pPr lvl="0" algn="just" rtl="1"/>
            <a:r>
              <a:rPr lang="ar-SA" sz="2000" dirty="0" smtClean="0">
                <a:cs typeface="+mj-cs"/>
              </a:rPr>
              <a:t>التحكم </a:t>
            </a:r>
            <a:r>
              <a:rPr lang="ar-SA" sz="2000" dirty="0">
                <a:cs typeface="+mj-cs"/>
              </a:rPr>
              <a:t>في مسار البيانات</a:t>
            </a:r>
            <a:r>
              <a:rPr lang="fr-FR" sz="2000" dirty="0">
                <a:cs typeface="+mj-cs"/>
              </a:rPr>
              <a:t> (Control the data </a:t>
            </a:r>
            <a:r>
              <a:rPr lang="fr-FR" sz="2000" dirty="0" err="1" smtClean="0">
                <a:cs typeface="+mj-cs"/>
              </a:rPr>
              <a:t>path</a:t>
            </a:r>
            <a:endParaRPr lang="ar-DZ" sz="2000" dirty="0" smtClean="0">
              <a:cs typeface="+mj-cs"/>
            </a:endParaRPr>
          </a:p>
          <a:p>
            <a:pPr lvl="0" algn="just" rtl="1"/>
            <a:r>
              <a:rPr lang="ar-SA" sz="2000" dirty="0" smtClean="0">
                <a:cs typeface="+mj-cs"/>
              </a:rPr>
              <a:t>تحميل </a:t>
            </a:r>
            <a:r>
              <a:rPr lang="ar-SA" sz="2000" dirty="0">
                <a:cs typeface="+mj-cs"/>
              </a:rPr>
              <a:t>البرمجيات التطبيقية</a:t>
            </a:r>
            <a:r>
              <a:rPr lang="fr-FR" sz="2000" dirty="0">
                <a:cs typeface="+mj-cs"/>
              </a:rPr>
              <a:t> (</a:t>
            </a:r>
            <a:r>
              <a:rPr lang="fr-FR" sz="2000" dirty="0" err="1">
                <a:cs typeface="+mj-cs"/>
              </a:rPr>
              <a:t>Download</a:t>
            </a:r>
            <a:r>
              <a:rPr lang="fr-FR" sz="2000" dirty="0">
                <a:cs typeface="+mj-cs"/>
              </a:rPr>
              <a:t> application software):</a:t>
            </a:r>
          </a:p>
          <a:p>
            <a:pPr lvl="0" algn="just" rtl="1"/>
            <a:r>
              <a:rPr lang="ar-SA" sz="2000" dirty="0" smtClean="0">
                <a:cs typeface="+mj-cs"/>
              </a:rPr>
              <a:t>التحكم </a:t>
            </a:r>
            <a:r>
              <a:rPr lang="ar-SA" sz="2000" dirty="0">
                <a:cs typeface="+mj-cs"/>
              </a:rPr>
              <a:t>في وحدة الذاكرة الرئيسية</a:t>
            </a:r>
            <a:r>
              <a:rPr lang="fr-FR" sz="2000" dirty="0">
                <a:cs typeface="+mj-cs"/>
              </a:rPr>
              <a:t>(Control the main memory module):</a:t>
            </a:r>
          </a:p>
          <a:p>
            <a:pPr lvl="0" algn="just" rtl="1"/>
            <a:r>
              <a:rPr lang="ar-SA" sz="2000" dirty="0" smtClean="0">
                <a:cs typeface="+mj-cs"/>
              </a:rPr>
              <a:t>التحكم </a:t>
            </a:r>
            <a:r>
              <a:rPr lang="ar-SA" sz="2000" dirty="0">
                <a:cs typeface="+mj-cs"/>
              </a:rPr>
              <a:t>في وحدات الإخراج والإدخال</a:t>
            </a:r>
            <a:r>
              <a:rPr lang="fr-FR" sz="2000" dirty="0">
                <a:cs typeface="+mj-cs"/>
              </a:rPr>
              <a:t> (Control the output and input </a:t>
            </a:r>
            <a:r>
              <a:rPr lang="fr-FR" sz="2000" dirty="0" err="1">
                <a:cs typeface="+mj-cs"/>
              </a:rPr>
              <a:t>units</a:t>
            </a:r>
            <a:r>
              <a:rPr lang="fr-FR" sz="2000" dirty="0">
                <a:cs typeface="+mj-cs"/>
              </a:rPr>
              <a:t>):</a:t>
            </a:r>
          </a:p>
          <a:p>
            <a:pPr lvl="0" algn="just" rtl="1"/>
            <a:r>
              <a:rPr lang="ar-SA" sz="2000" dirty="0" smtClean="0">
                <a:cs typeface="+mj-cs"/>
              </a:rPr>
              <a:t>الاتصال </a:t>
            </a:r>
            <a:r>
              <a:rPr lang="ar-SA" sz="2000" dirty="0">
                <a:cs typeface="+mj-cs"/>
              </a:rPr>
              <a:t>مع المستخدم</a:t>
            </a:r>
            <a:r>
              <a:rPr lang="fr-FR" sz="2000" dirty="0">
                <a:cs typeface="+mj-cs"/>
              </a:rPr>
              <a:t> (</a:t>
            </a:r>
            <a:r>
              <a:rPr lang="fr-FR" sz="2000" dirty="0" err="1">
                <a:cs typeface="+mj-cs"/>
              </a:rPr>
              <a:t>Connect</a:t>
            </a:r>
            <a:r>
              <a:rPr lang="fr-FR" sz="2000" dirty="0">
                <a:cs typeface="+mj-cs"/>
              </a:rPr>
              <a:t> </a:t>
            </a:r>
            <a:r>
              <a:rPr lang="fr-FR" sz="2000" dirty="0" err="1">
                <a:cs typeface="+mj-cs"/>
              </a:rPr>
              <a:t>with</a:t>
            </a:r>
            <a:r>
              <a:rPr lang="fr-FR" sz="2000" dirty="0">
                <a:cs typeface="+mj-cs"/>
              </a:rPr>
              <a:t> the user):</a:t>
            </a:r>
          </a:p>
          <a:p>
            <a:pPr lvl="0" algn="just" rtl="1"/>
            <a:r>
              <a:rPr lang="ar-SA" sz="2000" dirty="0" smtClean="0">
                <a:cs typeface="+mj-cs"/>
              </a:rPr>
              <a:t>اكتشاف </a:t>
            </a:r>
            <a:r>
              <a:rPr lang="ar-SA" sz="2000" dirty="0">
                <a:cs typeface="+mj-cs"/>
              </a:rPr>
              <a:t>الأعطال</a:t>
            </a:r>
            <a:r>
              <a:rPr lang="fr-FR" sz="2000" dirty="0">
                <a:cs typeface="+mj-cs"/>
              </a:rPr>
              <a:t> (</a:t>
            </a:r>
            <a:r>
              <a:rPr lang="fr-FR" sz="2000" dirty="0" err="1">
                <a:cs typeface="+mj-cs"/>
              </a:rPr>
              <a:t>Detecting</a:t>
            </a:r>
            <a:r>
              <a:rPr lang="fr-FR" sz="2000" dirty="0">
                <a:cs typeface="+mj-cs"/>
              </a:rPr>
              <a:t> </a:t>
            </a:r>
            <a:r>
              <a:rPr lang="fr-FR" sz="2000" dirty="0" err="1">
                <a:cs typeface="+mj-cs"/>
              </a:rPr>
              <a:t>faults</a:t>
            </a:r>
            <a:r>
              <a:rPr lang="fr-FR" sz="2000" dirty="0">
                <a:cs typeface="+mj-cs"/>
              </a:rPr>
              <a:t>):</a:t>
            </a:r>
          </a:p>
          <a:p>
            <a:pPr algn="just" rtl="1"/>
            <a:endParaRPr lang="fr-FR" sz="2000" dirty="0">
              <a:cs typeface="+mj-cs"/>
            </a:endParaRPr>
          </a:p>
        </p:txBody>
      </p:sp>
    </p:spTree>
    <p:extLst>
      <p:ext uri="{BB962C8B-B14F-4D97-AF65-F5344CB8AC3E}">
        <p14:creationId xmlns:p14="http://schemas.microsoft.com/office/powerpoint/2010/main" val="51914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الانترنيت</a:t>
            </a:r>
            <a:endParaRPr lang="fr-FR" dirty="0"/>
          </a:p>
        </p:txBody>
      </p:sp>
      <p:sp>
        <p:nvSpPr>
          <p:cNvPr id="3" name="Espace réservé du contenu 2"/>
          <p:cNvSpPr>
            <a:spLocks noGrp="1"/>
          </p:cNvSpPr>
          <p:nvPr>
            <p:ph idx="1"/>
          </p:nvPr>
        </p:nvSpPr>
        <p:spPr/>
        <p:txBody>
          <a:bodyPr>
            <a:normAutofit/>
          </a:bodyPr>
          <a:lstStyle/>
          <a:p>
            <a:pPr algn="just" rtl="1"/>
            <a:r>
              <a:rPr lang="ar-DZ" sz="2400" dirty="0" smtClean="0">
                <a:cs typeface="+mj-cs"/>
              </a:rPr>
              <a:t>ا</a:t>
            </a:r>
            <a:r>
              <a:rPr lang="ar-DZ" sz="2400" b="1" dirty="0" smtClean="0">
                <a:cs typeface="+mj-cs"/>
              </a:rPr>
              <a:t>لانترنيت</a:t>
            </a:r>
            <a:r>
              <a:rPr lang="ar-DZ" sz="2400" dirty="0" smtClean="0">
                <a:cs typeface="+mj-cs"/>
              </a:rPr>
              <a:t> </a:t>
            </a:r>
            <a:r>
              <a:rPr lang="ar-SA" sz="2400" dirty="0" smtClean="0">
                <a:cs typeface="+mj-cs"/>
              </a:rPr>
              <a:t>هي </a:t>
            </a:r>
            <a:r>
              <a:rPr lang="ar-SA" sz="2400" dirty="0">
                <a:cs typeface="+mj-cs"/>
              </a:rPr>
              <a:t>عبارة عن شبكة تقوم بربط أجهزة الحاسوب</a:t>
            </a:r>
            <a:r>
              <a:rPr lang="fr-FR" sz="2400" dirty="0">
                <a:cs typeface="+mj-cs"/>
              </a:rPr>
              <a:t>  </a:t>
            </a:r>
            <a:r>
              <a:rPr lang="ar-SA" sz="2400" dirty="0" smtClean="0">
                <a:cs typeface="+mj-cs"/>
              </a:rPr>
              <a:t>مع </a:t>
            </a:r>
            <a:r>
              <a:rPr lang="ar-SA" sz="2400" dirty="0">
                <a:cs typeface="+mj-cs"/>
              </a:rPr>
              <a:t>بعضها البعض في أي مكان لتكوين شبكة كبيرة بين جميع الأجهزة المتصلة بهذه الشبكة , وكان الهدف من إنشاء الشبكة </a:t>
            </a:r>
            <a:r>
              <a:rPr lang="ar-SA" sz="2400" dirty="0" err="1">
                <a:cs typeface="+mj-cs"/>
              </a:rPr>
              <a:t>العنكبوتيه</a:t>
            </a:r>
            <a:r>
              <a:rPr lang="ar-SA" sz="2400" dirty="0">
                <a:cs typeface="+mj-cs"/>
              </a:rPr>
              <a:t> او شبكة الانترنت هو تبادل البيانات</a:t>
            </a:r>
            <a:r>
              <a:rPr lang="fr-FR" sz="2400" dirty="0">
                <a:cs typeface="+mj-cs"/>
              </a:rPr>
              <a:t> </a:t>
            </a:r>
            <a:r>
              <a:rPr lang="ar-SA" sz="2400" dirty="0" smtClean="0">
                <a:cs typeface="+mj-cs"/>
              </a:rPr>
              <a:t>بين </a:t>
            </a:r>
            <a:r>
              <a:rPr lang="ar-SA" sz="2400" dirty="0">
                <a:cs typeface="+mj-cs"/>
              </a:rPr>
              <a:t>الأجهزة المتصلة على هذه الشبكة , وتستطيع  </a:t>
            </a:r>
            <a:r>
              <a:rPr lang="ar-SA" sz="2400" dirty="0" err="1">
                <a:cs typeface="+mj-cs"/>
              </a:rPr>
              <a:t>هذة</a:t>
            </a:r>
            <a:r>
              <a:rPr lang="ar-SA" sz="2400" dirty="0">
                <a:cs typeface="+mj-cs"/>
              </a:rPr>
              <a:t> الاجهزة </a:t>
            </a:r>
            <a:r>
              <a:rPr lang="ar-SA" sz="2400" dirty="0" err="1">
                <a:cs typeface="+mj-cs"/>
              </a:rPr>
              <a:t>الإتصال</a:t>
            </a:r>
            <a:r>
              <a:rPr lang="ar-SA" sz="2400" dirty="0">
                <a:cs typeface="+mj-cs"/>
              </a:rPr>
              <a:t> بالشبكة عن طريق الموجهات</a:t>
            </a:r>
            <a:r>
              <a:rPr lang="fr-FR" sz="2400" dirty="0">
                <a:cs typeface="+mj-cs"/>
              </a:rPr>
              <a:t> </a:t>
            </a:r>
            <a:r>
              <a:rPr lang="fr-FR" sz="2400" dirty="0" smtClean="0">
                <a:cs typeface="+mj-cs"/>
              </a:rPr>
              <a:t>(Router</a:t>
            </a:r>
            <a:r>
              <a:rPr lang="fr-FR" sz="2400" dirty="0">
                <a:cs typeface="+mj-cs"/>
              </a:rPr>
              <a:t>) </a:t>
            </a:r>
            <a:r>
              <a:rPr lang="ar-SA" sz="2400" dirty="0">
                <a:cs typeface="+mj-cs"/>
              </a:rPr>
              <a:t>و </a:t>
            </a:r>
            <a:r>
              <a:rPr lang="ar-SA" sz="2400" dirty="0" err="1">
                <a:cs typeface="+mj-cs"/>
              </a:rPr>
              <a:t>المبدلات</a:t>
            </a:r>
            <a:r>
              <a:rPr lang="fr-FR" sz="2400" dirty="0">
                <a:cs typeface="+mj-cs"/>
              </a:rPr>
              <a:t> (Switch</a:t>
            </a:r>
            <a:r>
              <a:rPr lang="fr-FR" sz="2400" dirty="0" smtClean="0">
                <a:cs typeface="+mj-cs"/>
              </a:rPr>
              <a:t>)</a:t>
            </a:r>
            <a:endParaRPr lang="fr-FR" sz="2400" dirty="0">
              <a:cs typeface="+mj-cs"/>
            </a:endParaRPr>
          </a:p>
        </p:txBody>
      </p:sp>
    </p:spTree>
    <p:extLst>
      <p:ext uri="{BB962C8B-B14F-4D97-AF65-F5344CB8AC3E}">
        <p14:creationId xmlns:p14="http://schemas.microsoft.com/office/powerpoint/2010/main" val="304337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الويب </a:t>
            </a:r>
            <a:endParaRPr lang="fr-FR" dirty="0"/>
          </a:p>
        </p:txBody>
      </p:sp>
      <p:sp>
        <p:nvSpPr>
          <p:cNvPr id="3" name="Espace réservé du contenu 2"/>
          <p:cNvSpPr>
            <a:spLocks noGrp="1"/>
          </p:cNvSpPr>
          <p:nvPr>
            <p:ph idx="1"/>
          </p:nvPr>
        </p:nvSpPr>
        <p:spPr/>
        <p:txBody>
          <a:bodyPr/>
          <a:lstStyle/>
          <a:p>
            <a:pPr algn="just" rtl="1"/>
            <a:r>
              <a:rPr lang="ar-SA" sz="2400" dirty="0" smtClean="0">
                <a:cs typeface="+mj-cs"/>
              </a:rPr>
              <a:t>ا</a:t>
            </a:r>
            <a:r>
              <a:rPr lang="ar-SA" sz="2400" b="1" dirty="0" smtClean="0">
                <a:cs typeface="+mj-cs"/>
              </a:rPr>
              <a:t>لويب</a:t>
            </a:r>
            <a:r>
              <a:rPr lang="ar-SA" sz="2400" dirty="0" smtClean="0">
                <a:cs typeface="+mj-cs"/>
              </a:rPr>
              <a:t> </a:t>
            </a:r>
            <a:r>
              <a:rPr lang="ar-SA" sz="2400" dirty="0">
                <a:cs typeface="+mj-cs"/>
              </a:rPr>
              <a:t>هو فضاءٌ وهميٌّ </a:t>
            </a:r>
            <a:r>
              <a:rPr lang="ar-SA" sz="2400" dirty="0" smtClean="0">
                <a:cs typeface="+mj-cs"/>
              </a:rPr>
              <a:t>من </a:t>
            </a:r>
            <a:r>
              <a:rPr lang="ar-SA" sz="2400" dirty="0">
                <a:cs typeface="+mj-cs"/>
              </a:rPr>
              <a:t>المعلومات، </a:t>
            </a:r>
            <a:endParaRPr lang="fr-FR" dirty="0"/>
          </a:p>
        </p:txBody>
      </p:sp>
    </p:spTree>
    <p:extLst>
      <p:ext uri="{BB962C8B-B14F-4D97-AF65-F5344CB8AC3E}">
        <p14:creationId xmlns:p14="http://schemas.microsoft.com/office/powerpoint/2010/main" val="228210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الفرق بين الانترنيت و الويب</a:t>
            </a:r>
            <a:endParaRPr lang="fr-FR" dirty="0"/>
          </a:p>
        </p:txBody>
      </p:sp>
      <p:sp>
        <p:nvSpPr>
          <p:cNvPr id="3" name="Espace réservé du contenu 2"/>
          <p:cNvSpPr>
            <a:spLocks noGrp="1"/>
          </p:cNvSpPr>
          <p:nvPr>
            <p:ph idx="1"/>
          </p:nvPr>
        </p:nvSpPr>
        <p:spPr/>
        <p:txBody>
          <a:bodyPr>
            <a:normAutofit lnSpcReduction="10000"/>
          </a:bodyPr>
          <a:lstStyle/>
          <a:p>
            <a:pPr algn="just" rtl="1"/>
            <a:r>
              <a:rPr lang="ar-SA" sz="2400" dirty="0" smtClean="0">
                <a:cs typeface="+mj-cs"/>
              </a:rPr>
              <a:t>باستخدام </a:t>
            </a:r>
            <a:r>
              <a:rPr lang="ar-SA" sz="2400" dirty="0">
                <a:cs typeface="+mj-cs"/>
              </a:rPr>
              <a:t>شبكة الانترنت تستطيع العثور على أجهزة الحواسيب، في حين تعثر باستخدام شبكة الويب على المعلومات المختلفة كالمستندات، والأصوات، ومقاطع الفيديو، وغيرها؛ </a:t>
            </a:r>
            <a:endParaRPr lang="ar-DZ" sz="2400" dirty="0">
              <a:cs typeface="+mj-cs"/>
            </a:endParaRPr>
          </a:p>
          <a:p>
            <a:pPr algn="just" rtl="1"/>
            <a:r>
              <a:rPr lang="ar-SA" sz="2400" dirty="0" smtClean="0">
                <a:cs typeface="+mj-cs"/>
              </a:rPr>
              <a:t> </a:t>
            </a:r>
            <a:r>
              <a:rPr lang="ar-SA" sz="2400" dirty="0">
                <a:cs typeface="+mj-cs"/>
              </a:rPr>
              <a:t>طرق الوَصْل في الانترنت هي الكابلات التي تصل بين الحواسيب، في حين أن طرق الوَصْل على شبكة الويب هي ارتباطات النصوص التشعبية، </a:t>
            </a:r>
            <a:endParaRPr lang="ar-DZ" sz="2400" dirty="0" smtClean="0">
              <a:cs typeface="+mj-cs"/>
            </a:endParaRPr>
          </a:p>
          <a:p>
            <a:pPr algn="just" rtl="1"/>
            <a:r>
              <a:rPr lang="ar-SA" sz="2400" dirty="0" smtClean="0">
                <a:cs typeface="+mj-cs"/>
              </a:rPr>
              <a:t>لقد </a:t>
            </a:r>
            <a:r>
              <a:rPr lang="ar-SA" sz="2400" dirty="0">
                <a:cs typeface="+mj-cs"/>
              </a:rPr>
              <a:t>وُجِد الويب كنتيجة للبرامج التي تحقق الاتصال بين الحواسيب المختلفة على شبكة الانترنت فالويب لا يمكن أن يكون موجودًا دون الانترنت، بالمقابل فإنّ الويب هو من جعل الانترنت مفيدًا لأنّ ما يهمُّ الناس حقًا هي المعلومات وليس معرفة الحواسيب والكابلات</a:t>
            </a:r>
            <a:endParaRPr lang="fr-FR" sz="2400" dirty="0">
              <a:cs typeface="+mj-cs"/>
            </a:endParaRPr>
          </a:p>
          <a:p>
            <a:pPr algn="just" rtl="1"/>
            <a:endParaRPr lang="fr-FR" dirty="0"/>
          </a:p>
        </p:txBody>
      </p:sp>
    </p:spTree>
    <p:extLst>
      <p:ext uri="{BB962C8B-B14F-4D97-AF65-F5344CB8AC3E}">
        <p14:creationId xmlns:p14="http://schemas.microsoft.com/office/powerpoint/2010/main" val="565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a:t>الانترنت العميق او الديب ويب</a:t>
            </a:r>
            <a:r>
              <a:rPr lang="fr-FR" dirty="0"/>
              <a:t> </a:t>
            </a:r>
            <a:r>
              <a:rPr lang="fr-FR" dirty="0" err="1" smtClean="0"/>
              <a:t>Deep</a:t>
            </a:r>
            <a:r>
              <a:rPr lang="fr-FR" dirty="0" smtClean="0"/>
              <a:t> </a:t>
            </a:r>
            <a:r>
              <a:rPr lang="fr-FR" dirty="0"/>
              <a:t>Web</a:t>
            </a:r>
          </a:p>
        </p:txBody>
      </p:sp>
      <p:sp>
        <p:nvSpPr>
          <p:cNvPr id="3" name="Espace réservé du contenu 2"/>
          <p:cNvSpPr>
            <a:spLocks noGrp="1"/>
          </p:cNvSpPr>
          <p:nvPr>
            <p:ph idx="1"/>
          </p:nvPr>
        </p:nvSpPr>
        <p:spPr/>
        <p:txBody>
          <a:bodyPr/>
          <a:lstStyle/>
          <a:p>
            <a:pPr algn="just" rtl="1"/>
            <a:r>
              <a:rPr lang="ar-SA" sz="2400" dirty="0" smtClean="0">
                <a:cs typeface="+mj-cs"/>
              </a:rPr>
              <a:t>هو </a:t>
            </a:r>
            <a:r>
              <a:rPr lang="ar-SA" sz="2400" dirty="0">
                <a:cs typeface="+mj-cs"/>
              </a:rPr>
              <a:t>عالم الانترنت الخفي  هو المكان العميق الذي لا يمكن لمحركات البحث الوصول إليه بشكل او بأخر ويتميز هذا المكان بالسرية التامة , هذا المكان يصل لحوالي 95% من أجمالي صفحات الويب الموجودة , </a:t>
            </a:r>
            <a:endParaRPr lang="fr-FR" sz="2400" dirty="0">
              <a:cs typeface="+mj-cs"/>
            </a:endParaRPr>
          </a:p>
          <a:p>
            <a:endParaRPr lang="fr-FR" dirty="0"/>
          </a:p>
        </p:txBody>
      </p:sp>
    </p:spTree>
    <p:extLst>
      <p:ext uri="{BB962C8B-B14F-4D97-AF65-F5344CB8AC3E}">
        <p14:creationId xmlns:p14="http://schemas.microsoft.com/office/powerpoint/2010/main" val="848188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a:t>من يمتلك الإنترنت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rtl="1"/>
            <a:r>
              <a:rPr lang="ar-DZ" sz="2400" dirty="0" smtClean="0">
                <a:cs typeface="+mj-cs"/>
              </a:rPr>
              <a:t>لا </a:t>
            </a:r>
            <a:r>
              <a:rPr lang="ar-SA" sz="2400" dirty="0" smtClean="0">
                <a:cs typeface="+mj-cs"/>
              </a:rPr>
              <a:t>أحد </a:t>
            </a:r>
            <a:r>
              <a:rPr lang="ar-SA" sz="2400" dirty="0">
                <a:cs typeface="+mj-cs"/>
              </a:rPr>
              <a:t>يمتلك السيطرة عليها. هناك منظمات هي من تُحدد هيكلية الإنترنت وكيفية عمله، لكنها لا تمتلك حقوق السيطرة على الشبكة، كما أنه لا تمتلك أي حكومة أو دولة حقوق امتلاك شبكة الإنترنت. فالإنترنت مثل نظام شبكات الهاتف، لا أحد يمتلكه</a:t>
            </a:r>
            <a:r>
              <a:rPr lang="fr-FR" sz="2400" dirty="0">
                <a:cs typeface="+mj-cs"/>
              </a:rPr>
              <a:t>.</a:t>
            </a:r>
          </a:p>
          <a:p>
            <a:pPr algn="just"/>
            <a:endParaRPr lang="fr-FR" sz="2400" dirty="0">
              <a:cs typeface="+mj-cs"/>
            </a:endParaRPr>
          </a:p>
        </p:txBody>
      </p:sp>
    </p:spTree>
    <p:extLst>
      <p:ext uri="{BB962C8B-B14F-4D97-AF65-F5344CB8AC3E}">
        <p14:creationId xmlns:p14="http://schemas.microsoft.com/office/powerpoint/2010/main" val="299897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البروتوكولات </a:t>
            </a:r>
            <a:endParaRPr lang="fr-FR" dirty="0"/>
          </a:p>
        </p:txBody>
      </p:sp>
      <p:sp>
        <p:nvSpPr>
          <p:cNvPr id="3" name="Espace réservé du contenu 2"/>
          <p:cNvSpPr>
            <a:spLocks noGrp="1"/>
          </p:cNvSpPr>
          <p:nvPr>
            <p:ph idx="1"/>
          </p:nvPr>
        </p:nvSpPr>
        <p:spPr/>
        <p:txBody>
          <a:bodyPr>
            <a:normAutofit/>
          </a:bodyPr>
          <a:lstStyle/>
          <a:p>
            <a:pPr algn="just" rtl="1"/>
            <a:r>
              <a:rPr lang="ar-SA" sz="2400" dirty="0">
                <a:cs typeface="+mj-cs"/>
              </a:rPr>
              <a:t>تُسمى القواعد التي تحكم سير وعمل الشبكة </a:t>
            </a:r>
            <a:r>
              <a:rPr lang="ar-SA" sz="2400" dirty="0" err="1">
                <a:cs typeface="+mj-cs"/>
              </a:rPr>
              <a:t>العنكبوتوية</a:t>
            </a:r>
            <a:r>
              <a:rPr lang="ar-SA" sz="2400" dirty="0">
                <a:cs typeface="+mj-cs"/>
              </a:rPr>
              <a:t> بالبروتوكولات. وهي التي تجعل الاتصال بين عدة حواسيب أمرًا ممكنًا</a:t>
            </a:r>
            <a:r>
              <a:rPr lang="fr-FR" sz="2400" dirty="0">
                <a:cs typeface="+mj-cs"/>
              </a:rPr>
              <a:t>.</a:t>
            </a:r>
          </a:p>
          <a:p>
            <a:pPr algn="just" rtl="1"/>
            <a:r>
              <a:rPr lang="fr-FR" sz="2400" dirty="0">
                <a:cs typeface="+mj-cs"/>
              </a:rPr>
              <a:t> </a:t>
            </a:r>
          </a:p>
          <a:p>
            <a:pPr algn="just" rtl="1"/>
            <a:r>
              <a:rPr lang="ar-SA" sz="2400" dirty="0">
                <a:cs typeface="+mj-cs"/>
              </a:rPr>
              <a:t>كما تعتمد البروتوكولات على بنية تحتية ضخمة من أجهزة التوجيه، نقاط الوصول، وأنظمة الكمبيوتر. كما أن هناك الأقمار الصناعية والكابلات التي تمتد لمئات الأميال والموجات اللاسلكية التي تنقل الإشارات بين أجهزة الكمبيوتر والشبكات</a:t>
            </a:r>
            <a:endParaRPr lang="fr-FR" sz="2400" dirty="0">
              <a:cs typeface="+mj-cs"/>
            </a:endParaRPr>
          </a:p>
        </p:txBody>
      </p:sp>
    </p:spTree>
    <p:extLst>
      <p:ext uri="{BB962C8B-B14F-4D97-AF65-F5344CB8AC3E}">
        <p14:creationId xmlns:p14="http://schemas.microsoft.com/office/powerpoint/2010/main" val="2624281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6536" y="754738"/>
            <a:ext cx="8911687" cy="1280890"/>
          </a:xfrm>
        </p:spPr>
        <p:txBody>
          <a:bodyPr/>
          <a:lstStyle/>
          <a:p>
            <a:pPr algn="just" rtl="1"/>
            <a:r>
              <a:rPr lang="ar-SA" dirty="0"/>
              <a:t>بروتوكول الإنترنت</a:t>
            </a:r>
            <a:r>
              <a:rPr lang="fr-FR" dirty="0"/>
              <a:t>  </a:t>
            </a:r>
            <a:r>
              <a:rPr lang="fr-FR" dirty="0" smtClean="0"/>
              <a:t>( </a:t>
            </a:r>
            <a:r>
              <a:rPr lang="fr-FR" dirty="0"/>
              <a:t>Internet Protocol )</a:t>
            </a:r>
          </a:p>
        </p:txBody>
      </p:sp>
      <p:sp>
        <p:nvSpPr>
          <p:cNvPr id="3" name="Espace réservé du contenu 2"/>
          <p:cNvSpPr>
            <a:spLocks noGrp="1"/>
          </p:cNvSpPr>
          <p:nvPr>
            <p:ph idx="1"/>
          </p:nvPr>
        </p:nvSpPr>
        <p:spPr/>
        <p:txBody>
          <a:bodyPr/>
          <a:lstStyle/>
          <a:p>
            <a:pPr algn="just" rtl="1"/>
            <a:r>
              <a:rPr lang="ar-SA" sz="2800" dirty="0" smtClean="0">
                <a:cs typeface="+mj-cs"/>
              </a:rPr>
              <a:t>يرمز </a:t>
            </a:r>
            <a:r>
              <a:rPr lang="ar-SA" sz="2800" dirty="0">
                <a:cs typeface="+mj-cs"/>
              </a:rPr>
              <a:t>له</a:t>
            </a:r>
            <a:r>
              <a:rPr lang="fr-FR" sz="2800" dirty="0">
                <a:cs typeface="+mj-cs"/>
              </a:rPr>
              <a:t> : </a:t>
            </a:r>
            <a:r>
              <a:rPr lang="fr-FR" sz="2800" dirty="0" smtClean="0">
                <a:cs typeface="+mj-cs"/>
              </a:rPr>
              <a:t>IP </a:t>
            </a:r>
            <a:r>
              <a:rPr lang="ar-SA" sz="2800" dirty="0">
                <a:cs typeface="+mj-cs"/>
              </a:rPr>
              <a:t>يكون لكل جهاز متصل على الشبكة عنوان أي بي فريد على الشبكة , وهو المسؤول عن تبادل البيانات والمعلومات بين الأجهزة المتصلة على الشبكة , وهو يعتبر أساس كل البروتوكولات</a:t>
            </a:r>
            <a:r>
              <a:rPr lang="fr-FR" sz="2800" dirty="0">
                <a:cs typeface="+mj-cs"/>
              </a:rPr>
              <a:t>.</a:t>
            </a:r>
          </a:p>
          <a:p>
            <a:pPr rtl="1"/>
            <a:r>
              <a:rPr lang="fr-FR" dirty="0"/>
              <a:t> </a:t>
            </a:r>
          </a:p>
          <a:p>
            <a:endParaRPr lang="fr-FR" dirty="0"/>
          </a:p>
        </p:txBody>
      </p:sp>
    </p:spTree>
    <p:extLst>
      <p:ext uri="{BB962C8B-B14F-4D97-AF65-F5344CB8AC3E}">
        <p14:creationId xmlns:p14="http://schemas.microsoft.com/office/powerpoint/2010/main" val="79000930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270</TotalTime>
  <Words>831</Words>
  <Application>Microsoft Office PowerPoint</Application>
  <PresentationFormat>Grand écran</PresentationFormat>
  <Paragraphs>89</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Century Gothic</vt:lpstr>
      <vt:lpstr>Tahoma</vt:lpstr>
      <vt:lpstr>Wingdings 3</vt:lpstr>
      <vt:lpstr>Brin</vt:lpstr>
      <vt:lpstr>مفاهيم و مصطلحات أساسية في تكنولوجيات المعلومات و الاتصال </vt:lpstr>
      <vt:lpstr>تذكير </vt:lpstr>
      <vt:lpstr>الانترنيت</vt:lpstr>
      <vt:lpstr>الويب </vt:lpstr>
      <vt:lpstr>الفرق بين الانترنيت و الويب</vt:lpstr>
      <vt:lpstr>الانترنت العميق او الديب ويب Deep Web</vt:lpstr>
      <vt:lpstr>من يمتلك الإنترنت ؟ </vt:lpstr>
      <vt:lpstr>البروتوكولات </vt:lpstr>
      <vt:lpstr>بروتوكول الإنترنت  ( Internet Protocol )</vt:lpstr>
      <vt:lpstr>قاعدة البيانات </vt:lpstr>
      <vt:lpstr>المواقع الالكترونية </vt:lpstr>
      <vt:lpstr>النطاق</vt:lpstr>
      <vt:lpstr>النطاق (تابع) أسماء نطاقات المستوى الأعلى الأكثر استخدامًا </vt:lpstr>
      <vt:lpstr>العنوان URL Uniform Resource locator</vt:lpstr>
      <vt:lpstr>مثال  </vt:lpstr>
      <vt:lpstr>الفيروسات </vt:lpstr>
      <vt:lpstr>البرنامج </vt:lpstr>
      <vt:lpstr>التطبيق </vt:lpstr>
      <vt:lpstr>الفرق بين البرنامج والتطبيق</vt:lpstr>
      <vt:lpstr>أهم التطبيقات </vt:lpstr>
      <vt:lpstr> </vt:lpstr>
      <vt:lpstr> البريد الالكتروني  Electronic Mail: </vt:lpstr>
      <vt:lpstr>أنظمة التشغيل</vt:lpstr>
      <vt:lpstr>أنواع أنظمة التشغيل</vt:lpstr>
      <vt:lpstr>مهام نظام التشغيل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DELL_INS</dc:creator>
  <cp:lastModifiedBy>DELL_INS</cp:lastModifiedBy>
  <cp:revision>31</cp:revision>
  <dcterms:created xsi:type="dcterms:W3CDTF">2020-04-15T17:21:55Z</dcterms:created>
  <dcterms:modified xsi:type="dcterms:W3CDTF">2020-04-15T21:54:15Z</dcterms:modified>
</cp:coreProperties>
</file>