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8CE6-F12A-485E-BAFE-9C7FAF4355C7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5020-5FC1-4369-B4C7-E722ABDD82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8CE6-F12A-485E-BAFE-9C7FAF4355C7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5020-5FC1-4369-B4C7-E722ABDD82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8CE6-F12A-485E-BAFE-9C7FAF4355C7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5020-5FC1-4369-B4C7-E722ABDD82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8CE6-F12A-485E-BAFE-9C7FAF4355C7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5020-5FC1-4369-B4C7-E722ABDD82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8CE6-F12A-485E-BAFE-9C7FAF4355C7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5020-5FC1-4369-B4C7-E722ABDD82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8CE6-F12A-485E-BAFE-9C7FAF4355C7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5020-5FC1-4369-B4C7-E722ABDD82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8CE6-F12A-485E-BAFE-9C7FAF4355C7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5020-5FC1-4369-B4C7-E722ABDD82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8CE6-F12A-485E-BAFE-9C7FAF4355C7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5020-5FC1-4369-B4C7-E722ABDD82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8CE6-F12A-485E-BAFE-9C7FAF4355C7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5020-5FC1-4369-B4C7-E722ABDD82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8CE6-F12A-485E-BAFE-9C7FAF4355C7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5020-5FC1-4369-B4C7-E722ABDD82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8CE6-F12A-485E-BAFE-9C7FAF4355C7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35020-5FC1-4369-B4C7-E722ABDD82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48CE6-F12A-485E-BAFE-9C7FAF4355C7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35020-5FC1-4369-B4C7-E722ABDD825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/>
              <a:t>نماذج التعامل مع المرض</a:t>
            </a:r>
            <a:br>
              <a:rPr lang="ar-DZ" dirty="0" smtClean="0"/>
            </a:br>
            <a:r>
              <a:rPr lang="fr-FR" sz="3100" dirty="0" smtClean="0">
                <a:latin typeface="Comic Sans MS"/>
                <a:ea typeface="Times New Roman"/>
                <a:cs typeface="Times New Roman"/>
              </a:rPr>
              <a:t>Modèles de « </a:t>
            </a:r>
            <a:r>
              <a:rPr lang="fr-FR" sz="3100" dirty="0" err="1" smtClean="0">
                <a:latin typeface="Comic Sans MS"/>
                <a:ea typeface="Times New Roman"/>
                <a:cs typeface="Times New Roman"/>
              </a:rPr>
              <a:t>coping</a:t>
            </a:r>
            <a:r>
              <a:rPr lang="fr-FR" sz="3100" dirty="0" smtClean="0">
                <a:latin typeface="Comic Sans MS"/>
                <a:ea typeface="Times New Roman"/>
                <a:cs typeface="Times New Roman"/>
              </a:rPr>
              <a:t> »</a:t>
            </a:r>
            <a:r>
              <a:rPr lang="fr-FR" sz="3100" dirty="0" smtClean="0">
                <a:ea typeface="Calibri"/>
                <a:cs typeface="Arial"/>
              </a:rPr>
              <a:t/>
            </a:r>
            <a:br>
              <a:rPr lang="fr-FR" sz="3100" dirty="0" smtClean="0">
                <a:ea typeface="Calibri"/>
                <a:cs typeface="Arial"/>
              </a:rPr>
            </a:br>
            <a:endParaRPr lang="fr-FR" sz="31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DZ" dirty="0" smtClean="0"/>
              <a:t> </a:t>
            </a:r>
            <a:r>
              <a:rPr lang="ar-DZ" dirty="0" smtClean="0">
                <a:solidFill>
                  <a:schemeClr val="tx1"/>
                </a:solidFill>
              </a:rPr>
              <a:t>يعني التعامل "المواجهة" ، هي إستراتيجية للتكيف مع الموقف التازمي.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algn="r" rtl="1"/>
            <a:r>
              <a:rPr lang="ar-DZ" dirty="0" smtClean="0"/>
              <a:t>التعامل المعرفي ألاجتنابي يتجلى في  نسيان المشكلة أو القبول باستسلام.</a:t>
            </a:r>
          </a:p>
          <a:p>
            <a:pPr algn="r" rtl="1"/>
            <a:r>
              <a:rPr lang="ar-DZ" smtClean="0"/>
              <a:t>التعامل </a:t>
            </a:r>
            <a:r>
              <a:rPr lang="ar-DZ" dirty="0" smtClean="0"/>
              <a:t>السلوكي ألاجتنابي : يتمثل في البحث عن أنشطة أخرى ومختلفة للتقليل من  المعاناة على المستوى الانفعالي وتوجيه </a:t>
            </a:r>
            <a:r>
              <a:rPr lang="fr-FR" dirty="0" smtClean="0">
                <a:latin typeface="Comic Sans MS" pitchFamily="66" charset="0"/>
              </a:rPr>
              <a:t>canaliser </a:t>
            </a:r>
            <a:r>
              <a:rPr lang="ar-DZ" dirty="0" smtClean="0"/>
              <a:t>الإحباط حتى لا يكون أثره كبيرا.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2910" y="642918"/>
            <a:ext cx="7929618" cy="5500726"/>
          </a:xfrm>
        </p:spPr>
        <p:txBody>
          <a:bodyPr>
            <a:noAutofit/>
          </a:bodyPr>
          <a:lstStyle/>
          <a:p>
            <a:pPr algn="just" rtl="1"/>
            <a:r>
              <a:rPr lang="ar-DZ" dirty="0" smtClean="0"/>
              <a:t>يواجه الفرد عددًا من الأحداث المهددة خلال حياته التي قد تؤدي إلى اضطرابات وجدانية </a:t>
            </a:r>
            <a:r>
              <a:rPr lang="ar-DZ" dirty="0" err="1" smtClean="0"/>
              <a:t>و</a:t>
            </a:r>
            <a:r>
              <a:rPr lang="ar-DZ" dirty="0" smtClean="0"/>
              <a:t> التي يجبر على الفرد مواجهتها </a:t>
            </a:r>
            <a:r>
              <a:rPr lang="ar-DZ" dirty="0" err="1" smtClean="0"/>
              <a:t>و</a:t>
            </a:r>
            <a:r>
              <a:rPr lang="ar-DZ" dirty="0" smtClean="0"/>
              <a:t> التعامل معها.</a:t>
            </a:r>
          </a:p>
          <a:p>
            <a:pPr algn="just" rtl="1"/>
            <a:r>
              <a:rPr lang="ar-DZ" dirty="0" smtClean="0"/>
              <a:t>نتكلم  عن التعامل للإشارة إلى طريقة التكيف مع المواقف الصعبة. تم تطوير هذا المفهوم من قبل </a:t>
            </a:r>
            <a:r>
              <a:rPr lang="fr-FR" sz="2400" dirty="0" err="1" smtClean="0"/>
              <a:t>Lazarus</a:t>
            </a:r>
            <a:r>
              <a:rPr lang="fr-FR" dirty="0" smtClean="0"/>
              <a:t> </a:t>
            </a:r>
            <a:r>
              <a:rPr lang="ar-DZ" dirty="0" smtClean="0"/>
              <a:t>و      </a:t>
            </a:r>
            <a:r>
              <a:rPr lang="fr-FR" sz="2400" dirty="0" err="1" smtClean="0"/>
              <a:t>Launier</a:t>
            </a:r>
            <a:r>
              <a:rPr lang="fr-FR" dirty="0" smtClean="0"/>
              <a:t> </a:t>
            </a:r>
            <a:r>
              <a:rPr lang="ar-DZ" dirty="0" smtClean="0"/>
              <a:t>في عام </a:t>
            </a:r>
            <a:r>
              <a:rPr lang="ar-DZ" sz="2400" dirty="0" smtClean="0"/>
              <a:t>1978</a:t>
            </a:r>
            <a:r>
              <a:rPr lang="ar-DZ" dirty="0" smtClean="0"/>
              <a:t> </a:t>
            </a:r>
            <a:r>
              <a:rPr lang="ar-DZ" dirty="0" err="1" smtClean="0"/>
              <a:t>لاظهار</a:t>
            </a:r>
            <a:r>
              <a:rPr lang="ar-DZ" dirty="0" smtClean="0"/>
              <a:t> الدور المهم لأساليب المواجهة كنظرية تفسيرية للعلاقة بين الأحداث وما يترتب عنها من قلق واكتئاب ،المعاناة النفسية والشكاوى الجسدية.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ar-DZ" dirty="0" smtClean="0"/>
              <a:t>يعرّف </a:t>
            </a:r>
            <a:r>
              <a:rPr lang="ar-DZ" dirty="0" err="1" smtClean="0"/>
              <a:t>لازاروس</a:t>
            </a:r>
            <a:r>
              <a:rPr lang="ar-DZ" dirty="0" smtClean="0"/>
              <a:t> </a:t>
            </a:r>
            <a:r>
              <a:rPr lang="ar-DZ" dirty="0" err="1" smtClean="0"/>
              <a:t>وفولكمان</a:t>
            </a:r>
            <a:r>
              <a:rPr lang="ar-DZ" dirty="0" smtClean="0"/>
              <a:t> (</a:t>
            </a:r>
            <a:r>
              <a:rPr lang="ar-DZ" sz="2400" dirty="0" smtClean="0"/>
              <a:t>1984</a:t>
            </a:r>
            <a:r>
              <a:rPr lang="ar-DZ" dirty="0" smtClean="0"/>
              <a:t>) المواجهة على أنها "مجموعة من الجهود المعرفية والسلوكية التي تهدف إلى التحكم </a:t>
            </a:r>
            <a:r>
              <a:rPr lang="ar-DZ" dirty="0" err="1" smtClean="0"/>
              <a:t>او</a:t>
            </a:r>
            <a:r>
              <a:rPr lang="ar-DZ" dirty="0" smtClean="0"/>
              <a:t> التقليص من المتطلبات الداخلية أو الخارجية التي تهدد أو تتجاوز موارد الفرد </a:t>
            </a:r>
            <a:r>
              <a:rPr lang="ar-DZ" dirty="0" err="1" smtClean="0"/>
              <a:t>و</a:t>
            </a:r>
            <a:r>
              <a:rPr lang="ar-DZ" dirty="0" smtClean="0"/>
              <a:t> قدراته.</a:t>
            </a:r>
          </a:p>
          <a:p>
            <a:pPr algn="r" rtl="1"/>
            <a:r>
              <a:rPr lang="ar-DZ" dirty="0" smtClean="0"/>
              <a:t>هو مفهوم خاص بالمنهج المعرفي السلوكي، مفهوم جديد نسبيًا في علم النفس يجد مصدره في الدراسات حول آليات الدفاع. </a:t>
            </a:r>
          </a:p>
          <a:p>
            <a:pPr algn="r" rtl="1"/>
            <a:r>
              <a:rPr lang="ar-DZ" dirty="0" smtClean="0"/>
              <a:t>كلمة إنجليزية تعني ”المواجهة“و هي طريقة جديدة لوصف السلوك </a:t>
            </a:r>
            <a:r>
              <a:rPr lang="ar-DZ" dirty="0" err="1" smtClean="0"/>
              <a:t>و</a:t>
            </a:r>
            <a:r>
              <a:rPr lang="ar-DZ" dirty="0" smtClean="0"/>
              <a:t> المعرفة من وراء الوسيلة المستخدمة للتعامل مع الموقف.هي </a:t>
            </a:r>
            <a:r>
              <a:rPr lang="ar-DZ" dirty="0" err="1" smtClean="0"/>
              <a:t>سيرورة</a:t>
            </a:r>
            <a:r>
              <a:rPr lang="ar-DZ" dirty="0" smtClean="0"/>
              <a:t> واعية،</a:t>
            </a:r>
            <a:r>
              <a:rPr lang="ar-DZ" dirty="0" err="1" smtClean="0"/>
              <a:t>ارادية</a:t>
            </a:r>
            <a:r>
              <a:rPr lang="ar-DZ" dirty="0" smtClean="0"/>
              <a:t>،مرنة سلوكية موجهة نحو التكيف </a:t>
            </a:r>
            <a:r>
              <a:rPr lang="ar-DZ" dirty="0" err="1" smtClean="0"/>
              <a:t>الاجابي</a:t>
            </a:r>
            <a:r>
              <a:rPr lang="ar-DZ" dirty="0" smtClean="0"/>
              <a:t>  للواقع الخارجي وتكون مرتبطة بالصحة النفسية.</a:t>
            </a:r>
          </a:p>
          <a:p>
            <a:pPr algn="r" rtl="1">
              <a:buNone/>
            </a:pPr>
            <a:r>
              <a:rPr lang="ar-DZ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استخدم </a:t>
            </a:r>
            <a:r>
              <a:rPr lang="ar-DZ" dirty="0" err="1" smtClean="0"/>
              <a:t>بروشون</a:t>
            </a:r>
            <a:r>
              <a:rPr lang="ar-DZ" dirty="0" smtClean="0"/>
              <a:t>- </a:t>
            </a:r>
            <a:r>
              <a:rPr lang="ar-DZ" dirty="0" err="1" smtClean="0"/>
              <a:t>شفايتسر</a:t>
            </a:r>
            <a:r>
              <a:rPr lang="ar-DZ" dirty="0" smtClean="0"/>
              <a:t> (</a:t>
            </a:r>
            <a:r>
              <a:rPr lang="ar-DZ" sz="2600" dirty="0" smtClean="0"/>
              <a:t>2001</a:t>
            </a:r>
            <a:r>
              <a:rPr lang="ar-DZ" dirty="0" smtClean="0"/>
              <a:t>) "استراتيجيات المواجهة"  </a:t>
            </a:r>
            <a:r>
              <a:rPr lang="fr-FR" dirty="0" smtClean="0"/>
              <a:t>stratégies d’ajustement </a:t>
            </a:r>
            <a:r>
              <a:rPr lang="ar-DZ" dirty="0" smtClean="0"/>
              <a:t>في حين يستعمل</a:t>
            </a:r>
            <a:r>
              <a:rPr lang="fr-FR" dirty="0" err="1" smtClean="0"/>
              <a:t>Corraze</a:t>
            </a:r>
            <a:r>
              <a:rPr lang="fr-FR" dirty="0" smtClean="0"/>
              <a:t> (1992) </a:t>
            </a:r>
            <a:r>
              <a:rPr lang="ar-DZ" dirty="0" smtClean="0"/>
              <a:t>”</a:t>
            </a:r>
            <a:r>
              <a:rPr lang="ar-DZ" dirty="0" err="1" smtClean="0"/>
              <a:t>سيرورة</a:t>
            </a:r>
            <a:r>
              <a:rPr lang="ar-DZ" dirty="0" smtClean="0"/>
              <a:t> التحكم«</a:t>
            </a:r>
            <a:r>
              <a:rPr lang="fr-FR" dirty="0" smtClean="0"/>
              <a:t>e processus de </a:t>
            </a:r>
            <a:r>
              <a:rPr lang="fr-FR" dirty="0" err="1" smtClean="0"/>
              <a:t>maîtris</a:t>
            </a:r>
            <a:endParaRPr lang="ar-DZ" dirty="0" smtClean="0"/>
          </a:p>
          <a:p>
            <a:pPr algn="r" rtl="1"/>
            <a:r>
              <a:rPr lang="ar-DZ" dirty="0" smtClean="0"/>
              <a:t>قد يبدو مفهوم الإستراتيجية غير مطابقا نظرا انه يوحي لعملية التفكير،التقييم الاختيار وتوظيف استجابة مبرمجة لا تكون ملائمة إلا في موقف التعامل وظيفيا.</a:t>
            </a:r>
          </a:p>
          <a:p>
            <a:pPr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algn="r" rtl="1"/>
            <a:r>
              <a:rPr lang="ar-DZ" dirty="0" smtClean="0"/>
              <a:t>كذلك الأمر فيما يخص التكيف </a:t>
            </a:r>
            <a:r>
              <a:rPr lang="ar-DZ" dirty="0" err="1" smtClean="0"/>
              <a:t>و</a:t>
            </a:r>
            <a:r>
              <a:rPr lang="ar-DZ" dirty="0" smtClean="0"/>
              <a:t> التواؤم فالأمر هنا يخص موضوعا (الفرد) يتكيف مع الوضع دون إن يحاول تغييره ،في هذه الحالة يجدر الحديث عن ”الخضوع“ أكثر من ”المجابهة“.</a:t>
            </a:r>
          </a:p>
          <a:p>
            <a:pPr algn="r" rtl="1"/>
            <a:r>
              <a:rPr lang="ar-DZ" dirty="0" smtClean="0"/>
              <a:t>كما </a:t>
            </a:r>
            <a:r>
              <a:rPr lang="ar-DZ" dirty="0" err="1" smtClean="0"/>
              <a:t>ان</a:t>
            </a:r>
            <a:r>
              <a:rPr lang="ar-DZ" dirty="0" smtClean="0"/>
              <a:t> فكرة التحكم المذكورة أعلاه  تكون دائما ايجابية في حين </a:t>
            </a:r>
            <a:r>
              <a:rPr lang="ar-DZ" dirty="0" err="1" smtClean="0"/>
              <a:t>ان</a:t>
            </a:r>
            <a:r>
              <a:rPr lang="ar-DZ" dirty="0" smtClean="0"/>
              <a:t> التعامل يعني الوسيلة المستعملة للمواجهة </a:t>
            </a:r>
            <a:r>
              <a:rPr lang="ar-DZ" dirty="0" err="1" smtClean="0"/>
              <a:t>و</a:t>
            </a:r>
            <a:r>
              <a:rPr lang="ar-DZ" dirty="0" smtClean="0"/>
              <a:t> التي قد تكون ايجابية،سلبية </a:t>
            </a:r>
            <a:r>
              <a:rPr lang="ar-DZ" dirty="0" err="1" smtClean="0"/>
              <a:t>او</a:t>
            </a:r>
            <a:r>
              <a:rPr lang="ar-DZ" dirty="0" smtClean="0"/>
              <a:t> الاثنين معا.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just" rtl="1">
              <a:lnSpc>
                <a:spcPct val="150000"/>
              </a:lnSpc>
            </a:pP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نموذج </a:t>
            </a:r>
            <a:r>
              <a:rPr lang="ar-DZ" dirty="0" err="1" smtClean="0">
                <a:latin typeface="Times New Roman" pitchFamily="18" charset="0"/>
                <a:cs typeface="Times New Roman" pitchFamily="18" charset="0"/>
              </a:rPr>
              <a:t>لازاروس</a:t>
            </a: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  يشير </a:t>
            </a:r>
            <a:r>
              <a:rPr lang="ar-DZ" dirty="0" err="1" smtClean="0">
                <a:latin typeface="Times New Roman" pitchFamily="18" charset="0"/>
                <a:cs typeface="Times New Roman" pitchFamily="18" charset="0"/>
              </a:rPr>
              <a:t>اذن</a:t>
            </a: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dirty="0" err="1" smtClean="0">
                <a:latin typeface="Times New Roman" pitchFamily="18" charset="0"/>
                <a:cs typeface="Times New Roman" pitchFamily="18" charset="0"/>
              </a:rPr>
              <a:t>الى</a:t>
            </a: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dirty="0" err="1" smtClean="0">
                <a:latin typeface="Times New Roman" pitchFamily="18" charset="0"/>
                <a:cs typeface="Times New Roman" pitchFamily="18" charset="0"/>
              </a:rPr>
              <a:t>انها</a:t>
            </a: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 عبارة عن مجموعة من الاستجابات لمواقف ضاغطة معينة. إنها عملية ديناميكية التي تتغير حسب الموقف وحسب طريقة تقييم الفرد لها. بالنسبة للبعض </a:t>
            </a:r>
            <a:r>
              <a:rPr lang="ar-DZ" dirty="0" err="1" smtClean="0">
                <a:latin typeface="Times New Roman" pitchFamily="18" charset="0"/>
                <a:cs typeface="Times New Roman" pitchFamily="18" charset="0"/>
              </a:rPr>
              <a:t>الاخر</a:t>
            </a: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 تعتبر محددات المواجهة  </a:t>
            </a:r>
            <a:r>
              <a:rPr lang="ar-DZ" dirty="0" err="1" smtClean="0">
                <a:latin typeface="Times New Roman" pitchFamily="18" charset="0"/>
                <a:cs typeface="Times New Roman" pitchFamily="18" charset="0"/>
              </a:rPr>
              <a:t>استعدادية</a:t>
            </a: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 مرتبطة بالخصائص المعرفية </a:t>
            </a:r>
            <a:r>
              <a:rPr lang="ar-DZ" dirty="0" err="1" smtClean="0">
                <a:latin typeface="Times New Roman" pitchFamily="18" charset="0"/>
                <a:cs typeface="Times New Roman" pitchFamily="18" charset="0"/>
              </a:rPr>
              <a:t>و</a:t>
            </a: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DZ" dirty="0" err="1" smtClean="0">
                <a:latin typeface="Times New Roman" pitchFamily="18" charset="0"/>
                <a:cs typeface="Times New Roman" pitchFamily="18" charset="0"/>
              </a:rPr>
              <a:t>الارادية</a:t>
            </a: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 للفرد تجاه الآخرين ، يتحدد التعامل بخصائص ظرفية (طبيعة المشكلة ، إمكانية التحكم ).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just" rtl="1">
              <a:lnSpc>
                <a:spcPct val="150000"/>
              </a:lnSpc>
            </a:pPr>
            <a:r>
              <a:rPr lang="ar-DZ" dirty="0" smtClean="0"/>
              <a:t>تتحدد</a:t>
            </a:r>
            <a:r>
              <a:rPr lang="fr-FR" dirty="0" smtClean="0"/>
              <a:t> </a:t>
            </a:r>
            <a:r>
              <a:rPr lang="ar-DZ" dirty="0" smtClean="0"/>
              <a:t>استراتيجيات المواجهة </a:t>
            </a:r>
            <a:r>
              <a:rPr lang="ar-DZ" dirty="0" err="1" smtClean="0"/>
              <a:t>و</a:t>
            </a:r>
            <a:r>
              <a:rPr lang="ar-DZ" dirty="0" smtClean="0"/>
              <a:t> التعامل بخصائص مستقرة عند الفرد كسمات الشخصية بدلاً من خصائص الموقف.و عليه سيكون هناك أساليب تعامل خاصة بكل فرد. كما تأكد أنها ليست الخصائص "الموضوعية" للأحداث التي تؤثر على الفرد ، ولكن الطريقة المعتمدة </a:t>
            </a:r>
            <a:r>
              <a:rPr lang="ar-DZ" dirty="0" err="1" smtClean="0"/>
              <a:t>و</a:t>
            </a:r>
            <a:r>
              <a:rPr lang="ar-DZ" dirty="0" smtClean="0"/>
              <a:t> التي من خلالها يدرك ،يفسر ويقيم  </a:t>
            </a:r>
            <a:r>
              <a:rPr lang="ar-DZ" dirty="0" err="1" smtClean="0"/>
              <a:t>بها</a:t>
            </a:r>
            <a:r>
              <a:rPr lang="ar-DZ" dirty="0" smtClean="0"/>
              <a:t> الموقف.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 algn="r" rtl="1"/>
            <a:r>
              <a:rPr lang="ar-DZ" dirty="0" smtClean="0"/>
              <a:t>نميز مجموعات أساسية من استراتجيات التعامل : </a:t>
            </a:r>
          </a:p>
          <a:p>
            <a:pPr algn="r" rtl="1"/>
            <a:r>
              <a:rPr lang="ar-DZ" dirty="0" smtClean="0"/>
              <a:t>التعامل الذي </a:t>
            </a:r>
            <a:r>
              <a:rPr lang="ar-DZ" dirty="0"/>
              <a:t>ي</a:t>
            </a:r>
            <a:r>
              <a:rPr lang="ar-DZ" dirty="0" smtClean="0"/>
              <a:t>ركز على المشكلة والذي </a:t>
            </a:r>
            <a:r>
              <a:rPr lang="ar-DZ" dirty="0"/>
              <a:t>ي</a:t>
            </a:r>
            <a:r>
              <a:rPr lang="ar-DZ" dirty="0" smtClean="0"/>
              <a:t>عمل على تفعيل استراتيجيات من أجل ”تسيير" الحدث ، أي التحكم فيه من خلال إدارته.</a:t>
            </a:r>
          </a:p>
          <a:p>
            <a:pPr algn="r" rtl="1"/>
            <a:r>
              <a:rPr lang="ar-DZ" dirty="0" smtClean="0"/>
              <a:t> التعامل </a:t>
            </a:r>
            <a:r>
              <a:rPr lang="ar-DZ" dirty="0" err="1" smtClean="0"/>
              <a:t>المتمحور</a:t>
            </a:r>
            <a:r>
              <a:rPr lang="ar-DZ" dirty="0" smtClean="0"/>
              <a:t> حول الوجدان ، </a:t>
            </a:r>
            <a:r>
              <a:rPr lang="ar-DZ" dirty="0" err="1" smtClean="0"/>
              <a:t>وهويقوم</a:t>
            </a:r>
            <a:r>
              <a:rPr lang="ar-DZ" dirty="0" smtClean="0"/>
              <a:t> على ضبط الانفعال المرتبط بالموقف المسبب لحالة التوتر. 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r" rtl="1">
              <a:buNone/>
            </a:pPr>
            <a:r>
              <a:rPr lang="ar-DZ" dirty="0"/>
              <a:t> </a:t>
            </a:r>
            <a:r>
              <a:rPr lang="ar-DZ" dirty="0" smtClean="0"/>
              <a:t>  التعامل  المعرفي النشط</a:t>
            </a:r>
            <a:r>
              <a:rPr lang="fr-FR" b="1" dirty="0" smtClean="0"/>
              <a:t> le  </a:t>
            </a:r>
            <a:r>
              <a:rPr lang="fr-FR" sz="2400" b="1" dirty="0" err="1" smtClean="0">
                <a:latin typeface="Comic Sans MS" pitchFamily="66" charset="0"/>
              </a:rPr>
              <a:t>Coping</a:t>
            </a:r>
            <a:r>
              <a:rPr lang="fr-FR" sz="2400" b="1" dirty="0" smtClean="0">
                <a:latin typeface="Comic Sans MS" pitchFamily="66" charset="0"/>
              </a:rPr>
              <a:t> cognitif actif</a:t>
            </a:r>
            <a:r>
              <a:rPr lang="fr-FR" b="1" dirty="0" smtClean="0">
                <a:latin typeface="Comic Sans MS" pitchFamily="66" charset="0"/>
              </a:rPr>
              <a:t> </a:t>
            </a:r>
            <a:r>
              <a:rPr lang="ar-DZ" dirty="0" smtClean="0"/>
              <a:t>: هو التحليل المنطقي ،بمعنى </a:t>
            </a:r>
            <a:r>
              <a:rPr lang="ar-DZ" dirty="0" err="1" smtClean="0"/>
              <a:t>اخر</a:t>
            </a:r>
            <a:r>
              <a:rPr lang="ar-DZ" dirty="0" smtClean="0"/>
              <a:t>  إيجاد وسائل مختلفة لحل المشكلة. إنها إعادة صياغة إيجابية للتفكير حول المشكل </a:t>
            </a:r>
            <a:r>
              <a:rPr lang="ar-DZ" u="sng" dirty="0" smtClean="0"/>
              <a:t>بنسبية</a:t>
            </a:r>
            <a:r>
              <a:rPr lang="ar-DZ" dirty="0" smtClean="0"/>
              <a:t> تجعل الفرد يقلل من أهميته(كالمقارنة بأشخاص في وضعية أكثر تعقيدا </a:t>
            </a:r>
            <a:r>
              <a:rPr lang="ar-DZ" dirty="0" err="1" smtClean="0"/>
              <a:t>و</a:t>
            </a:r>
            <a:r>
              <a:rPr lang="ar-DZ" dirty="0" smtClean="0"/>
              <a:t> شدة مثلا).</a:t>
            </a:r>
          </a:p>
          <a:p>
            <a:pPr algn="r" rtl="1">
              <a:buNone/>
            </a:pPr>
            <a:r>
              <a:rPr lang="ar-DZ" dirty="0" smtClean="0"/>
              <a:t>   التعامل السلوكي النشط</a:t>
            </a:r>
            <a:r>
              <a:rPr lang="fr-FR" sz="2400" b="1" dirty="0" smtClean="0">
                <a:latin typeface="Comic Sans MS" pitchFamily="66" charset="0"/>
              </a:rPr>
              <a:t>le </a:t>
            </a:r>
            <a:r>
              <a:rPr lang="fr-FR" sz="2400" dirty="0" smtClean="0">
                <a:latin typeface="Comic Sans MS" pitchFamily="66" charset="0"/>
              </a:rPr>
              <a:t> </a:t>
            </a:r>
            <a:r>
              <a:rPr lang="fr-FR" sz="2400" b="1" dirty="0" err="1" smtClean="0">
                <a:latin typeface="Comic Sans MS" pitchFamily="66" charset="0"/>
              </a:rPr>
              <a:t>Coping</a:t>
            </a:r>
            <a:r>
              <a:rPr lang="fr-FR" sz="2400" b="1" dirty="0" smtClean="0">
                <a:latin typeface="Comic Sans MS" pitchFamily="66" charset="0"/>
              </a:rPr>
              <a:t> comportemental actif </a:t>
            </a:r>
            <a:r>
              <a:rPr lang="ar-DZ" dirty="0" smtClean="0"/>
              <a:t>: يتمثل في طلب الدعم من الآخر كالتحدث إلى أحد أعضاء الوسط. كما يمكن </a:t>
            </a:r>
            <a:r>
              <a:rPr lang="ar-DZ" dirty="0" err="1" smtClean="0"/>
              <a:t>ان</a:t>
            </a:r>
            <a:r>
              <a:rPr lang="ar-DZ" dirty="0" smtClean="0"/>
              <a:t> يكون عبارة عن اتخاذ إجراءات لحل المشكلة ، تخيل ووضع خطة للمتابعة.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485</Words>
  <Application>Microsoft Office PowerPoint</Application>
  <PresentationFormat>Affichage à l'écran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نماذج التعامل مع المرض Modèles de « coping » 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نماذج التعامل مع المرض Modèles de « coping »</dc:title>
  <dc:creator>A</dc:creator>
  <cp:lastModifiedBy>A</cp:lastModifiedBy>
  <cp:revision>2</cp:revision>
  <dcterms:created xsi:type="dcterms:W3CDTF">2021-02-09T11:34:58Z</dcterms:created>
  <dcterms:modified xsi:type="dcterms:W3CDTF">2021-02-09T11:36:53Z</dcterms:modified>
</cp:coreProperties>
</file>