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C36E-C7A4-4F54-8D9A-02545A8D2528}" type="datetimeFigureOut">
              <a:rPr lang="fr-FR" smtClean="0"/>
              <a:t>10/02/2021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0269-EABA-4B22-ACD6-A9B50C37C15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oneTexte 2"/>
          <p:cNvSpPr txBox="1">
            <a:spLocks noChangeArrowheads="1"/>
          </p:cNvSpPr>
          <p:nvPr/>
        </p:nvSpPr>
        <p:spPr bwMode="auto">
          <a:xfrm>
            <a:off x="752475" y="2305050"/>
            <a:ext cx="763905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والمفارقة اللغوية التي تشكل مفارقة عملية يمكن تقديمها في هيئة تنبؤية. 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إن التكهن المتناقض يؤدي إلى وهم الاختيار الذي ينبغي مقارنة بنيته ببنية المعضلة. 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إن السؤال، مثله كمثل البيانات التي يدلى بها في المنطق الذي يتبعه، يتسم بالتناقض، ثم يشمل نقيضاته، وهو استحالة التحقيق: </a:t>
            </a:r>
          </a:p>
        </p:txBody>
      </p:sp>
      <p:sp>
        <p:nvSpPr>
          <p:cNvPr id="33795" name="ZoneTexte 4"/>
          <p:cNvSpPr txBox="1">
            <a:spLocks noChangeArrowheads="1"/>
          </p:cNvSpPr>
          <p:nvPr/>
        </p:nvSpPr>
        <p:spPr bwMode="auto">
          <a:xfrm>
            <a:off x="2511425" y="973138"/>
            <a:ext cx="45847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ar-DZ" sz="4400">
                <a:latin typeface="Sakkal Majalla" pitchFamily="2" charset="-78"/>
                <a:cs typeface="Sakkal Majalla" pitchFamily="2" charset="-78"/>
              </a:rPr>
              <a:t>التوقعات المتناقضة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ZoneTexte 2"/>
          <p:cNvSpPr txBox="1">
            <a:spLocks noChangeArrowheads="1"/>
          </p:cNvSpPr>
          <p:nvPr/>
        </p:nvSpPr>
        <p:spPr bwMode="auto">
          <a:xfrm>
            <a:off x="1054100" y="2305050"/>
            <a:ext cx="70358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-تأكيد م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ُ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طمئن وحاسم في الاتصالات. يعزّز التبادل</a:t>
            </a:r>
            <a:endParaRPr lang="ar-DZ" sz="280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 -رفض الصورة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=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رفض الاقتراح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إيجابي بما أنّ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ه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بن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ّ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اء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ويسمح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ب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إعادة تعريف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لعلاقة </a:t>
            </a:r>
            <a:endParaRPr lang="ar-DZ" sz="2800">
              <a:latin typeface="Sakkal Majalla" pitchFamily="2" charset="-78"/>
              <a:cs typeface="Sakkal Majalla" pitchFamily="2" charset="-78"/>
            </a:endParaRPr>
          </a:p>
          <a:p>
            <a:pPr algn="r" rtl="1" eaLnBrk="1" hangingPunct="1"/>
            <a:r>
              <a:rPr lang="fr-FR" sz="2800">
                <a:latin typeface="Sakkal Majalla" pitchFamily="2" charset="-78"/>
                <a:cs typeface="Sakkal Majalla" pitchFamily="2" charset="-78"/>
              </a:rPr>
              <a:t>-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الإنكار = لا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وجود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لشخص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,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هو غير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مرئي(لم يتم اكتشافه).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وهو يشير إلى مفهوم "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عدم القدرة على اتخاذ القرار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"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ZoneTexte 2"/>
          <p:cNvSpPr txBox="1">
            <a:spLocks noChangeArrowheads="1"/>
          </p:cNvSpPr>
          <p:nvPr/>
        </p:nvSpPr>
        <p:spPr bwMode="auto">
          <a:xfrm>
            <a:off x="2141538" y="1325563"/>
            <a:ext cx="53467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fr-FR" sz="4400">
                <a:latin typeface="Sakkal Majalla" pitchFamily="2" charset="-78"/>
                <a:cs typeface="Sakkal Majalla" pitchFamily="2" charset="-78"/>
              </a:rPr>
              <a:t>ما </a:t>
            </a:r>
            <a:r>
              <a:rPr lang="ar-DZ" sz="4400">
                <a:latin typeface="Sakkal Majalla" pitchFamily="2" charset="-78"/>
                <a:cs typeface="Sakkal Majalla" pitchFamily="2" charset="-78"/>
              </a:rPr>
              <a:t>المقصود بالاتصال الفوقي</a:t>
            </a:r>
            <a:r>
              <a:rPr lang="fr-FR" sz="4400">
                <a:latin typeface="Sakkal Majalla" pitchFamily="2" charset="-78"/>
                <a:cs typeface="Sakkal Majalla" pitchFamily="2" charset="-78"/>
              </a:rPr>
              <a:t>؟</a:t>
            </a:r>
          </a:p>
        </p:txBody>
      </p:sp>
      <p:sp>
        <p:nvSpPr>
          <p:cNvPr id="44035" name="ZoneTexte 4"/>
          <p:cNvSpPr txBox="1">
            <a:spLocks noChangeArrowheads="1"/>
          </p:cNvSpPr>
          <p:nvPr/>
        </p:nvSpPr>
        <p:spPr bwMode="auto">
          <a:xfrm>
            <a:off x="1819275" y="2520950"/>
            <a:ext cx="550545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تبادل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الأطراف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اتصال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بينهم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أكان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لفظيا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او لا.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تصحيح أخطاء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الاستقبال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والتفسير</a:t>
            </a:r>
            <a:endParaRPr lang="ar-DZ" sz="2800">
              <a:latin typeface="Sakkal Majalla" pitchFamily="2" charset="-78"/>
              <a:cs typeface="Sakkal Majalla" pitchFamily="2" charset="-78"/>
            </a:endParaRP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الوظيفة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الأساسية للتنظيم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يحلّ محلّها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العر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َ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ض عندما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يكون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ذلك مستحيلا.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oneTexte 2"/>
          <p:cNvSpPr txBox="1">
            <a:spLocks noChangeArrowheads="1"/>
          </p:cNvSpPr>
          <p:nvPr/>
        </p:nvSpPr>
        <p:spPr bwMode="auto">
          <a:xfrm>
            <a:off x="636588" y="1822450"/>
            <a:ext cx="7870825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إيصال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رسالة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غير قابلة للفك.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القيام ب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تنبؤ مستحيل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التحقيق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إن اعتبار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لتنبؤ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من خلال الشريك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صحيحًا يسبب مشاكل كبيرة في العلاقة.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تكمن أهمية مسألة الثقة في التنبؤات المتناقضة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,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في التناقض الدلالي الذي يؤكد على معن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ى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"أن تكون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جدير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بالثقة"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617538" y="1752600"/>
            <a:ext cx="8234362" cy="35385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algn="r" rtl="1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مستوى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اللغة الفوقية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(métalangue)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: الوعد، والمواقف (؟؟؟ °</a:t>
            </a:r>
          </a:p>
          <a:p>
            <a:pPr marL="342900" indent="-342900" algn="r" rtl="1" eaLnBrk="1" fontAlgn="auto" hangingPunct="1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وعلى مستوى اللغة - الكائن: الولاء.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القدرة على التنبؤ هي الخاصية المشتركة التي تحدد فئة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توقعاتها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ومن وجهة نظر عملية، فإن الإعلان يخلق مفارقة وسياقاً علائقي لا يمكن الدفاع عنه لأن العلاقة تقوم على مستويات من الإدراك بين الأشخاص. 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على الرغم من الشعور بالجانب العبثي والمدمّر للعلاقة ، لا يستطيع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طرفيها 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تغييرها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بمفردهم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لذلك لا يمكنهم الهروب لأن هذا يعني تغيير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الفرضيات</a:t>
            </a: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التي يطيعونها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39963" y="720725"/>
            <a:ext cx="4664075" cy="74771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خطأ ترجمة في تفسير الرسالة</a:t>
            </a:r>
            <a:endParaRPr lang="fr-F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6867" name="ZoneTexte 3"/>
          <p:cNvSpPr txBox="1">
            <a:spLocks noChangeArrowheads="1"/>
          </p:cNvSpPr>
          <p:nvPr/>
        </p:nvSpPr>
        <p:spPr bwMode="auto">
          <a:xfrm>
            <a:off x="439738" y="2305050"/>
            <a:ext cx="82645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1" hangingPunct="1"/>
            <a:r>
              <a:rPr lang="ar-DZ" sz="2800">
                <a:latin typeface="Sakkal Majalla" pitchFamily="2" charset="-78"/>
                <a:cs typeface="Sakkal Majalla" pitchFamily="2" charset="-78"/>
              </a:rPr>
              <a:t>يتعلق الأمر بإضافة عناصر (غالبًا ما تكون هذه العناصر ذاتية بحتة) إلى المادة التي تم جمعها من أجل تفسيرها مع الوقوع في مأزق تقديم تفسير مختلف وغير متوافق.</a:t>
            </a:r>
          </a:p>
          <a:p>
            <a:pPr algn="r" rtl="1" eaLnBrk="1" hangingPunct="1"/>
            <a:r>
              <a:rPr lang="ar-DZ" sz="2800">
                <a:latin typeface="Sakkal Majalla" pitchFamily="2" charset="-78"/>
                <a:cs typeface="Sakkal Majalla" pitchFamily="2" charset="-78"/>
              </a:rPr>
              <a:t>إذا جاز التعبير فإن طريقة إدراك العلاقة تؤثر على التفسير (بصمة الذاتية).</a:t>
            </a:r>
          </a:p>
          <a:p>
            <a:pPr algn="r" rtl="1" eaLnBrk="1" hangingPunct="1"/>
            <a:r>
              <a:rPr lang="ar-DZ" sz="2800">
                <a:latin typeface="Sakkal Majalla" pitchFamily="2" charset="-78"/>
                <a:cs typeface="Sakkal Majalla" pitchFamily="2" charset="-78"/>
              </a:rPr>
              <a:t>     - يتم تفسير إيماءة تدل على المودة: بادرة حنان (شخص محبوب) ، أو</a:t>
            </a:r>
          </a:p>
          <a:p>
            <a:pPr algn="r" rtl="1" eaLnBrk="1" hangingPunct="1"/>
            <a:r>
              <a:rPr lang="ar-DZ" sz="2800">
                <a:latin typeface="Sakkal Majalla" pitchFamily="2" charset="-78"/>
                <a:cs typeface="Sakkal Majalla" pitchFamily="2" charset="-78"/>
              </a:rPr>
              <a:t>     - الحاجة إلى أن يغفر لنا الاسراف في صدقة ما لكي نرفض البقية (فرد مهجور).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oneTexte 2"/>
          <p:cNvSpPr txBox="1">
            <a:spLocks noChangeArrowheads="1"/>
          </p:cNvSpPr>
          <p:nvPr/>
        </p:nvSpPr>
        <p:spPr bwMode="auto">
          <a:xfrm>
            <a:off x="1000125" y="1787525"/>
            <a:ext cx="7278688" cy="224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إن أخطاء الترجمة هذه تجعل من الإتصال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وسيلة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للصراعات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عناصر مثل الكراهية والحب والعدوان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وما إلى ذلك ... ه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ي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م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ُ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ؤسس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ة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ل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لعلاقة ، وبالتالي يعتمد التفسير على كيفية التقاط المعلومات و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الاعتراف 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على قيمتها الإيجابية أو السلبية.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القيمة موجودة فقط من خلال التفسير.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619250" y="1874838"/>
            <a:ext cx="589915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النتائج: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صعوبات الترجمة </a:t>
            </a:r>
            <a:r>
              <a:rPr lang="ar-DZ" sz="28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=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تعني عدم الفهم المتزايد في العمق. 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ترجمة تعنى الشعور بالندم على السلوك. 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إستمرار السلوك. 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الإقناع بسلامة الترجمة. </a:t>
            </a:r>
          </a:p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مصدر الصراعات.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306763" y="1220788"/>
            <a:ext cx="2525712" cy="74612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4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خطأ في الترجمة</a:t>
            </a:r>
            <a:endParaRPr lang="fr-F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oneTexte 2"/>
          <p:cNvSpPr txBox="1">
            <a:spLocks noChangeArrowheads="1"/>
          </p:cNvSpPr>
          <p:nvPr/>
        </p:nvSpPr>
        <p:spPr bwMode="auto">
          <a:xfrm>
            <a:off x="2279650" y="1108075"/>
            <a:ext cx="45847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fr-FR" sz="4400">
                <a:latin typeface="Sakkal Majalla" pitchFamily="2" charset="-78"/>
                <a:cs typeface="Sakkal Majalla" pitchFamily="2" charset="-78"/>
              </a:rPr>
              <a:t>علامات الترقيم المتنافرة</a:t>
            </a:r>
          </a:p>
        </p:txBody>
      </p:sp>
      <p:sp>
        <p:nvSpPr>
          <p:cNvPr id="39939" name="ZoneTexte 4"/>
          <p:cNvSpPr txBox="1">
            <a:spLocks noChangeArrowheads="1"/>
          </p:cNvSpPr>
          <p:nvPr/>
        </p:nvSpPr>
        <p:spPr bwMode="auto">
          <a:xfrm>
            <a:off x="1757363" y="2520950"/>
            <a:ext cx="562927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عدم التوافق في كيفية النظر إلى العلاقة.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استفزاز الشريك لما يخشاه ثم يشكو.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التلاعب بموقف الضحية الآخر.</a:t>
            </a:r>
          </a:p>
          <a:p>
            <a:pPr marL="257175" indent="-257175" algn="r" rtl="1" eaLnBrk="1" hangingPunct="1">
              <a:buFont typeface="Arial" charset="0"/>
              <a:buChar char="•"/>
            </a:pPr>
            <a:r>
              <a:rPr lang="ar-DZ" sz="2800">
                <a:latin typeface="Sakkal Majalla" pitchFamily="2" charset="-78"/>
                <a:cs typeface="Sakkal Majalla" pitchFamily="2" charset="-78"/>
              </a:rPr>
              <a:t>السلوك المتكرر على الرغم من معرفة التأثير.</a:t>
            </a:r>
            <a:endParaRPr lang="fr-FR" sz="280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oneTexte 2"/>
          <p:cNvSpPr txBox="1">
            <a:spLocks noChangeArrowheads="1"/>
          </p:cNvSpPr>
          <p:nvPr/>
        </p:nvSpPr>
        <p:spPr bwMode="auto">
          <a:xfrm>
            <a:off x="1857375" y="2209800"/>
            <a:ext cx="5272088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57175" indent="-257175" algn="r" rtl="1" eaLnBrk="1" hangingPunct="1">
              <a:buFont typeface="Arial" charset="0"/>
              <a:buChar char="•"/>
            </a:pPr>
            <a:r>
              <a:rPr lang="fr-FR" sz="2800">
                <a:latin typeface="Sakkal Majalla" pitchFamily="2" charset="-78"/>
                <a:cs typeface="Sakkal Majalla" pitchFamily="2" charset="-78"/>
              </a:rPr>
              <a:t>يؤدي الترقيم المتنافر إلى "مفاهيم مختلفة للواقع"، سواء في المحتوى أو في العلاقة</a:t>
            </a:r>
            <a:r>
              <a:rPr lang="ar-DZ" sz="2800">
                <a:latin typeface="Sakkal Majalla" pitchFamily="2" charset="-78"/>
                <a:cs typeface="Sakkal Majalla" pitchFamily="2" charset="-78"/>
              </a:rPr>
              <a:t> بين الأشخاص</a:t>
            </a:r>
            <a:r>
              <a:rPr lang="fr-FR" sz="2800">
                <a:latin typeface="Sakkal Majalla" pitchFamily="2" charset="-78"/>
                <a:cs typeface="Sakkal Majalla" pitchFamily="2" charset="-78"/>
              </a:rPr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ZoneTexte 2"/>
          <p:cNvSpPr txBox="1">
            <a:spLocks noChangeArrowheads="1"/>
          </p:cNvSpPr>
          <p:nvPr/>
        </p:nvSpPr>
        <p:spPr bwMode="auto">
          <a:xfrm>
            <a:off x="1449388" y="885825"/>
            <a:ext cx="660717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1" hangingPunct="1"/>
            <a:r>
              <a:rPr lang="fr-FR" sz="4400">
                <a:latin typeface="Sakkal Majalla" pitchFamily="2" charset="-78"/>
                <a:cs typeface="Sakkal Majalla" pitchFamily="2" charset="-78"/>
              </a:rPr>
              <a:t>تأكيد، رفض، إنكار لصورة الذات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319213" y="2520950"/>
            <a:ext cx="6505575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57175" indent="-257175" algn="r" rtl="1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تعطيل مستوى العلاقة</a:t>
            </a:r>
            <a:endParaRPr lang="ar-DZ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-عرض متبادل لتعاريف العلاقة بين الطرفين الرئيسيين؛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-الهوية تتكوّن من خلال الصورة التي يرسلها لنا الآخر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DZ" sz="28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-تأكيد الصورة الذاتية: قبول العرض (الصورة التي تم إرجاعها)</a:t>
            </a:r>
            <a:endParaRPr lang="fr-FR" sz="28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538</Words>
  <Application>Microsoft Office PowerPoint</Application>
  <PresentationFormat>Affichage à l'écran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</dc:creator>
  <cp:lastModifiedBy>A</cp:lastModifiedBy>
  <cp:revision>1</cp:revision>
  <dcterms:created xsi:type="dcterms:W3CDTF">2021-02-10T08:39:28Z</dcterms:created>
  <dcterms:modified xsi:type="dcterms:W3CDTF">2021-02-10T08:40:29Z</dcterms:modified>
</cp:coreProperties>
</file>