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9" d="100"/>
          <a:sy n="69" d="100"/>
        </p:scale>
        <p:origin x="-14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3AC13-46E4-4F11-9879-2E53EA1E5C8F}" type="datetimeFigureOut">
              <a:rPr lang="fr-FR" smtClean="0"/>
              <a:t>04/02/2021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E35B6-27AF-457A-9CC3-AB2783E7CC40}" type="slidenum">
              <a:rPr lang="fr-FR" smtClean="0"/>
              <a:t>‹N°›</a:t>
            </a:fld>
            <a:endParaRPr lang="fr-FR"/>
          </a:p>
        </p:txBody>
      </p:sp>
    </p:spTree>
    <p:extLst>
      <p:ext uri="{BB962C8B-B14F-4D97-AF65-F5344CB8AC3E}">
        <p14:creationId xmlns:p14="http://schemas.microsoft.com/office/powerpoint/2010/main" val="226967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02B5F-B50E-4B58-8A1E-F71785BE906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algn="ctr" rtl="1">
              <a:buNone/>
            </a:pPr>
            <a:r>
              <a:rPr lang="ar-DZ" dirty="0">
                <a:solidFill>
                  <a:schemeClr val="tx1"/>
                </a:solidFill>
                <a:latin typeface="Traditional Arabic" pitchFamily="18" charset="-78"/>
                <a:cs typeface="Traditional Arabic" pitchFamily="18" charset="-78"/>
              </a:rPr>
              <a:t>الجمهورية الجزائرية الديمقراطية الشعبية</a:t>
            </a:r>
            <a:endParaRPr lang="fr-FR" dirty="0">
              <a:solidFill>
                <a:schemeClr val="tx1"/>
              </a:solidFill>
              <a:latin typeface="Traditional Arabic" pitchFamily="18" charset="-78"/>
              <a:cs typeface="Traditional Arabic" pitchFamily="18" charset="-78"/>
            </a:endParaRPr>
          </a:p>
          <a:p>
            <a:pPr algn="ctr" rtl="1">
              <a:buNone/>
            </a:pPr>
            <a:r>
              <a:rPr lang="ar-DZ" dirty="0">
                <a:solidFill>
                  <a:schemeClr val="tx1"/>
                </a:solidFill>
                <a:latin typeface="Traditional Arabic" pitchFamily="18" charset="-78"/>
                <a:cs typeface="Traditional Arabic" pitchFamily="18" charset="-78"/>
              </a:rPr>
              <a:t>وزارة التعليم العالي و البحث العلمي</a:t>
            </a:r>
            <a:endParaRPr lang="fr-FR" dirty="0">
              <a:solidFill>
                <a:schemeClr val="tx1"/>
              </a:solidFill>
              <a:latin typeface="Traditional Arabic" pitchFamily="18" charset="-78"/>
              <a:cs typeface="Traditional Arabic" pitchFamily="18" charset="-78"/>
            </a:endParaRPr>
          </a:p>
          <a:p>
            <a:pPr algn="ctr" rtl="1">
              <a:buNone/>
            </a:pPr>
            <a:r>
              <a:rPr lang="ar-DZ" dirty="0">
                <a:solidFill>
                  <a:schemeClr val="tx1"/>
                </a:solidFill>
                <a:latin typeface="Traditional Arabic" pitchFamily="18" charset="-78"/>
                <a:cs typeface="Traditional Arabic" pitchFamily="18" charset="-78"/>
              </a:rPr>
              <a:t>جامعة وهران</a:t>
            </a:r>
            <a:endParaRPr lang="fr-FR" dirty="0">
              <a:solidFill>
                <a:schemeClr val="tx1"/>
              </a:solidFill>
              <a:latin typeface="Traditional Arabic" pitchFamily="18" charset="-78"/>
              <a:cs typeface="Traditional Arabic" pitchFamily="18" charset="-78"/>
            </a:endParaRPr>
          </a:p>
          <a:p>
            <a:pPr algn="ctr">
              <a:buNone/>
            </a:pPr>
            <a:r>
              <a:rPr lang="ar-DZ" dirty="0">
                <a:solidFill>
                  <a:schemeClr val="tx1"/>
                </a:solidFill>
                <a:latin typeface="Traditional Arabic" pitchFamily="18" charset="-78"/>
                <a:cs typeface="Traditional Arabic" pitchFamily="18" charset="-78"/>
              </a:rPr>
              <a:t>كلية العلوم الاقتصادية والتجارية وعلوم التسيير</a:t>
            </a:r>
          </a:p>
          <a:p>
            <a:pPr algn="ctr" rtl="1">
              <a:buNone/>
            </a:pPr>
            <a:r>
              <a:rPr lang="ar-DZ" sz="3600" b="1" dirty="0">
                <a:solidFill>
                  <a:schemeClr val="tx1"/>
                </a:solidFill>
                <a:latin typeface="Traditional Arabic" pitchFamily="18" charset="-78"/>
                <a:cs typeface="Traditional Arabic" pitchFamily="18" charset="-78"/>
              </a:rPr>
              <a:t>مقياس جباية المؤسسات</a:t>
            </a:r>
          </a:p>
          <a:p>
            <a:pPr algn="ctr" rtl="1">
              <a:buNone/>
            </a:pPr>
            <a:endParaRPr lang="fr-FR" sz="3600" b="1" dirty="0">
              <a:solidFill>
                <a:schemeClr val="tx1"/>
              </a:solidFill>
              <a:latin typeface="Traditional Arabic" pitchFamily="18" charset="-78"/>
              <a:cs typeface="Traditional Arabic" pitchFamily="18" charset="-78"/>
            </a:endParaRPr>
          </a:p>
          <a:p>
            <a:pPr algn="ctr" rtl="1">
              <a:buNone/>
            </a:pPr>
            <a:r>
              <a:rPr lang="ar-DZ" sz="3600" b="1" dirty="0">
                <a:solidFill>
                  <a:schemeClr val="tx1"/>
                </a:solidFill>
                <a:latin typeface="Traditional Arabic" pitchFamily="18" charset="-78"/>
                <a:cs typeface="Traditional Arabic" pitchFamily="18" charset="-78"/>
              </a:rPr>
              <a:t>الضريبة على الدخل الاجمالي</a:t>
            </a:r>
            <a:endParaRPr lang="ar-DZ" sz="4400" b="1" dirty="0">
              <a:solidFill>
                <a:schemeClr val="tx1"/>
              </a:solidFill>
              <a:latin typeface="Traditional Arabic" pitchFamily="18" charset="-78"/>
              <a:cs typeface="Traditional Arabic" pitchFamily="18" charset="-78"/>
            </a:endParaRPr>
          </a:p>
          <a:p>
            <a:pPr algn="ctr" rtl="1">
              <a:buNone/>
            </a:pPr>
            <a:r>
              <a:rPr lang="fr-FR" sz="3600" b="1" dirty="0">
                <a:latin typeface="Traditional Arabic" pitchFamily="18" charset="-78"/>
                <a:cs typeface="Traditional Arabic" pitchFamily="18" charset="-78"/>
              </a:rPr>
              <a:t>Impôt le </a:t>
            </a:r>
            <a:r>
              <a:rPr lang="fr-FR" sz="3500" b="1" dirty="0">
                <a:latin typeface="Traditional Arabic" pitchFamily="18" charset="-78"/>
                <a:cs typeface="Traditional Arabic" pitchFamily="18" charset="-78"/>
              </a:rPr>
              <a:t>Revenu</a:t>
            </a:r>
            <a:r>
              <a:rPr lang="fr-FR" sz="3600" b="1" dirty="0">
                <a:latin typeface="Traditional Arabic" pitchFamily="18" charset="-78"/>
                <a:cs typeface="Traditional Arabic" pitchFamily="18" charset="-78"/>
              </a:rPr>
              <a:t> Global (IRG)</a:t>
            </a:r>
            <a:endParaRPr lang="ar-DZ" sz="3600" b="1" dirty="0">
              <a:solidFill>
                <a:schemeClr val="tx1"/>
              </a:solidFill>
              <a:latin typeface="Traditional Arabic" pitchFamily="18" charset="-78"/>
              <a:cs typeface="Traditional Arabic" pitchFamily="18" charset="-78"/>
            </a:endParaRPr>
          </a:p>
          <a:p>
            <a:pPr algn="ctr" rtl="1">
              <a:buNone/>
            </a:pPr>
            <a:r>
              <a:rPr lang="ar-DZ" sz="4800" b="1" dirty="0">
                <a:solidFill>
                  <a:schemeClr val="tx1"/>
                </a:solidFill>
                <a:latin typeface="Traditional Arabic" pitchFamily="18" charset="-78"/>
                <a:cs typeface="Traditional Arabic" pitchFamily="18" charset="-78"/>
              </a:rPr>
              <a:t>(صنف المداخيل الفلاحية، العقارية، الأموال المنقولة وفائض التنازل عن العقارات المبنية وغير المبنية)</a:t>
            </a:r>
          </a:p>
          <a:p>
            <a:pPr algn="ctr" rtl="1">
              <a:buNone/>
            </a:pPr>
            <a:endParaRPr lang="fr-FR" sz="3600" b="1" dirty="0">
              <a:solidFill>
                <a:schemeClr val="tx1"/>
              </a:solidFill>
              <a:latin typeface="Traditional Arabic" pitchFamily="18" charset="-78"/>
              <a:cs typeface="Traditional Arabic" pitchFamily="18" charset="-78"/>
            </a:endParaRPr>
          </a:p>
          <a:p>
            <a:pPr algn="ctr" rtl="1">
              <a:buNone/>
            </a:pPr>
            <a:r>
              <a:rPr lang="ar-DZ" sz="3600" b="1" dirty="0">
                <a:solidFill>
                  <a:schemeClr val="tx1"/>
                </a:solidFill>
                <a:latin typeface="Traditional Arabic" pitchFamily="18" charset="-78"/>
                <a:cs typeface="Traditional Arabic" pitchFamily="18" charset="-78"/>
              </a:rPr>
              <a:t>السنة الثالثة تسيير واقتصاد المؤسسات</a:t>
            </a:r>
            <a:endParaRPr lang="ar-DZ" b="1" dirty="0">
              <a:solidFill>
                <a:schemeClr val="tx1"/>
              </a:solidFill>
              <a:latin typeface="Traditional Arabic" pitchFamily="18" charset="-78"/>
              <a:cs typeface="Traditional Arabic" pitchFamily="18" charset="-78"/>
            </a:endParaRPr>
          </a:p>
          <a:p>
            <a:pPr algn="ctr" rtl="1">
              <a:buNone/>
            </a:pPr>
            <a:r>
              <a:rPr lang="ar-DZ" b="1" dirty="0">
                <a:solidFill>
                  <a:schemeClr val="tx1"/>
                </a:solidFill>
                <a:latin typeface="Traditional Arabic" pitchFamily="18" charset="-78"/>
                <a:cs typeface="Traditional Arabic" pitchFamily="18" charset="-78"/>
              </a:rPr>
              <a:t>2020/2021</a:t>
            </a:r>
          </a:p>
          <a:p>
            <a:pPr algn="ctr" rtl="1">
              <a:buNone/>
            </a:pPr>
            <a:endParaRPr lang="ar-DZ" b="1" dirty="0">
              <a:solidFill>
                <a:schemeClr val="tx1"/>
              </a:solidFill>
              <a:latin typeface="Traditional Arabic" pitchFamily="18" charset="-78"/>
              <a:cs typeface="Traditional Arabic" pitchFamily="18" charset="-78"/>
            </a:endParaRPr>
          </a:p>
          <a:p>
            <a:pPr algn="ctr" rtl="1">
              <a:buNone/>
            </a:pPr>
            <a:endParaRPr lang="ar-DZ" b="1" dirty="0">
              <a:solidFill>
                <a:schemeClr val="tx1"/>
              </a:solidFill>
              <a:latin typeface="Traditional Arabic" pitchFamily="18" charset="-78"/>
              <a:cs typeface="Traditional Arabic" pitchFamily="18" charset="-78"/>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lnSpc>
                <a:spcPct val="115000"/>
              </a:lnSpc>
              <a:spcAft>
                <a:spcPts val="0"/>
              </a:spcAft>
            </a:pPr>
            <a:r>
              <a:rPr lang="ar-DZ" b="1" dirty="0">
                <a:ea typeface="Calibri"/>
                <a:cs typeface="Traditional Arabic"/>
              </a:rPr>
              <a:t>الحل:</a:t>
            </a:r>
            <a:endParaRPr lang="fr-FR" dirty="0">
              <a:ea typeface="Calibri"/>
              <a:cs typeface="Arial"/>
            </a:endParaRPr>
          </a:p>
          <a:p>
            <a:pPr lvl="0" algn="just" rtl="1">
              <a:lnSpc>
                <a:spcPct val="115000"/>
              </a:lnSpc>
              <a:buFont typeface="Times New Roman"/>
              <a:buChar char="-"/>
            </a:pPr>
            <a:r>
              <a:rPr lang="ar-DZ" dirty="0">
                <a:ea typeface="Calibri"/>
                <a:cs typeface="Traditional Arabic"/>
              </a:rPr>
              <a:t>ايجار المستودعات: 340.000 * 0.15 = </a:t>
            </a:r>
            <a:r>
              <a:rPr lang="ar-DZ" b="1" dirty="0">
                <a:ea typeface="Calibri"/>
                <a:cs typeface="Traditional Arabic"/>
              </a:rPr>
              <a:t> 51.000دج. محررة</a:t>
            </a:r>
            <a:endParaRPr lang="fr-FR" dirty="0">
              <a:ea typeface="Calibri"/>
              <a:cs typeface="Arial"/>
            </a:endParaRPr>
          </a:p>
          <a:p>
            <a:pPr lvl="0" algn="just" rtl="1">
              <a:lnSpc>
                <a:spcPct val="115000"/>
              </a:lnSpc>
              <a:buFont typeface="Times New Roman"/>
              <a:buChar char="-"/>
            </a:pPr>
            <a:r>
              <a:rPr lang="ar-DZ" dirty="0">
                <a:ea typeface="Calibri"/>
                <a:cs typeface="Traditional Arabic"/>
              </a:rPr>
              <a:t>ايجار الشقة الواحدة : 750.000 / 5  = </a:t>
            </a:r>
            <a:r>
              <a:rPr lang="ar-DZ" b="1" dirty="0">
                <a:ea typeface="Calibri"/>
                <a:cs typeface="Traditional Arabic"/>
              </a:rPr>
              <a:t>150.000دج.</a:t>
            </a:r>
            <a:endParaRPr lang="fr-FR" dirty="0">
              <a:ea typeface="Calibri"/>
              <a:cs typeface="Arial"/>
            </a:endParaRPr>
          </a:p>
          <a:p>
            <a:pPr lvl="0" algn="just" rtl="1">
              <a:lnSpc>
                <a:spcPct val="115000"/>
              </a:lnSpc>
              <a:buFont typeface="Times New Roman"/>
              <a:buChar char="-"/>
            </a:pPr>
            <a:r>
              <a:rPr lang="ar-DZ" dirty="0">
                <a:ea typeface="Calibri"/>
                <a:cs typeface="Traditional Arabic"/>
              </a:rPr>
              <a:t>الايجار الجماعي: (150.000 * 2)* 0.07 = </a:t>
            </a:r>
            <a:r>
              <a:rPr lang="ar-DZ" b="1" dirty="0">
                <a:ea typeface="Calibri"/>
                <a:cs typeface="Traditional Arabic"/>
              </a:rPr>
              <a:t>21.000دج.محررة</a:t>
            </a:r>
            <a:endParaRPr lang="fr-FR" dirty="0">
              <a:ea typeface="Calibri"/>
              <a:cs typeface="Arial"/>
            </a:endParaRPr>
          </a:p>
          <a:p>
            <a:pPr lvl="0" algn="just" rtl="1">
              <a:lnSpc>
                <a:spcPct val="115000"/>
              </a:lnSpc>
              <a:buFont typeface="Times New Roman"/>
              <a:buChar char="-"/>
            </a:pPr>
            <a:r>
              <a:rPr lang="ar-DZ" dirty="0">
                <a:ea typeface="Calibri"/>
                <a:cs typeface="Traditional Arabic"/>
              </a:rPr>
              <a:t>الايجار الفردي: (150.000 * 3)* 0.1 = </a:t>
            </a:r>
            <a:r>
              <a:rPr lang="ar-DZ" b="1" dirty="0">
                <a:ea typeface="Calibri"/>
                <a:cs typeface="Traditional Arabic"/>
              </a:rPr>
              <a:t>45.000دج محررة.</a:t>
            </a:r>
            <a:endParaRPr lang="fr-FR" dirty="0">
              <a:ea typeface="Calibri"/>
              <a:cs typeface="Arial"/>
            </a:endParaRPr>
          </a:p>
          <a:p>
            <a:pPr lvl="0" algn="just" rtl="1">
              <a:lnSpc>
                <a:spcPct val="115000"/>
              </a:lnSpc>
              <a:buFont typeface="Times New Roman"/>
              <a:buChar char="-"/>
            </a:pPr>
            <a:r>
              <a:rPr lang="ar-DZ" dirty="0">
                <a:ea typeface="Calibri"/>
                <a:cs typeface="Traditional Arabic"/>
              </a:rPr>
              <a:t>ايجار للطبيب: (22.000 * 12) * 0.15 = </a:t>
            </a:r>
            <a:r>
              <a:rPr lang="ar-DZ" b="1" dirty="0">
                <a:ea typeface="Calibri"/>
                <a:cs typeface="Traditional Arabic"/>
              </a:rPr>
              <a:t>39.600دج محررة.</a:t>
            </a:r>
            <a:endParaRPr lang="fr-FR" dirty="0">
              <a:ea typeface="Calibri"/>
              <a:cs typeface="Arial"/>
            </a:endParaRPr>
          </a:p>
          <a:p>
            <a:pPr marL="0" indent="0" algn="just" rtl="1">
              <a:lnSpc>
                <a:spcPct val="115000"/>
              </a:lnSpc>
              <a:spcAft>
                <a:spcPts val="0"/>
              </a:spcAft>
              <a:buNone/>
            </a:pPr>
            <a:r>
              <a:rPr lang="ar-DZ" b="1" dirty="0">
                <a:ea typeface="Calibri"/>
                <a:cs typeface="Traditional Arabic"/>
              </a:rPr>
              <a:t>قيمة الضريبة الواجبة الدفع: </a:t>
            </a:r>
            <a:r>
              <a:rPr lang="ar-DZ" dirty="0">
                <a:ea typeface="Calibri"/>
                <a:cs typeface="Traditional Arabic"/>
              </a:rPr>
              <a:t>51.000 + 21.000 + 45.000 + 39.600 = </a:t>
            </a:r>
            <a:r>
              <a:rPr lang="ar-DZ" b="1" dirty="0">
                <a:solidFill>
                  <a:srgbClr val="FF0000"/>
                </a:solidFill>
                <a:ea typeface="Calibri"/>
                <a:cs typeface="Traditional Arabic"/>
              </a:rPr>
              <a:t>156.600دج</a:t>
            </a:r>
            <a:endParaRPr lang="fr-FR" dirty="0">
              <a:solidFill>
                <a:srgbClr val="FF0000"/>
              </a:solidFill>
              <a:ea typeface="Calibri"/>
              <a:cs typeface="Arial"/>
            </a:endParaRPr>
          </a:p>
          <a:p>
            <a:pPr algn="ctr" rtl="1">
              <a:buNone/>
            </a:pPr>
            <a:endParaRPr lang="ar-DZ"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r" rtl="1">
              <a:lnSpc>
                <a:spcPct val="115000"/>
              </a:lnSpc>
              <a:spcAft>
                <a:spcPts val="0"/>
              </a:spcAft>
              <a:buNone/>
            </a:pPr>
            <a:r>
              <a:rPr lang="ar-SA" b="1" dirty="0">
                <a:ea typeface="Times New Roman"/>
                <a:cs typeface="Traditional Arabic"/>
              </a:rPr>
              <a:t>رابعا: مداخيل رؤوس الأموال المنقولة:</a:t>
            </a:r>
            <a:endParaRPr lang="fr-FR" dirty="0">
              <a:ea typeface="Calibri"/>
              <a:cs typeface="Arial"/>
            </a:endParaRPr>
          </a:p>
          <a:p>
            <a:pPr marL="0" indent="0" algn="r" rtl="1">
              <a:lnSpc>
                <a:spcPct val="115000"/>
              </a:lnSpc>
              <a:spcAft>
                <a:spcPts val="0"/>
              </a:spcAft>
              <a:buNone/>
            </a:pPr>
            <a:r>
              <a:rPr lang="ar-SA" dirty="0">
                <a:ea typeface="Times New Roman"/>
                <a:cs typeface="Traditional Arabic"/>
              </a:rPr>
              <a:t>تنقسم المداخيل الخاضعة للضريبة إلى قسمين:</a:t>
            </a:r>
            <a:endParaRPr lang="fr-FR" dirty="0">
              <a:ea typeface="Calibri"/>
              <a:cs typeface="Arial"/>
            </a:endParaRPr>
          </a:p>
          <a:p>
            <a:pPr marL="0" lvl="0" indent="0" algn="just" rtl="1">
              <a:lnSpc>
                <a:spcPct val="115000"/>
              </a:lnSpc>
              <a:buNone/>
            </a:pPr>
            <a:r>
              <a:rPr lang="ar-SA" b="1" dirty="0">
                <a:ea typeface="Times New Roman"/>
                <a:cs typeface="Traditional Arabic"/>
              </a:rPr>
              <a:t>ريوع الأسهم أو حصص الشركة: </a:t>
            </a:r>
            <a:r>
              <a:rPr lang="ar-SA" dirty="0">
                <a:ea typeface="Times New Roman"/>
                <a:cs typeface="Traditional Arabic"/>
              </a:rPr>
              <a:t>وتتمثل في الايرادات التي توزعها شركات الأسهم بمفهوم القانون التجاري، شركات ذات المسؤولية المحدودة </a:t>
            </a:r>
            <a:r>
              <a:rPr lang="ar-SA">
                <a:ea typeface="Times New Roman"/>
                <a:cs typeface="Traditional Arabic"/>
              </a:rPr>
              <a:t>والشركات الم</a:t>
            </a:r>
            <a:r>
              <a:rPr lang="fr-FR">
                <a:ea typeface="Times New Roman"/>
                <a:cs typeface="Traditional Arabic"/>
              </a:rPr>
              <a:t>د</a:t>
            </a:r>
            <a:r>
              <a:rPr lang="ar-SA">
                <a:ea typeface="Times New Roman"/>
                <a:cs typeface="Traditional Arabic"/>
              </a:rPr>
              <a:t>نية </a:t>
            </a:r>
            <a:r>
              <a:rPr lang="ar-SA" dirty="0">
                <a:ea typeface="Times New Roman"/>
                <a:cs typeface="Traditional Arabic"/>
              </a:rPr>
              <a:t>المتخذة في شكل شركة أسهم.</a:t>
            </a:r>
            <a:endParaRPr lang="fr-FR" dirty="0">
              <a:ea typeface="Times New Roman"/>
              <a:cs typeface="Arial"/>
            </a:endParaRPr>
          </a:p>
          <a:p>
            <a:pPr marL="0" lvl="0" indent="0" algn="just" rtl="1">
              <a:lnSpc>
                <a:spcPct val="115000"/>
              </a:lnSpc>
              <a:buNone/>
            </a:pPr>
            <a:r>
              <a:rPr lang="ar-SA" b="1">
                <a:ea typeface="Times New Roman"/>
                <a:cs typeface="Traditional Arabic"/>
              </a:rPr>
              <a:t>ايرادات الودائع </a:t>
            </a:r>
            <a:r>
              <a:rPr lang="ar-SA" b="1" dirty="0">
                <a:ea typeface="Times New Roman"/>
                <a:cs typeface="Traditional Arabic"/>
              </a:rPr>
              <a:t>والكفالات: </a:t>
            </a:r>
            <a:r>
              <a:rPr lang="ar-SA" dirty="0">
                <a:ea typeface="Times New Roman"/>
                <a:cs typeface="Traditional Arabic"/>
              </a:rPr>
              <a:t>وهي </a:t>
            </a:r>
            <a:r>
              <a:rPr lang="ar-SA">
                <a:ea typeface="Times New Roman"/>
                <a:cs typeface="Traditional Arabic"/>
              </a:rPr>
              <a:t>تشمل:</a:t>
            </a:r>
            <a:endParaRPr lang="fr-FR" dirty="0">
              <a:ea typeface="Calibri"/>
              <a:cs typeface="Arial"/>
            </a:endParaRPr>
          </a:p>
          <a:p>
            <a:pPr algn="just" rtl="1">
              <a:lnSpc>
                <a:spcPct val="115000"/>
              </a:lnSpc>
            </a:pPr>
            <a:r>
              <a:rPr lang="ar-SA" dirty="0">
                <a:ea typeface="Times New Roman"/>
                <a:cs typeface="Traditional Arabic"/>
              </a:rPr>
              <a:t>الودائع المالية تحت الطلب أو لأجل محدد مهما يكن المودع ومهما يكن تخصيص الوديعة.</a:t>
            </a:r>
            <a:endParaRPr lang="fr-FR" dirty="0">
              <a:ea typeface="Calibri"/>
              <a:cs typeface="Arial"/>
            </a:endParaRPr>
          </a:p>
          <a:p>
            <a:pPr algn="just" rtl="1">
              <a:lnSpc>
                <a:spcPct val="115000"/>
              </a:lnSpc>
            </a:pPr>
            <a:r>
              <a:rPr lang="ar-SA" dirty="0">
                <a:ea typeface="Times New Roman"/>
                <a:cs typeface="Traditional Arabic"/>
              </a:rPr>
              <a:t>الكفالات نقدا والحسابات الجارية وسندات الصندوق.</a:t>
            </a:r>
            <a:endParaRPr lang="fr-FR" dirty="0">
              <a:ea typeface="Calibri"/>
              <a:cs typeface="Arial"/>
            </a:endParaRPr>
          </a:p>
          <a:p>
            <a:pPr marL="0" indent="0" algn="ctr" rtl="1">
              <a:buNone/>
            </a:pPr>
            <a:endParaRPr lang="ar-DZ"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09399914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lnSpc>
                <a:spcPct val="115000"/>
              </a:lnSpc>
              <a:spcAft>
                <a:spcPts val="0"/>
              </a:spcAft>
              <a:buNone/>
            </a:pPr>
            <a:r>
              <a:rPr lang="ar-SA" sz="2800" b="1" dirty="0">
                <a:ea typeface="Times New Roman"/>
                <a:cs typeface="Traditional Arabic"/>
              </a:rPr>
              <a:t>معدلات الضريبة: </a:t>
            </a:r>
            <a:r>
              <a:rPr lang="ar-SA" sz="2800" dirty="0">
                <a:ea typeface="Times New Roman"/>
                <a:cs typeface="Traditional Arabic"/>
              </a:rPr>
              <a:t>يتعين على الأشخاص المستفيدين من المداخيل السابقة التصريح قبل </a:t>
            </a:r>
            <a:r>
              <a:rPr lang="ar-SA" sz="2800" b="1" dirty="0">
                <a:ea typeface="Times New Roman"/>
                <a:cs typeface="Traditional Arabic"/>
              </a:rPr>
              <a:t>30 </a:t>
            </a:r>
            <a:r>
              <a:rPr lang="ar-SA" sz="2800" b="1" dirty="0" err="1">
                <a:ea typeface="Times New Roman"/>
                <a:cs typeface="Traditional Arabic"/>
              </a:rPr>
              <a:t>أفريل</a:t>
            </a:r>
            <a:r>
              <a:rPr lang="ar-SA" sz="2800" b="1" dirty="0">
                <a:ea typeface="Times New Roman"/>
                <a:cs typeface="Traditional Arabic"/>
              </a:rPr>
              <a:t> </a:t>
            </a:r>
            <a:r>
              <a:rPr lang="ar-SA" sz="2800" dirty="0">
                <a:ea typeface="Times New Roman"/>
                <a:cs typeface="Traditional Arabic"/>
              </a:rPr>
              <a:t>من كل سنة بمداخيلهم وتستحق الضريبة بالنسبة للفوائد بمجرد دفعها.</a:t>
            </a:r>
            <a:endParaRPr lang="fr-FR" sz="2800" dirty="0">
              <a:ea typeface="Calibri"/>
              <a:cs typeface="Arial"/>
            </a:endParaRPr>
          </a:p>
          <a:p>
            <a:pPr lvl="0" algn="just" rtl="1">
              <a:lnSpc>
                <a:spcPct val="115000"/>
              </a:lnSpc>
              <a:buFont typeface="Traditional Arabic"/>
              <a:buChar char="-"/>
            </a:pPr>
            <a:r>
              <a:rPr lang="ar-SA" sz="2800" dirty="0">
                <a:ea typeface="Times New Roman"/>
                <a:cs typeface="Traditional Arabic"/>
              </a:rPr>
              <a:t>يطبق اقتطاع من المصدر 15</a:t>
            </a:r>
            <a:r>
              <a:rPr lang="fr-FR" sz="2800" dirty="0">
                <a:latin typeface="Traditional Arabic"/>
                <a:ea typeface="Times New Roman"/>
                <a:cs typeface="Arial"/>
              </a:rPr>
              <a:t>%</a:t>
            </a:r>
            <a:r>
              <a:rPr lang="ar-DZ" sz="2800" dirty="0">
                <a:ea typeface="Times New Roman"/>
                <a:cs typeface="Traditional Arabic"/>
              </a:rPr>
              <a:t> محرر من الضريبة على المداخيل الموزعة على الأشخاص الطبيعيين المقيمين وغير المقيمين بالجزائر.</a:t>
            </a:r>
            <a:endParaRPr lang="fr-FR" sz="2800" dirty="0">
              <a:ea typeface="Times New Roman"/>
              <a:cs typeface="Arial"/>
            </a:endParaRPr>
          </a:p>
          <a:p>
            <a:pPr lvl="0" algn="just" rtl="1">
              <a:lnSpc>
                <a:spcPct val="115000"/>
              </a:lnSpc>
              <a:buFont typeface="Traditional Arabic"/>
              <a:buChar char="-"/>
            </a:pPr>
            <a:r>
              <a:rPr lang="ar-DZ" sz="2800" dirty="0">
                <a:ea typeface="Times New Roman"/>
                <a:cs typeface="Traditional Arabic"/>
              </a:rPr>
              <a:t>تخضع ايرادات سندات الصندوق غير الإسمية </a:t>
            </a:r>
            <a:r>
              <a:rPr lang="ar-DZ" sz="2800">
                <a:ea typeface="Times New Roman"/>
                <a:cs typeface="Traditional Arabic"/>
              </a:rPr>
              <a:t>لاقتطاع  </a:t>
            </a:r>
            <a:r>
              <a:rPr lang="ar-DZ" sz="2800" dirty="0">
                <a:ea typeface="Times New Roman"/>
                <a:cs typeface="Traditional Arabic"/>
              </a:rPr>
              <a:t>بنسبة 50</a:t>
            </a:r>
            <a:r>
              <a:rPr lang="fr-FR" sz="2800" dirty="0">
                <a:latin typeface="Traditional Arabic"/>
                <a:ea typeface="Times New Roman"/>
                <a:cs typeface="Arial"/>
              </a:rPr>
              <a:t>%</a:t>
            </a:r>
            <a:r>
              <a:rPr lang="ar-DZ" sz="2800" dirty="0">
                <a:ea typeface="Times New Roman"/>
                <a:cs typeface="Traditional Arabic"/>
              </a:rPr>
              <a:t>.</a:t>
            </a:r>
            <a:endParaRPr lang="fr-FR" sz="2800" dirty="0">
              <a:ea typeface="Times New Roman"/>
              <a:cs typeface="Arial"/>
            </a:endParaRPr>
          </a:p>
          <a:p>
            <a:pPr lvl="0" algn="just" rtl="1">
              <a:lnSpc>
                <a:spcPct val="115000"/>
              </a:lnSpc>
              <a:buFont typeface="Traditional Arabic"/>
              <a:buChar char="-"/>
            </a:pPr>
            <a:r>
              <a:rPr lang="ar-DZ" sz="2800">
                <a:ea typeface="Times New Roman"/>
                <a:cs typeface="Traditional Arabic"/>
              </a:rPr>
              <a:t>تخضع ايرادات</a:t>
            </a:r>
            <a:r>
              <a:rPr lang="fr-FR" sz="2800">
                <a:ea typeface="Times New Roman"/>
                <a:cs typeface="Traditional Arabic"/>
              </a:rPr>
              <a:t> </a:t>
            </a:r>
            <a:r>
              <a:rPr lang="ar-DZ" sz="2800">
                <a:ea typeface="Times New Roman"/>
                <a:cs typeface="Traditional Arabic"/>
              </a:rPr>
              <a:t>الودائع </a:t>
            </a:r>
            <a:r>
              <a:rPr lang="ar-DZ" sz="2800" dirty="0">
                <a:ea typeface="Times New Roman"/>
                <a:cs typeface="Traditional Arabic"/>
              </a:rPr>
              <a:t>والكفالات لاقتطاع من المصدر بـ10</a:t>
            </a:r>
            <a:r>
              <a:rPr lang="fr-FR" sz="2800" dirty="0">
                <a:latin typeface="Traditional Arabic"/>
                <a:ea typeface="Times New Roman"/>
                <a:cs typeface="Arial"/>
              </a:rPr>
              <a:t>%</a:t>
            </a:r>
            <a:r>
              <a:rPr lang="ar-DZ" sz="2800" dirty="0">
                <a:ea typeface="Times New Roman"/>
                <a:cs typeface="Traditional Arabic"/>
              </a:rPr>
              <a:t>.</a:t>
            </a:r>
            <a:endParaRPr lang="fr-FR" sz="2800" dirty="0">
              <a:ea typeface="Times New Roman"/>
              <a:cs typeface="Arial"/>
            </a:endParaRPr>
          </a:p>
          <a:p>
            <a:pPr lvl="0" algn="just" rtl="1">
              <a:lnSpc>
                <a:spcPct val="115000"/>
              </a:lnSpc>
              <a:buFont typeface="Traditional Arabic"/>
              <a:buChar char="-"/>
            </a:pPr>
            <a:r>
              <a:rPr lang="ar-DZ" sz="2800" dirty="0">
                <a:ea typeface="Times New Roman"/>
                <a:cs typeface="Traditional Arabic"/>
              </a:rPr>
              <a:t>نسبة الاقتطاع من المصدر فيما يتعلق بالفوائد الناتجة عن المبالغ المسجلة في دفاتر أو حسابات الادخار تقدر بـ:</a:t>
            </a:r>
            <a:endParaRPr lang="fr-FR" sz="2800" dirty="0">
              <a:ea typeface="Times New Roman"/>
              <a:cs typeface="Arial"/>
            </a:endParaRPr>
          </a:p>
          <a:p>
            <a:pPr lvl="0" algn="just" rtl="1">
              <a:lnSpc>
                <a:spcPct val="115000"/>
              </a:lnSpc>
              <a:buFont typeface="Wingdings"/>
              <a:buChar char=""/>
            </a:pPr>
            <a:r>
              <a:rPr lang="ar-SA" sz="2800" dirty="0">
                <a:ea typeface="Times New Roman"/>
                <a:cs typeface="Traditional Arabic"/>
              </a:rPr>
              <a:t>01</a:t>
            </a:r>
            <a:r>
              <a:rPr lang="fr-FR" sz="2800" dirty="0">
                <a:latin typeface="Traditional Arabic"/>
                <a:ea typeface="Times New Roman"/>
                <a:cs typeface="Arial"/>
              </a:rPr>
              <a:t>%</a:t>
            </a:r>
            <a:r>
              <a:rPr lang="ar-DZ" sz="2800" dirty="0">
                <a:ea typeface="Times New Roman"/>
                <a:cs typeface="Traditional Arabic"/>
              </a:rPr>
              <a:t> محرر من الضريبة تطبق على قسط الفوائد التي تساوي أو تقل عن 50.000دج.</a:t>
            </a:r>
            <a:endParaRPr lang="fr-FR" sz="2800" dirty="0">
              <a:ea typeface="Calibri"/>
              <a:cs typeface="Arial"/>
            </a:endParaRPr>
          </a:p>
          <a:p>
            <a:pPr lvl="0" algn="just" rtl="1">
              <a:lnSpc>
                <a:spcPct val="115000"/>
              </a:lnSpc>
              <a:buFont typeface="Wingdings"/>
              <a:buChar char=""/>
            </a:pPr>
            <a:r>
              <a:rPr lang="ar-DZ" sz="2800" dirty="0">
                <a:ea typeface="Times New Roman"/>
                <a:cs typeface="Traditional Arabic"/>
              </a:rPr>
              <a:t>10</a:t>
            </a:r>
            <a:r>
              <a:rPr lang="fr-FR" sz="2800" dirty="0">
                <a:latin typeface="Traditional Arabic"/>
                <a:ea typeface="Times New Roman"/>
                <a:cs typeface="Arial"/>
              </a:rPr>
              <a:t>%</a:t>
            </a:r>
            <a:r>
              <a:rPr lang="ar-DZ" sz="2800" dirty="0">
                <a:ea typeface="Times New Roman"/>
                <a:cs typeface="Traditional Arabic"/>
              </a:rPr>
              <a:t> تطبق على جزء الدخل الذي يتجاوز 50.000دج</a:t>
            </a:r>
            <a:endParaRPr lang="fr-FR" sz="2800" dirty="0">
              <a:ea typeface="Calibri"/>
              <a:cs typeface="Arial"/>
            </a:endParaRPr>
          </a:p>
          <a:p>
            <a:pPr algn="ctr" rtl="1">
              <a:buNone/>
            </a:pPr>
            <a:endParaRPr lang="ar-DZ" sz="28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068468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lnSpc>
                <a:spcPct val="115000"/>
              </a:lnSpc>
              <a:spcAft>
                <a:spcPts val="0"/>
              </a:spcAft>
              <a:buNone/>
            </a:pPr>
            <a:r>
              <a:rPr lang="ar-DZ" sz="2400" b="1" dirty="0">
                <a:ea typeface="Calibri"/>
                <a:cs typeface="Traditional Arabic"/>
              </a:rPr>
              <a:t>مثال </a:t>
            </a:r>
            <a:r>
              <a:rPr lang="ar-DZ" sz="2400" dirty="0">
                <a:ea typeface="Calibri"/>
                <a:cs typeface="Traditional Arabic"/>
              </a:rPr>
              <a:t>أحد المكلفين بالضريبة حقق خلال 2017 </a:t>
            </a:r>
            <a:r>
              <a:rPr lang="ar-DZ" sz="2400" dirty="0" err="1">
                <a:ea typeface="Calibri"/>
                <a:cs typeface="Traditional Arabic"/>
              </a:rPr>
              <a:t>مايلي</a:t>
            </a:r>
            <a:r>
              <a:rPr lang="ar-DZ" sz="2400" b="1" dirty="0">
                <a:ea typeface="Calibri"/>
                <a:cs typeface="Traditional Arabic"/>
              </a:rPr>
              <a:t>:</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فوائد جناها من عملية إيداع أموال بصندوق التوفير قدرت بـ650.000دج</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فوائد جناها من عملية إيداع أموال ببنك استثمار قدرت بـ360.000دج . </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يمتلك حصة تقدر بـ20% من شركة أموال حققت ربحا إجماليا قدره 2.500.000دج.</a:t>
            </a:r>
            <a:endParaRPr lang="fr-FR" sz="2400" dirty="0">
              <a:ea typeface="Calibri"/>
              <a:cs typeface="Arial"/>
            </a:endParaRPr>
          </a:p>
          <a:p>
            <a:pPr marL="0" indent="0" algn="just" rtl="1">
              <a:lnSpc>
                <a:spcPct val="115000"/>
              </a:lnSpc>
              <a:spcAft>
                <a:spcPts val="0"/>
              </a:spcAft>
              <a:buNone/>
              <a:tabLst>
                <a:tab pos="180340" algn="r"/>
              </a:tabLst>
            </a:pPr>
            <a:r>
              <a:rPr lang="ar-DZ" sz="2400" b="1" dirty="0">
                <a:ea typeface="Calibri"/>
                <a:cs typeface="Traditional Arabic"/>
              </a:rPr>
              <a:t>الحل: </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فوائد إيداع بصندوق التوفير:   50.000 * 0.01 = </a:t>
            </a:r>
            <a:r>
              <a:rPr lang="ar-DZ" sz="2400" b="1" dirty="0">
                <a:ea typeface="Calibri"/>
                <a:cs typeface="Traditional Arabic"/>
              </a:rPr>
              <a:t>500دج محررة</a:t>
            </a:r>
            <a:endParaRPr lang="ar-DZ" sz="2400" dirty="0">
              <a:ea typeface="Calibri"/>
              <a:cs typeface="Arial"/>
            </a:endParaRPr>
          </a:p>
          <a:p>
            <a:pPr marL="0" lvl="0" indent="0" algn="just" rtl="1">
              <a:lnSpc>
                <a:spcPct val="115000"/>
              </a:lnSpc>
              <a:buNone/>
              <a:tabLst>
                <a:tab pos="180340" algn="r"/>
              </a:tabLst>
            </a:pPr>
            <a:r>
              <a:rPr lang="ar-DZ" sz="2400" b="1" dirty="0">
                <a:ea typeface="Calibri"/>
                <a:cs typeface="Traditional Arabic"/>
              </a:rPr>
              <a:t>                                    (</a:t>
            </a:r>
            <a:r>
              <a:rPr lang="ar-DZ" sz="2400" dirty="0">
                <a:ea typeface="Calibri"/>
                <a:cs typeface="Traditional Arabic"/>
              </a:rPr>
              <a:t>650.000 – 50.000) *0.1 = </a:t>
            </a:r>
            <a:r>
              <a:rPr lang="ar-DZ" sz="2400" b="1" dirty="0">
                <a:ea typeface="Calibri"/>
                <a:cs typeface="Traditional Arabic"/>
              </a:rPr>
              <a:t>60.000دج محررة</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فوائد ايداع أموال ببنك: 360.000 * 0.1 =</a:t>
            </a:r>
            <a:r>
              <a:rPr lang="ar-DZ" sz="2400" b="1" dirty="0">
                <a:ea typeface="Calibri"/>
                <a:cs typeface="Traditional Arabic"/>
              </a:rPr>
              <a:t> 36.000دج محررة.</a:t>
            </a:r>
            <a:endParaRPr lang="fr-FR" sz="2400" dirty="0">
              <a:ea typeface="Calibri"/>
              <a:cs typeface="Arial"/>
            </a:endParaRPr>
          </a:p>
          <a:p>
            <a:pPr lvl="0" algn="just" rtl="1">
              <a:lnSpc>
                <a:spcPct val="115000"/>
              </a:lnSpc>
              <a:buFont typeface="Times New Roman"/>
              <a:buChar char="-"/>
              <a:tabLst>
                <a:tab pos="180340" algn="r"/>
              </a:tabLst>
            </a:pPr>
            <a:r>
              <a:rPr lang="ar-DZ" sz="2400" dirty="0">
                <a:ea typeface="Calibri"/>
                <a:cs typeface="Traditional Arabic"/>
              </a:rPr>
              <a:t>حصته من شركة اموال: 2.500.000 * 0.2 = 500.000دج</a:t>
            </a:r>
            <a:endParaRPr lang="fr-FR" sz="2400" dirty="0">
              <a:ea typeface="Calibri"/>
              <a:cs typeface="Arial"/>
            </a:endParaRPr>
          </a:p>
          <a:p>
            <a:pPr marL="114300" indent="0" algn="just" rtl="1">
              <a:lnSpc>
                <a:spcPct val="115000"/>
              </a:lnSpc>
              <a:spcAft>
                <a:spcPts val="0"/>
              </a:spcAft>
              <a:buNone/>
              <a:tabLst>
                <a:tab pos="180340" algn="r"/>
              </a:tabLst>
            </a:pPr>
            <a:r>
              <a:rPr lang="ar-DZ" sz="2400" b="1" dirty="0">
                <a:ea typeface="Calibri"/>
                <a:cs typeface="Traditional Arabic"/>
              </a:rPr>
              <a:t>قيمة الضريبة: </a:t>
            </a:r>
            <a:r>
              <a:rPr lang="ar-DZ" sz="2400" dirty="0">
                <a:ea typeface="Calibri"/>
                <a:cs typeface="Traditional Arabic"/>
              </a:rPr>
              <a:t>500.000 * 0.15 = </a:t>
            </a:r>
            <a:r>
              <a:rPr lang="ar-DZ" sz="2400" b="1" dirty="0">
                <a:ea typeface="Calibri"/>
                <a:cs typeface="Traditional Arabic"/>
              </a:rPr>
              <a:t>75.000دج محررة</a:t>
            </a:r>
            <a:endParaRPr lang="fr-FR" sz="2400" dirty="0">
              <a:ea typeface="Calibri"/>
              <a:cs typeface="Arial"/>
            </a:endParaRPr>
          </a:p>
          <a:p>
            <a:pPr marL="0" indent="0" algn="ctr" rtl="1">
              <a:buNone/>
            </a:pPr>
            <a:r>
              <a:rPr lang="ar-DZ" sz="2400" b="1" dirty="0">
                <a:ea typeface="Calibri"/>
                <a:cs typeface="Traditional Arabic"/>
              </a:rPr>
              <a:t>اجمالي الضريبة الواجبة الدفع: </a:t>
            </a:r>
            <a:r>
              <a:rPr lang="ar-DZ" sz="2400" dirty="0">
                <a:ea typeface="Calibri"/>
                <a:cs typeface="Traditional Arabic"/>
              </a:rPr>
              <a:t>500 + 60.000 + 36.000 + 75.000 = </a:t>
            </a:r>
            <a:r>
              <a:rPr lang="ar-DZ" sz="2400" b="1" dirty="0">
                <a:solidFill>
                  <a:srgbClr val="FF0000"/>
                </a:solidFill>
                <a:ea typeface="Calibri"/>
                <a:cs typeface="Traditional Arabic"/>
              </a:rPr>
              <a:t>171.500دج </a:t>
            </a:r>
            <a:endParaRPr lang="ar-DZ" sz="2400" b="1" dirty="0">
              <a:solidFill>
                <a:srgbClr val="FF00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3156017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lnSpc>
                <a:spcPct val="115000"/>
              </a:lnSpc>
              <a:spcAft>
                <a:spcPts val="0"/>
              </a:spcAft>
              <a:buNone/>
            </a:pPr>
            <a:r>
              <a:rPr lang="ar-SA" sz="2800" b="1" dirty="0">
                <a:ea typeface="Times New Roman"/>
                <a:cs typeface="Traditional Arabic"/>
              </a:rPr>
              <a:t>خامسا: فوائض القيم الناتجة عن التنازل عن العقارات المبنية وغير المبنية:</a:t>
            </a:r>
            <a:endParaRPr lang="fr-FR" sz="2800" dirty="0">
              <a:ea typeface="Calibri"/>
              <a:cs typeface="Arial"/>
            </a:endParaRPr>
          </a:p>
          <a:p>
            <a:pPr marL="0" indent="0" algn="just" rtl="1">
              <a:lnSpc>
                <a:spcPct val="115000"/>
              </a:lnSpc>
              <a:spcAft>
                <a:spcPts val="0"/>
              </a:spcAft>
              <a:buNone/>
            </a:pPr>
            <a:r>
              <a:rPr lang="ar-SA" sz="2800" dirty="0">
                <a:ea typeface="Times New Roman"/>
                <a:cs typeface="Traditional Arabic"/>
              </a:rPr>
              <a:t>تتمثل هذه الفوائض في القيم المحققة فعلا من قبل الاشخاص الذين يتنازلون خارج النطاق المهني عن عقارات أو أجزاء منها سواء كانت مبنية أو غير مبنية. ويحدد هذا الفائض بالعلاقة التالية:</a:t>
            </a:r>
            <a:endParaRPr lang="fr-FR" sz="2800" dirty="0">
              <a:ea typeface="Calibri"/>
              <a:cs typeface="Arial"/>
            </a:endParaRPr>
          </a:p>
          <a:p>
            <a:pPr marL="0" indent="0" algn="ctr" rtl="1">
              <a:lnSpc>
                <a:spcPct val="115000"/>
              </a:lnSpc>
              <a:spcAft>
                <a:spcPts val="0"/>
              </a:spcAft>
              <a:buNone/>
            </a:pPr>
            <a:r>
              <a:rPr lang="ar-SA" sz="2800" b="1" dirty="0">
                <a:ea typeface="Times New Roman"/>
                <a:cs typeface="Traditional Arabic"/>
              </a:rPr>
              <a:t>فائض القيمة الناتجة عن التنازل = سعر التنازل – القيمة المحاسبية الصافية</a:t>
            </a:r>
            <a:endParaRPr lang="fr-FR" sz="2800" dirty="0">
              <a:ea typeface="Calibri"/>
              <a:cs typeface="Arial"/>
            </a:endParaRPr>
          </a:p>
          <a:p>
            <a:pPr marL="0" indent="0" algn="just" rtl="1">
              <a:lnSpc>
                <a:spcPct val="115000"/>
              </a:lnSpc>
              <a:spcAft>
                <a:spcPts val="0"/>
              </a:spcAft>
              <a:buNone/>
            </a:pPr>
            <a:r>
              <a:rPr lang="ar-SA" sz="2800" dirty="0">
                <a:ea typeface="Times New Roman"/>
                <a:cs typeface="Traditional Arabic"/>
              </a:rPr>
              <a:t>وعلى المكلف بالضريبة ايداع تصريح فيما يخص فوائض القيمة الناتجة عن التنازل عن العقارات المبنية وغير المبنية وذلك في أجل لا يتعدى 30 يوما </a:t>
            </a:r>
            <a:r>
              <a:rPr lang="ar-SA" sz="2800" dirty="0" err="1">
                <a:ea typeface="Times New Roman"/>
                <a:cs typeface="Traditional Arabic"/>
              </a:rPr>
              <a:t>ابتداءا</a:t>
            </a:r>
            <a:r>
              <a:rPr lang="ar-SA" sz="2800" dirty="0">
                <a:ea typeface="Times New Roman"/>
                <a:cs typeface="Traditional Arabic"/>
              </a:rPr>
              <a:t> من تاريخ ابرام عقد البيع. ويتم تسديد قيمة الضريبة لدى قباضة الضرائب التابعة بعنوان الملك المتنازل عنه. ويتم حساب الضريبة بمعدل 05</a:t>
            </a:r>
            <a:r>
              <a:rPr lang="fr-FR" sz="2800" dirty="0">
                <a:latin typeface="Traditional Arabic"/>
                <a:ea typeface="Times New Roman"/>
                <a:cs typeface="Arial"/>
              </a:rPr>
              <a:t>%</a:t>
            </a:r>
            <a:r>
              <a:rPr lang="ar-DZ" sz="2800" dirty="0">
                <a:ea typeface="Times New Roman"/>
                <a:cs typeface="Traditional Arabic"/>
              </a:rPr>
              <a:t> تطبق على فائض القيمة المحققة وهي ضريبة محررة.</a:t>
            </a:r>
            <a:endParaRPr lang="fr-FR" sz="2800" dirty="0">
              <a:ea typeface="Calibri"/>
              <a:cs typeface="Arial"/>
            </a:endParaRPr>
          </a:p>
          <a:p>
            <a:pPr marL="0" indent="0" algn="ctr" rtl="1">
              <a:buNone/>
            </a:pPr>
            <a:endParaRPr lang="ar-DZ" sz="28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85781091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lnSpc>
                <a:spcPct val="115000"/>
              </a:lnSpc>
              <a:spcAft>
                <a:spcPts val="0"/>
              </a:spcAft>
            </a:pPr>
            <a:r>
              <a:rPr lang="ar-DZ" b="1" dirty="0">
                <a:ea typeface="Times New Roman"/>
                <a:cs typeface="Traditional Arabic"/>
              </a:rPr>
              <a:t>القيمة المحاسبية الصافية = سعر الشراء – مجموع الأقساط المتراكمة</a:t>
            </a:r>
            <a:endParaRPr lang="fr-FR" dirty="0">
              <a:ea typeface="Calibri"/>
              <a:cs typeface="Arial"/>
            </a:endParaRPr>
          </a:p>
          <a:p>
            <a:pPr algn="just" rtl="1">
              <a:lnSpc>
                <a:spcPct val="115000"/>
              </a:lnSpc>
              <a:spcAft>
                <a:spcPts val="0"/>
              </a:spcAft>
            </a:pPr>
            <a:r>
              <a:rPr lang="ar-DZ" b="1" dirty="0">
                <a:ea typeface="Times New Roman"/>
                <a:cs typeface="Traditional Arabic"/>
              </a:rPr>
              <a:t>مجموع الأقساط = قسط </a:t>
            </a:r>
            <a:r>
              <a:rPr lang="ar-DZ" b="1" dirty="0" err="1">
                <a:ea typeface="Times New Roman"/>
                <a:cs typeface="Traditional Arabic"/>
              </a:rPr>
              <a:t>الاهتلاك</a:t>
            </a:r>
            <a:r>
              <a:rPr lang="ar-DZ" b="1" dirty="0">
                <a:ea typeface="Times New Roman"/>
                <a:cs typeface="Traditional Arabic"/>
              </a:rPr>
              <a:t> السنوي * مدة الاحتفاظ بالأصل</a:t>
            </a:r>
            <a:endParaRPr lang="fr-FR" dirty="0">
              <a:ea typeface="Calibri"/>
              <a:cs typeface="Arial"/>
            </a:endParaRPr>
          </a:p>
          <a:p>
            <a:pPr algn="just" rtl="1">
              <a:lnSpc>
                <a:spcPct val="115000"/>
              </a:lnSpc>
              <a:spcAft>
                <a:spcPts val="0"/>
              </a:spcAft>
            </a:pPr>
            <a:r>
              <a:rPr lang="ar-DZ" b="1" dirty="0">
                <a:ea typeface="Times New Roman"/>
                <a:cs typeface="Traditional Arabic"/>
              </a:rPr>
              <a:t>قسط </a:t>
            </a:r>
            <a:r>
              <a:rPr lang="ar-DZ" b="1" dirty="0" err="1">
                <a:ea typeface="Times New Roman"/>
                <a:cs typeface="Traditional Arabic"/>
              </a:rPr>
              <a:t>الاهتلاك</a:t>
            </a:r>
            <a:r>
              <a:rPr lang="ar-DZ" b="1" dirty="0">
                <a:ea typeface="Times New Roman"/>
                <a:cs typeface="Traditional Arabic"/>
              </a:rPr>
              <a:t> السنوي = سعر الشراء* معدل </a:t>
            </a:r>
            <a:r>
              <a:rPr lang="ar-DZ" b="1" dirty="0" err="1">
                <a:ea typeface="Times New Roman"/>
                <a:cs typeface="Traditional Arabic"/>
              </a:rPr>
              <a:t>الاهتلاك</a:t>
            </a:r>
            <a:endParaRPr lang="fr-FR" dirty="0">
              <a:ea typeface="Calibri"/>
              <a:cs typeface="Arial"/>
            </a:endParaRPr>
          </a:p>
          <a:p>
            <a:pPr algn="just" rtl="1">
              <a:lnSpc>
                <a:spcPct val="115000"/>
              </a:lnSpc>
              <a:spcAft>
                <a:spcPts val="0"/>
              </a:spcAft>
            </a:pPr>
            <a:r>
              <a:rPr lang="ar-DZ" b="1" dirty="0">
                <a:ea typeface="Times New Roman"/>
                <a:cs typeface="Traditional Arabic"/>
              </a:rPr>
              <a:t>معدل </a:t>
            </a:r>
            <a:r>
              <a:rPr lang="ar-DZ" b="1" dirty="0" err="1">
                <a:ea typeface="Times New Roman"/>
                <a:cs typeface="Traditional Arabic"/>
              </a:rPr>
              <a:t>الاهتلاك</a:t>
            </a:r>
            <a:r>
              <a:rPr lang="ar-DZ" b="1" dirty="0">
                <a:ea typeface="Times New Roman"/>
                <a:cs typeface="Traditional Arabic"/>
              </a:rPr>
              <a:t> = 100/ العمر الإنتاجي</a:t>
            </a:r>
            <a:endParaRPr lang="fr-FR" dirty="0">
              <a:ea typeface="Calibri"/>
              <a:cs typeface="Arial"/>
            </a:endParaRPr>
          </a:p>
          <a:p>
            <a:pPr marL="0" indent="0" algn="just" rtl="1">
              <a:lnSpc>
                <a:spcPct val="115000"/>
              </a:lnSpc>
              <a:spcAft>
                <a:spcPts val="0"/>
              </a:spcAft>
              <a:buNone/>
            </a:pPr>
            <a:r>
              <a:rPr lang="ar-DZ" b="1" dirty="0">
                <a:ea typeface="Times New Roman"/>
                <a:cs typeface="Traditional Arabic"/>
              </a:rPr>
              <a:t>مثال: </a:t>
            </a:r>
            <a:r>
              <a:rPr lang="ar-DZ" dirty="0">
                <a:ea typeface="Times New Roman"/>
                <a:cs typeface="Traditional Arabic"/>
              </a:rPr>
              <a:t>قام السيد </a:t>
            </a:r>
            <a:r>
              <a:rPr lang="ar-DZ" b="1" dirty="0">
                <a:ea typeface="Times New Roman"/>
                <a:cs typeface="Traditional Arabic"/>
              </a:rPr>
              <a:t>وليد</a:t>
            </a:r>
            <a:r>
              <a:rPr lang="ar-DZ" dirty="0">
                <a:ea typeface="Times New Roman"/>
                <a:cs typeface="Traditional Arabic"/>
              </a:rPr>
              <a:t> في 31/12/2019 بالتنازل عن عقار بمبلغ 2.630.000دج كان قد اقتناه سنة 01/01/2017 بمبلغ 3.400.000دج.</a:t>
            </a:r>
            <a:endParaRPr lang="fr-FR" dirty="0">
              <a:ea typeface="Calibri"/>
              <a:cs typeface="Arial"/>
            </a:endParaRPr>
          </a:p>
          <a:p>
            <a:pPr marL="0" indent="0" algn="just" rtl="1">
              <a:buNone/>
            </a:pPr>
            <a:r>
              <a:rPr lang="ar-DZ" b="1" dirty="0">
                <a:ea typeface="Times New Roman"/>
                <a:cs typeface="Traditional Arabic"/>
              </a:rPr>
              <a:t>المطلوب: </a:t>
            </a:r>
            <a:r>
              <a:rPr lang="ar-DZ" dirty="0">
                <a:ea typeface="Times New Roman"/>
                <a:cs typeface="Traditional Arabic"/>
              </a:rPr>
              <a:t>حساب الضريبة الواجبة الدفع إذا عملت أن معدل </a:t>
            </a:r>
            <a:r>
              <a:rPr lang="ar-DZ" dirty="0" err="1">
                <a:ea typeface="Times New Roman"/>
                <a:cs typeface="Traditional Arabic"/>
              </a:rPr>
              <a:t>الاهتلاك</a:t>
            </a:r>
            <a:r>
              <a:rPr lang="ar-DZ" dirty="0">
                <a:ea typeface="Times New Roman"/>
                <a:cs typeface="Traditional Arabic"/>
              </a:rPr>
              <a:t> السنوي 20</a:t>
            </a:r>
            <a:r>
              <a:rPr lang="fr-FR" dirty="0">
                <a:latin typeface="Traditional Arabic"/>
                <a:ea typeface="Times New Roman"/>
              </a:rPr>
              <a:t>%</a:t>
            </a:r>
            <a:endParaRPr lang="ar-DZ"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538504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822778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lnSpc>
                <a:spcPct val="115000"/>
              </a:lnSpc>
              <a:spcAft>
                <a:spcPts val="0"/>
              </a:spcAft>
              <a:buNone/>
            </a:pPr>
            <a:r>
              <a:rPr lang="ar-DZ" sz="3600" b="1" dirty="0">
                <a:ea typeface="Times New Roman"/>
                <a:cs typeface="Traditional Arabic"/>
              </a:rPr>
              <a:t>الحل: </a:t>
            </a:r>
            <a:endParaRPr lang="fr-FR" sz="3600" dirty="0">
              <a:ea typeface="Calibri"/>
              <a:cs typeface="Arial"/>
            </a:endParaRPr>
          </a:p>
          <a:p>
            <a:pPr marL="0" indent="0" algn="just" rtl="1">
              <a:lnSpc>
                <a:spcPct val="115000"/>
              </a:lnSpc>
              <a:spcAft>
                <a:spcPts val="0"/>
              </a:spcAft>
              <a:buNone/>
            </a:pPr>
            <a:r>
              <a:rPr lang="ar-DZ" sz="3600" b="1" dirty="0">
                <a:ea typeface="Times New Roman"/>
                <a:cs typeface="Traditional Arabic"/>
              </a:rPr>
              <a:t>حساب قسط </a:t>
            </a:r>
            <a:r>
              <a:rPr lang="ar-DZ" sz="3600" b="1" dirty="0" err="1">
                <a:ea typeface="Times New Roman"/>
                <a:cs typeface="Traditional Arabic"/>
              </a:rPr>
              <a:t>الاهتلاك</a:t>
            </a:r>
            <a:r>
              <a:rPr lang="ar-DZ" sz="3600" b="1" dirty="0">
                <a:ea typeface="Times New Roman"/>
                <a:cs typeface="Traditional Arabic"/>
              </a:rPr>
              <a:t> السنوي: </a:t>
            </a:r>
            <a:r>
              <a:rPr lang="ar-DZ" sz="3600" dirty="0">
                <a:ea typeface="Times New Roman"/>
                <a:cs typeface="Traditional Arabic"/>
              </a:rPr>
              <a:t>3.400.000 / 5 = </a:t>
            </a:r>
            <a:r>
              <a:rPr lang="ar-DZ" sz="3600" b="1" dirty="0">
                <a:ea typeface="Times New Roman"/>
                <a:cs typeface="Traditional Arabic"/>
              </a:rPr>
              <a:t>680.000دج</a:t>
            </a:r>
            <a:endParaRPr lang="fr-FR" sz="3600" dirty="0">
              <a:ea typeface="Calibri"/>
              <a:cs typeface="Arial"/>
            </a:endParaRPr>
          </a:p>
          <a:p>
            <a:pPr marL="0" indent="0" algn="just" rtl="1">
              <a:lnSpc>
                <a:spcPct val="115000"/>
              </a:lnSpc>
              <a:spcAft>
                <a:spcPts val="0"/>
              </a:spcAft>
              <a:buNone/>
            </a:pPr>
            <a:r>
              <a:rPr lang="ar-DZ" sz="3600" b="1" dirty="0">
                <a:ea typeface="Times New Roman"/>
                <a:cs typeface="Traditional Arabic"/>
              </a:rPr>
              <a:t>مجموع أقساط </a:t>
            </a:r>
            <a:r>
              <a:rPr lang="ar-DZ" sz="3600" b="1" dirty="0" err="1">
                <a:ea typeface="Times New Roman"/>
                <a:cs typeface="Traditional Arabic"/>
              </a:rPr>
              <a:t>الاهتلاك</a:t>
            </a:r>
            <a:r>
              <a:rPr lang="ar-DZ" sz="3600" b="1" dirty="0">
                <a:ea typeface="Times New Roman"/>
                <a:cs typeface="Traditional Arabic"/>
              </a:rPr>
              <a:t>: </a:t>
            </a:r>
            <a:r>
              <a:rPr lang="ar-DZ" sz="3600" dirty="0">
                <a:ea typeface="Times New Roman"/>
                <a:cs typeface="Traditional Arabic"/>
              </a:rPr>
              <a:t>680.000 * 3 = </a:t>
            </a:r>
            <a:r>
              <a:rPr lang="ar-DZ" sz="3600" b="1" dirty="0">
                <a:ea typeface="Times New Roman"/>
                <a:cs typeface="Traditional Arabic"/>
              </a:rPr>
              <a:t>2.040.000دج</a:t>
            </a:r>
            <a:endParaRPr lang="fr-FR" sz="3600" dirty="0">
              <a:ea typeface="Calibri"/>
              <a:cs typeface="Arial"/>
            </a:endParaRPr>
          </a:p>
          <a:p>
            <a:pPr marL="0" indent="0" algn="just" rtl="1">
              <a:lnSpc>
                <a:spcPct val="115000"/>
              </a:lnSpc>
              <a:spcAft>
                <a:spcPts val="0"/>
              </a:spcAft>
              <a:buNone/>
            </a:pPr>
            <a:r>
              <a:rPr lang="ar-DZ" sz="3600" b="1" dirty="0">
                <a:ea typeface="Times New Roman"/>
                <a:cs typeface="Traditional Arabic"/>
              </a:rPr>
              <a:t>القيمة المحاسبية الصافية: </a:t>
            </a:r>
            <a:r>
              <a:rPr lang="ar-DZ" sz="3600" dirty="0">
                <a:ea typeface="Times New Roman"/>
                <a:cs typeface="Traditional Arabic"/>
              </a:rPr>
              <a:t>3.400.000 – 2.040.000 = </a:t>
            </a:r>
            <a:r>
              <a:rPr lang="ar-DZ" sz="3600" b="1" dirty="0">
                <a:ea typeface="Times New Roman"/>
                <a:cs typeface="Traditional Arabic"/>
              </a:rPr>
              <a:t>1.360.000دج</a:t>
            </a:r>
            <a:endParaRPr lang="fr-FR" sz="3600" dirty="0">
              <a:ea typeface="Calibri"/>
              <a:cs typeface="Arial"/>
            </a:endParaRPr>
          </a:p>
          <a:p>
            <a:pPr marL="0" indent="0" algn="just" rtl="1">
              <a:lnSpc>
                <a:spcPct val="115000"/>
              </a:lnSpc>
              <a:spcAft>
                <a:spcPts val="0"/>
              </a:spcAft>
              <a:buNone/>
            </a:pPr>
            <a:r>
              <a:rPr lang="ar-DZ" sz="3600" b="1" dirty="0">
                <a:ea typeface="Times New Roman"/>
                <a:cs typeface="Traditional Arabic"/>
              </a:rPr>
              <a:t>فائض التنازل = </a:t>
            </a:r>
            <a:r>
              <a:rPr lang="ar-DZ" sz="3600" dirty="0">
                <a:ea typeface="Times New Roman"/>
                <a:cs typeface="Traditional Arabic"/>
              </a:rPr>
              <a:t>2.630.000 – 1.360.000 = </a:t>
            </a:r>
            <a:r>
              <a:rPr lang="ar-DZ" sz="3600" b="1" dirty="0">
                <a:ea typeface="Times New Roman"/>
                <a:cs typeface="Traditional Arabic"/>
              </a:rPr>
              <a:t>1.270.000دج</a:t>
            </a:r>
            <a:endParaRPr lang="fr-FR" sz="3600" dirty="0">
              <a:ea typeface="Calibri"/>
              <a:cs typeface="Arial"/>
            </a:endParaRPr>
          </a:p>
          <a:p>
            <a:pPr marL="0" indent="0" algn="just" rtl="1">
              <a:lnSpc>
                <a:spcPct val="115000"/>
              </a:lnSpc>
              <a:spcAft>
                <a:spcPts val="0"/>
              </a:spcAft>
              <a:buNone/>
            </a:pPr>
            <a:r>
              <a:rPr lang="ar-DZ" sz="3600" b="1" dirty="0">
                <a:ea typeface="Times New Roman"/>
                <a:cs typeface="Traditional Arabic"/>
              </a:rPr>
              <a:t>قيمة الضريبة: </a:t>
            </a:r>
            <a:r>
              <a:rPr lang="ar-DZ" sz="3600" dirty="0">
                <a:ea typeface="Times New Roman"/>
                <a:cs typeface="Traditional Arabic"/>
              </a:rPr>
              <a:t>1.270.000 * 0.05 =</a:t>
            </a:r>
            <a:r>
              <a:rPr lang="ar-DZ" sz="3600" b="1" dirty="0">
                <a:ea typeface="Times New Roman"/>
                <a:cs typeface="Traditional Arabic"/>
              </a:rPr>
              <a:t> </a:t>
            </a:r>
            <a:r>
              <a:rPr lang="ar-DZ" sz="3600" b="1" dirty="0">
                <a:solidFill>
                  <a:srgbClr val="FF0000"/>
                </a:solidFill>
                <a:ea typeface="Times New Roman"/>
                <a:cs typeface="Traditional Arabic"/>
              </a:rPr>
              <a:t>63.500دج</a:t>
            </a:r>
            <a:endParaRPr lang="fr-FR" sz="3600" dirty="0">
              <a:solidFill>
                <a:srgbClr val="FF0000"/>
              </a:solidFill>
              <a:ea typeface="Calibri"/>
              <a:cs typeface="Arial"/>
            </a:endParaRPr>
          </a:p>
          <a:p>
            <a:pPr marL="0" indent="0" algn="just" rtl="1">
              <a:lnSpc>
                <a:spcPct val="115000"/>
              </a:lnSpc>
              <a:spcAft>
                <a:spcPts val="0"/>
              </a:spcAft>
              <a:buNone/>
            </a:pPr>
            <a:r>
              <a:rPr lang="ar-DZ" sz="3600" dirty="0">
                <a:ea typeface="Times New Roman"/>
                <a:cs typeface="Traditional Arabic"/>
              </a:rPr>
              <a:t> </a:t>
            </a:r>
            <a:endParaRPr lang="fr-FR" sz="3600" dirty="0">
              <a:ea typeface="Calibri"/>
              <a:cs typeface="Arial"/>
            </a:endParaRPr>
          </a:p>
          <a:p>
            <a:pPr marL="0" indent="0" algn="ctr" rtl="1">
              <a:buNone/>
            </a:pPr>
            <a:endParaRPr lang="ar-DZ" sz="36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22931203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r" rtl="1">
              <a:buNone/>
            </a:pPr>
            <a:r>
              <a:rPr lang="ar-SA" sz="3600" b="1" dirty="0">
                <a:latin typeface="Traditional Arabic" pitchFamily="18" charset="-78"/>
                <a:cs typeface="Traditional Arabic" pitchFamily="18" charset="-78"/>
              </a:rPr>
              <a:t>ثانيا: المداخيل الفلاحية</a:t>
            </a:r>
            <a:endParaRPr lang="fr-FR" sz="3600" dirty="0">
              <a:latin typeface="Traditional Arabic" pitchFamily="18" charset="-78"/>
              <a:cs typeface="Traditional Arabic" pitchFamily="18" charset="-78"/>
            </a:endParaRPr>
          </a:p>
          <a:p>
            <a:pPr marL="0" indent="0" algn="r" rtl="1">
              <a:buNone/>
            </a:pPr>
            <a:r>
              <a:rPr lang="ar-SA" sz="3600" dirty="0">
                <a:latin typeface="Traditional Arabic" pitchFamily="18" charset="-78"/>
                <a:cs typeface="Traditional Arabic" pitchFamily="18" charset="-78"/>
              </a:rPr>
              <a:t>هي المداخيل والايرادات الناتجة عن ممارسة أنشطة فلاحية وأنشطة تربية المواشي والحيوانات، وهي تخضع للجدول التصاعدي.</a:t>
            </a:r>
            <a:endParaRPr lang="fr-FR" sz="3600" dirty="0">
              <a:latin typeface="Traditional Arabic" pitchFamily="18" charset="-78"/>
              <a:cs typeface="Traditional Arabic" pitchFamily="18" charset="-78"/>
            </a:endParaRPr>
          </a:p>
          <a:p>
            <a:pPr marL="0" indent="0" algn="r" rtl="1">
              <a:buNone/>
            </a:pPr>
            <a:r>
              <a:rPr lang="ar-SA" sz="3600" b="1" dirty="0">
                <a:latin typeface="Traditional Arabic" pitchFamily="18" charset="-78"/>
                <a:cs typeface="Traditional Arabic" pitchFamily="18" charset="-78"/>
              </a:rPr>
              <a:t>المداخيل المعفاة:</a:t>
            </a:r>
            <a:br>
              <a:rPr lang="ar-SA" sz="3600" dirty="0">
                <a:latin typeface="Traditional Arabic" pitchFamily="18" charset="-78"/>
                <a:cs typeface="Traditional Arabic" pitchFamily="18" charset="-78"/>
              </a:rPr>
            </a:br>
            <a:r>
              <a:rPr lang="ar-SA" sz="3600" dirty="0">
                <a:latin typeface="Traditional Arabic" pitchFamily="18" charset="-78"/>
                <a:cs typeface="Traditional Arabic" pitchFamily="18" charset="-78"/>
              </a:rPr>
              <a:t> </a:t>
            </a:r>
            <a:r>
              <a:rPr lang="ar-SA" sz="3600" b="1" dirty="0">
                <a:latin typeface="Traditional Arabic" pitchFamily="18" charset="-78"/>
                <a:cs typeface="Traditional Arabic" pitchFamily="18" charset="-78"/>
              </a:rPr>
              <a:t>1. الإعفاء الدائم :</a:t>
            </a:r>
            <a:r>
              <a:rPr lang="ar-SA" sz="3600" dirty="0">
                <a:latin typeface="Traditional Arabic" pitchFamily="18" charset="-78"/>
                <a:cs typeface="Traditional Arabic" pitchFamily="18" charset="-78"/>
              </a:rPr>
              <a:t>تستفيد من الإعفاء </a:t>
            </a:r>
            <a:r>
              <a:rPr lang="ar-SA" dirty="0">
                <a:latin typeface="Traditional Arabic" pitchFamily="18" charset="-78"/>
                <a:cs typeface="Traditional Arabic" pitchFamily="18" charset="-78"/>
              </a:rPr>
              <a:t>الدائم</a:t>
            </a:r>
            <a:r>
              <a:rPr lang="ar-SA" sz="3600" dirty="0">
                <a:latin typeface="Traditional Arabic" pitchFamily="18" charset="-78"/>
                <a:cs typeface="Traditional Arabic" pitchFamily="18" charset="-78"/>
              </a:rPr>
              <a:t> من الضريبة</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على الدخل الإجمالي : </a:t>
            </a:r>
            <a:endParaRPr lang="fr-FR" sz="3600" dirty="0">
              <a:latin typeface="Traditional Arabic" pitchFamily="18" charset="-78"/>
              <a:cs typeface="Traditional Arabic" pitchFamily="18" charset="-78"/>
            </a:endParaRPr>
          </a:p>
          <a:p>
            <a:pPr marL="0" indent="0" algn="r" rtl="1">
              <a:buNone/>
            </a:pPr>
            <a:r>
              <a:rPr lang="ar-SA" sz="3600" dirty="0">
                <a:latin typeface="Traditional Arabic" pitchFamily="18" charset="-78"/>
                <a:cs typeface="Traditional Arabic" pitchFamily="18" charset="-78"/>
              </a:rPr>
              <a:t>-    الإيرادات</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الناتجة</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عن</a:t>
            </a:r>
            <a:r>
              <a:rPr lang="fr-FR" sz="3600" dirty="0">
                <a:latin typeface="Traditional Arabic" pitchFamily="18" charset="-78"/>
                <a:cs typeface="Traditional Arabic" pitchFamily="18" charset="-78"/>
              </a:rPr>
              <a:t> </a:t>
            </a:r>
            <a:r>
              <a:rPr lang="ar-SA" dirty="0">
                <a:latin typeface="Traditional Arabic" pitchFamily="18" charset="-78"/>
                <a:cs typeface="Traditional Arabic" pitchFamily="18" charset="-78"/>
              </a:rPr>
              <a:t>زراعة</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الحبوب</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والبقول</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الجافة</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والتُّمور ؛ </a:t>
            </a:r>
            <a:br>
              <a:rPr lang="ar-SA" sz="3600" dirty="0">
                <a:latin typeface="Traditional Arabic" pitchFamily="18" charset="-78"/>
                <a:cs typeface="Traditional Arabic" pitchFamily="18" charset="-78"/>
              </a:rPr>
            </a:br>
            <a:r>
              <a:rPr lang="ar-SA" sz="3600" dirty="0">
                <a:latin typeface="Traditional Arabic" pitchFamily="18" charset="-78"/>
                <a:cs typeface="Traditional Arabic" pitchFamily="18" charset="-78"/>
              </a:rPr>
              <a:t>-    الإيرادات</a:t>
            </a:r>
            <a:r>
              <a:rPr lang="fr-FR" sz="3600" dirty="0">
                <a:latin typeface="Traditional Arabic" pitchFamily="18" charset="-78"/>
                <a:cs typeface="Traditional Arabic" pitchFamily="18" charset="-78"/>
              </a:rPr>
              <a:t> </a:t>
            </a:r>
            <a:r>
              <a:rPr lang="ar-SA" sz="3600">
                <a:latin typeface="Traditional Arabic" pitchFamily="18" charset="-78"/>
                <a:cs typeface="Traditional Arabic" pitchFamily="18" charset="-78"/>
              </a:rPr>
              <a:t>الناتجة عن</a:t>
            </a:r>
            <a:r>
              <a:rPr lang="fr-FR" sz="3600">
                <a:latin typeface="Traditional Arabic" pitchFamily="18" charset="-78"/>
                <a:cs typeface="Traditional Arabic" pitchFamily="18" charset="-78"/>
              </a:rPr>
              <a:t> </a:t>
            </a:r>
            <a:r>
              <a:rPr lang="ar-SA" sz="3600">
                <a:latin typeface="Traditional Arabic" pitchFamily="18" charset="-78"/>
                <a:cs typeface="Traditional Arabic" pitchFamily="18" charset="-78"/>
              </a:rPr>
              <a:t>النشاطات  </a:t>
            </a:r>
            <a:r>
              <a:rPr lang="ar-SA" sz="3600" dirty="0">
                <a:latin typeface="Traditional Arabic" pitchFamily="18" charset="-78"/>
                <a:cs typeface="Traditional Arabic" pitchFamily="18" charset="-78"/>
              </a:rPr>
              <a:t>المتعلقة  بالحليب  الطبيعي  الموجه  </a:t>
            </a:r>
            <a:r>
              <a:rPr lang="ar-SA" sz="3600">
                <a:latin typeface="Traditional Arabic" pitchFamily="18" charset="-78"/>
                <a:cs typeface="Traditional Arabic" pitchFamily="18" charset="-78"/>
              </a:rPr>
              <a:t>للاستهلاك </a:t>
            </a:r>
            <a:r>
              <a:rPr lang="fr-FR" sz="3600">
                <a:latin typeface="Traditional Arabic" pitchFamily="18" charset="-78"/>
                <a:cs typeface="Traditional Arabic" pitchFamily="18" charset="-78"/>
              </a:rPr>
              <a:t>عل</a:t>
            </a:r>
            <a:r>
              <a:rPr lang="ar-SA" sz="3600">
                <a:latin typeface="Traditional Arabic" pitchFamily="18" charset="-78"/>
                <a:cs typeface="Traditional Arabic" pitchFamily="18" charset="-78"/>
              </a:rPr>
              <a:t>ى  </a:t>
            </a:r>
            <a:r>
              <a:rPr lang="ar-SA" sz="3600" dirty="0">
                <a:latin typeface="Traditional Arabic" pitchFamily="18" charset="-78"/>
                <a:cs typeface="Traditional Arabic" pitchFamily="18" charset="-78"/>
              </a:rPr>
              <a:t>حالته.</a:t>
            </a:r>
            <a:br>
              <a:rPr lang="ar-SA" sz="3600" dirty="0">
                <a:latin typeface="Traditional Arabic" pitchFamily="18" charset="-78"/>
                <a:cs typeface="Traditional Arabic" pitchFamily="18" charset="-78"/>
              </a:rPr>
            </a:br>
            <a:endParaRPr lang="ar-DZ" sz="36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just" rtl="1">
              <a:buNone/>
            </a:pPr>
            <a:r>
              <a:rPr lang="ar-SA" sz="3600" b="1" dirty="0">
                <a:latin typeface="Traditional Arabic" pitchFamily="18" charset="-78"/>
                <a:cs typeface="Traditional Arabic" pitchFamily="18" charset="-78"/>
              </a:rPr>
              <a:t>الإعفاء الدائم :</a:t>
            </a:r>
            <a:r>
              <a:rPr lang="ar-SA" sz="3600" dirty="0">
                <a:latin typeface="Traditional Arabic" pitchFamily="18" charset="-78"/>
                <a:cs typeface="Traditional Arabic" pitchFamily="18" charset="-78"/>
              </a:rPr>
              <a:t> تستفيد من الإعفاء الدائم من الضريبة</a:t>
            </a:r>
            <a:r>
              <a:rPr lang="fr-FR"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على الدخل الإجمالي لمدة 10 سنوات:</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 الإيرادات الناتجة عن الأنشطة الفلاحية وأنشطة تربية الحيوانات الممارسة في الأراضي المستصلحة حديثا وذلك </a:t>
            </a:r>
            <a:r>
              <a:rPr lang="ar-SA" sz="3600" dirty="0" err="1">
                <a:latin typeface="Traditional Arabic" pitchFamily="18" charset="-78"/>
                <a:cs typeface="Traditional Arabic" pitchFamily="18" charset="-78"/>
              </a:rPr>
              <a:t>إبتداءا</a:t>
            </a:r>
            <a:r>
              <a:rPr lang="ar-SA" sz="3600" dirty="0">
                <a:latin typeface="Traditional Arabic" pitchFamily="18" charset="-78"/>
                <a:cs typeface="Traditional Arabic" pitchFamily="18" charset="-78"/>
              </a:rPr>
              <a:t> من تاريخ بداية النشاط ؛ </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 الإيرادات الناتجة عن الأنشطة الفلاحية وأنشطة تربية الحيوانات الممارسة في المناطق الجبلية وذلك </a:t>
            </a:r>
            <a:r>
              <a:rPr lang="ar-SA" sz="3600" dirty="0" err="1">
                <a:latin typeface="Traditional Arabic" pitchFamily="18" charset="-78"/>
                <a:cs typeface="Traditional Arabic" pitchFamily="18" charset="-78"/>
              </a:rPr>
              <a:t>إبتداءا</a:t>
            </a:r>
            <a:r>
              <a:rPr lang="ar-SA" sz="3600" dirty="0">
                <a:latin typeface="Traditional Arabic" pitchFamily="18" charset="-78"/>
                <a:cs typeface="Traditional Arabic" pitchFamily="18" charset="-78"/>
              </a:rPr>
              <a:t> من تاريخ بدء نشاطها.</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ملاحظة:</a:t>
            </a:r>
            <a:r>
              <a:rPr lang="ar-SA" sz="3600" dirty="0">
                <a:latin typeface="Traditional Arabic" pitchFamily="18" charset="-78"/>
                <a:cs typeface="Traditional Arabic" pitchFamily="18" charset="-78"/>
              </a:rPr>
              <a:t> يترتب على التحويل البيّن للامتيازات </a:t>
            </a:r>
            <a:r>
              <a:rPr lang="ar-SA" sz="3600" dirty="0" err="1">
                <a:latin typeface="Traditional Arabic" pitchFamily="18" charset="-78"/>
                <a:cs typeface="Traditional Arabic" pitchFamily="18" charset="-78"/>
              </a:rPr>
              <a:t>الجبائية</a:t>
            </a:r>
            <a:r>
              <a:rPr lang="ar-SA" sz="3600" dirty="0">
                <a:latin typeface="Traditional Arabic" pitchFamily="18" charset="-78"/>
                <a:cs typeface="Traditional Arabic" pitchFamily="18" charset="-78"/>
              </a:rPr>
              <a:t> الممنوحة للفلاحين من أجل استغلال نشاطاتهم غير تلك التي منحوا من أجلها تلك المزايا، المطالبة بدفع الضرائب والرسوم المفروض تسديدها مع تطبيق غرامة 100 % .</a:t>
            </a:r>
            <a:endParaRPr lang="fr-FR" sz="3600" dirty="0">
              <a:latin typeface="Traditional Arabic" pitchFamily="18" charset="-78"/>
              <a:cs typeface="Traditional Arabic" pitchFamily="18" charset="-78"/>
            </a:endParaRPr>
          </a:p>
          <a:p>
            <a:pPr marL="0" indent="0" algn="just" rtl="1">
              <a:buNone/>
            </a:pPr>
            <a:endParaRPr lang="ar-DZ"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3600" b="1" dirty="0">
                <a:latin typeface="Traditional Arabic" pitchFamily="18" charset="-78"/>
                <a:cs typeface="Traditional Arabic" pitchFamily="18" charset="-78"/>
              </a:rPr>
              <a:t>الدخل الخاضع للضريبة على الدخل الاجمالي:</a:t>
            </a:r>
            <a:endParaRPr lang="fr-FR" sz="3600" dirty="0">
              <a:latin typeface="Traditional Arabic" pitchFamily="18" charset="-78"/>
              <a:cs typeface="Traditional Arabic" pitchFamily="18" charset="-78"/>
            </a:endParaRPr>
          </a:p>
          <a:p>
            <a:pPr lvl="0" algn="just" rtl="1"/>
            <a:r>
              <a:rPr lang="ar-SA" sz="3600" b="1" dirty="0">
                <a:latin typeface="Traditional Arabic" pitchFamily="18" charset="-78"/>
                <a:cs typeface="Traditional Arabic" pitchFamily="18" charset="-78"/>
              </a:rPr>
              <a:t>بالنسبة للنشاط الفلاحي: </a:t>
            </a:r>
            <a:r>
              <a:rPr lang="ar-SA" sz="3600" dirty="0">
                <a:latin typeface="Traditional Arabic" pitchFamily="18" charset="-78"/>
                <a:cs typeface="Traditional Arabic" pitchFamily="18" charset="-78"/>
              </a:rPr>
              <a:t>يحدد الدخل تبعا لطبيعة المزروعات، المساحة المزروعة والمردود المتوسط للإنتاج. ونتحصل على القاعدة الضريبية بالمعادلة التالية:</a:t>
            </a:r>
            <a:endParaRPr lang="fr-FR" sz="3600" dirty="0">
              <a:latin typeface="Traditional Arabic" pitchFamily="18" charset="-78"/>
              <a:cs typeface="Traditional Arabic" pitchFamily="18" charset="-78"/>
            </a:endParaRPr>
          </a:p>
          <a:p>
            <a:pPr marL="0" indent="0" algn="ctr" rtl="1">
              <a:buNone/>
            </a:pPr>
            <a:r>
              <a:rPr lang="ar-SA" sz="3600" b="1" dirty="0">
                <a:latin typeface="Traditional Arabic" pitchFamily="18" charset="-78"/>
                <a:cs typeface="Traditional Arabic" pitchFamily="18" charset="-78"/>
              </a:rPr>
              <a:t>أساس ضريبة الدخل الفلاحي= (معدل الثمن للهكتار – تكاليف الهكتار)* المساحة</a:t>
            </a:r>
            <a:endParaRPr lang="fr-FR" sz="3600" dirty="0">
              <a:latin typeface="Traditional Arabic" pitchFamily="18" charset="-78"/>
              <a:cs typeface="Traditional Arabic" pitchFamily="18" charset="-78"/>
            </a:endParaRPr>
          </a:p>
          <a:p>
            <a:pPr lvl="0" algn="just" rtl="1"/>
            <a:r>
              <a:rPr lang="ar-SA" sz="3600" b="1" dirty="0">
                <a:latin typeface="Traditional Arabic" pitchFamily="18" charset="-78"/>
                <a:cs typeface="Traditional Arabic" pitchFamily="18" charset="-78"/>
              </a:rPr>
              <a:t>بالنسبة لنشاط تربية المواشي: </a:t>
            </a:r>
            <a:r>
              <a:rPr lang="ar-SA" sz="3600" dirty="0">
                <a:latin typeface="Traditional Arabic" pitchFamily="18" charset="-78"/>
                <a:cs typeface="Traditional Arabic" pitchFamily="18" charset="-78"/>
              </a:rPr>
              <a:t>يحدد الدخل حسب عدد الرؤوس لكل فصيلة مع مراعاة التخفيض المحدد من قبل وزارة المالية. </a:t>
            </a:r>
            <a:endParaRPr lang="fr-FR" sz="3600" dirty="0">
              <a:latin typeface="Traditional Arabic" pitchFamily="18" charset="-78"/>
              <a:cs typeface="Traditional Arabic" pitchFamily="18" charset="-78"/>
            </a:endParaRPr>
          </a:p>
          <a:p>
            <a:pPr marL="0" indent="0" algn="ctr">
              <a:buNone/>
            </a:pPr>
            <a:r>
              <a:rPr lang="ar-SA" sz="3600" b="1" dirty="0">
                <a:latin typeface="Traditional Arabic" pitchFamily="18" charset="-78"/>
                <a:cs typeface="Traditional Arabic" pitchFamily="18" charset="-78"/>
              </a:rPr>
              <a:t>أساس ضريبة الدخل من تربية المواشي = (</a:t>
            </a:r>
            <a:r>
              <a:rPr lang="ar-SA" sz="3600" b="1">
                <a:latin typeface="Traditional Arabic" pitchFamily="18" charset="-78"/>
                <a:cs typeface="Traditional Arabic" pitchFamily="18" charset="-78"/>
              </a:rPr>
              <a:t>القيمة </a:t>
            </a:r>
            <a:r>
              <a:rPr lang="fr-FR" sz="3600" b="1">
                <a:latin typeface="Traditional Arabic" pitchFamily="18" charset="-78"/>
                <a:cs typeface="Traditional Arabic" pitchFamily="18" charset="-78"/>
              </a:rPr>
              <a:t>التجارية المتوسطة – تخفيض 60 بالمئة (×عدد الرؤوس</a:t>
            </a:r>
            <a:endParaRPr lang="ar-DZ" sz="36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9571" y="-154214"/>
            <a:ext cx="9144000" cy="821871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lnSpc>
                <a:spcPct val="115000"/>
              </a:lnSpc>
              <a:spcAft>
                <a:spcPts val="0"/>
              </a:spcAft>
              <a:buNone/>
            </a:pPr>
            <a:r>
              <a:rPr lang="ar-SA" sz="2400" b="1" dirty="0">
                <a:solidFill>
                  <a:schemeClr val="tx1"/>
                </a:solidFill>
                <a:ea typeface="Times New Roman"/>
                <a:cs typeface="Traditional Arabic"/>
              </a:rPr>
              <a:t>الالتزامات </a:t>
            </a:r>
            <a:r>
              <a:rPr lang="ar-SA" sz="2400" b="1" dirty="0" err="1">
                <a:solidFill>
                  <a:schemeClr val="tx1"/>
                </a:solidFill>
                <a:ea typeface="Times New Roman"/>
                <a:cs typeface="Traditional Arabic"/>
              </a:rPr>
              <a:t>الجبائية</a:t>
            </a:r>
            <a:r>
              <a:rPr lang="ar-SA" sz="2400" b="1" dirty="0">
                <a:solidFill>
                  <a:schemeClr val="tx1"/>
                </a:solidFill>
                <a:ea typeface="Times New Roman"/>
                <a:cs typeface="Traditional Arabic"/>
              </a:rPr>
              <a:t>:</a:t>
            </a:r>
            <a:endParaRPr lang="fr-FR" sz="2400" dirty="0">
              <a:solidFill>
                <a:schemeClr val="tx1"/>
              </a:solidFill>
              <a:ea typeface="Calibri"/>
              <a:cs typeface="Arial"/>
            </a:endParaRPr>
          </a:p>
          <a:p>
            <a:pPr marL="0" indent="0" algn="just" rtl="1">
              <a:lnSpc>
                <a:spcPct val="115000"/>
              </a:lnSpc>
              <a:spcAft>
                <a:spcPts val="0"/>
              </a:spcAft>
              <a:buNone/>
            </a:pPr>
            <a:r>
              <a:rPr lang="ar-SA" sz="2400" dirty="0">
                <a:solidFill>
                  <a:schemeClr val="tx1"/>
                </a:solidFill>
                <a:ea typeface="Times New Roman"/>
                <a:cs typeface="Traditional Arabic"/>
              </a:rPr>
              <a:t>1</a:t>
            </a:r>
            <a:r>
              <a:rPr lang="ar-SA" sz="2400" b="1" dirty="0">
                <a:solidFill>
                  <a:schemeClr val="tx1"/>
                </a:solidFill>
                <a:ea typeface="Times New Roman"/>
                <a:cs typeface="Traditional Arabic"/>
              </a:rPr>
              <a:t>. التصريح الخاص</a:t>
            </a:r>
            <a:r>
              <a:rPr lang="ar-SA" sz="2400" dirty="0">
                <a:solidFill>
                  <a:schemeClr val="tx1"/>
                </a:solidFill>
                <a:ea typeface="Times New Roman"/>
                <a:cs typeface="Traditional Arabic"/>
              </a:rPr>
              <a:t>: يتعين على مستغل أو مربي حيوانات، أن يكتتب ويقدم إلى مفتش الضرائب لمكان تواجد الاستغلال، تصريحا خاصا عن الايرادات الفلاحية خلال أجل أقصاه 30 </a:t>
            </a:r>
            <a:r>
              <a:rPr lang="ar-SA" sz="2400" dirty="0" err="1">
                <a:solidFill>
                  <a:schemeClr val="tx1"/>
                </a:solidFill>
                <a:ea typeface="Times New Roman"/>
                <a:cs typeface="Traditional Arabic"/>
              </a:rPr>
              <a:t>أفريل</a:t>
            </a:r>
            <a:r>
              <a:rPr lang="ar-SA" sz="2400" dirty="0">
                <a:solidFill>
                  <a:schemeClr val="tx1"/>
                </a:solidFill>
                <a:ea typeface="Times New Roman"/>
                <a:cs typeface="Traditional Arabic"/>
              </a:rPr>
              <a:t> من كل سنة.</a:t>
            </a:r>
            <a:endParaRPr lang="fr-FR" sz="2400" dirty="0">
              <a:solidFill>
                <a:schemeClr val="tx1"/>
              </a:solidFill>
              <a:ea typeface="Calibri"/>
              <a:cs typeface="Arial"/>
            </a:endParaRPr>
          </a:p>
          <a:p>
            <a:pPr marL="0" indent="0" algn="r" rtl="1">
              <a:lnSpc>
                <a:spcPct val="115000"/>
              </a:lnSpc>
              <a:spcAft>
                <a:spcPts val="0"/>
              </a:spcAft>
              <a:buNone/>
            </a:pPr>
            <a:r>
              <a:rPr lang="ar-SA" sz="2400" dirty="0">
                <a:solidFill>
                  <a:schemeClr val="tx1"/>
                </a:solidFill>
                <a:ea typeface="Times New Roman"/>
                <a:cs typeface="Traditional Arabic"/>
              </a:rPr>
              <a:t>يجب أن يتضمن التصريح المعلومات التالية : </a:t>
            </a:r>
            <a:br>
              <a:rPr lang="ar-SA" sz="2400" dirty="0">
                <a:solidFill>
                  <a:schemeClr val="tx1"/>
                </a:solidFill>
                <a:ea typeface="Times New Roman"/>
                <a:cs typeface="Traditional Arabic"/>
              </a:rPr>
            </a:br>
            <a:r>
              <a:rPr lang="ar-DZ" sz="2400" dirty="0">
                <a:solidFill>
                  <a:schemeClr val="tx1"/>
                </a:solidFill>
                <a:ea typeface="Times New Roman"/>
                <a:cs typeface="Traditional Arabic"/>
              </a:rPr>
              <a:t>- </a:t>
            </a:r>
            <a:r>
              <a:rPr lang="ar-SA" sz="2400" dirty="0">
                <a:solidFill>
                  <a:schemeClr val="tx1"/>
                </a:solidFill>
                <a:ea typeface="Times New Roman"/>
                <a:cs typeface="Traditional Arabic"/>
              </a:rPr>
              <a:t>المساحة المزروعة حسب طبيعة الزراعة أو عدد أشجار النخيل التي تم إحصاؤها ؛</a:t>
            </a:r>
            <a:br>
              <a:rPr lang="ar-SA" sz="2400" dirty="0">
                <a:solidFill>
                  <a:schemeClr val="tx1"/>
                </a:solidFill>
                <a:ea typeface="Times New Roman"/>
                <a:cs typeface="Traditional Arabic"/>
              </a:rPr>
            </a:br>
            <a:r>
              <a:rPr lang="ar-DZ" sz="2400" dirty="0">
                <a:solidFill>
                  <a:schemeClr val="tx1"/>
                </a:solidFill>
                <a:ea typeface="Times New Roman"/>
                <a:cs typeface="Traditional Arabic"/>
              </a:rPr>
              <a:t>- </a:t>
            </a:r>
            <a:r>
              <a:rPr lang="ar-SA" sz="2400" dirty="0">
                <a:solidFill>
                  <a:schemeClr val="tx1"/>
                </a:solidFill>
                <a:ea typeface="Times New Roman"/>
                <a:cs typeface="Traditional Arabic"/>
              </a:rPr>
              <a:t>عدد رؤوس الحيوانات حسب النوع : أبقار، أغنام، ماعز، دواجن، أرانب.</a:t>
            </a:r>
            <a:endParaRPr lang="fr-FR" sz="2400" dirty="0">
              <a:solidFill>
                <a:schemeClr val="tx1"/>
              </a:solidFill>
              <a:ea typeface="Calibri"/>
              <a:cs typeface="Arial"/>
            </a:endParaRPr>
          </a:p>
          <a:p>
            <a:pPr marL="0" indent="0" algn="just" rtl="1">
              <a:lnSpc>
                <a:spcPct val="115000"/>
              </a:lnSpc>
              <a:spcAft>
                <a:spcPts val="0"/>
              </a:spcAft>
              <a:buNone/>
            </a:pPr>
            <a:r>
              <a:rPr lang="ar-SA" sz="2400" dirty="0">
                <a:solidFill>
                  <a:schemeClr val="tx1"/>
                </a:solidFill>
                <a:ea typeface="Times New Roman"/>
                <a:cs typeface="Traditional Arabic"/>
              </a:rPr>
              <a:t>2</a:t>
            </a:r>
            <a:r>
              <a:rPr lang="ar-SA" sz="2400" b="1" dirty="0">
                <a:solidFill>
                  <a:schemeClr val="tx1"/>
                </a:solidFill>
                <a:ea typeface="Times New Roman"/>
                <a:cs typeface="Traditional Arabic"/>
              </a:rPr>
              <a:t>. التصريح الإجمالي : </a:t>
            </a:r>
            <a:r>
              <a:rPr lang="ar-SA" sz="2400" dirty="0">
                <a:solidFill>
                  <a:schemeClr val="tx1"/>
                </a:solidFill>
                <a:ea typeface="Times New Roman"/>
                <a:cs typeface="Traditional Arabic"/>
              </a:rPr>
              <a:t>يتعين أيضا أن تقديم وارسال تصريح للدخل الاجمالي يُسلّم إلى مفتشية الضرائب لمكان تواجد الاستغلال خلال أجل أقصاه الثلاثين (30).</a:t>
            </a:r>
            <a:endParaRPr lang="ar-DZ" sz="2400" dirty="0">
              <a:solidFill>
                <a:schemeClr val="tx1"/>
              </a:solidFill>
              <a:ea typeface="Times New Roman"/>
              <a:cs typeface="Traditional Arabic"/>
            </a:endParaRPr>
          </a:p>
          <a:p>
            <a:pPr marL="114300" indent="0" algn="just" rtl="1">
              <a:lnSpc>
                <a:spcPct val="115000"/>
              </a:lnSpc>
              <a:spcAft>
                <a:spcPts val="0"/>
              </a:spcAft>
              <a:buNone/>
              <a:tabLst>
                <a:tab pos="179705" algn="r"/>
              </a:tabLst>
            </a:pPr>
            <a:r>
              <a:rPr lang="ar-DZ" sz="2400" b="1" dirty="0">
                <a:solidFill>
                  <a:schemeClr val="tx1"/>
                </a:solidFill>
                <a:ea typeface="Calibri"/>
                <a:cs typeface="Traditional Arabic"/>
              </a:rPr>
              <a:t>تمرين: </a:t>
            </a:r>
            <a:r>
              <a:rPr lang="ar-DZ" sz="2400" dirty="0">
                <a:solidFill>
                  <a:schemeClr val="tx1"/>
                </a:solidFill>
                <a:ea typeface="Calibri"/>
                <a:cs typeface="Traditional Arabic"/>
              </a:rPr>
              <a:t>يمتلك مربى للحيوانات 200 بقرة، 500 عجل، 200 خروف. تحدد القيمة التجارية المتوسطة لكل ماشية </a:t>
            </a:r>
            <a:r>
              <a:rPr lang="ar-DZ" sz="2400" dirty="0" err="1">
                <a:solidFill>
                  <a:schemeClr val="tx1"/>
                </a:solidFill>
                <a:ea typeface="Calibri"/>
                <a:cs typeface="Traditional Arabic"/>
              </a:rPr>
              <a:t>كمايلي</a:t>
            </a:r>
            <a:r>
              <a:rPr lang="ar-DZ" sz="2400" dirty="0">
                <a:solidFill>
                  <a:schemeClr val="tx1"/>
                </a:solidFill>
                <a:ea typeface="Calibri"/>
                <a:cs typeface="Traditional Arabic"/>
              </a:rPr>
              <a:t>: البقر: 42500دج، العجل:11500دج، الخروف:15000دج.</a:t>
            </a:r>
            <a:endParaRPr lang="fr-FR" sz="2400" dirty="0">
              <a:solidFill>
                <a:schemeClr val="tx1"/>
              </a:solidFill>
              <a:ea typeface="Calibri"/>
              <a:cs typeface="Arial"/>
            </a:endParaRPr>
          </a:p>
          <a:p>
            <a:pPr marL="114300" indent="0" algn="just" rtl="1">
              <a:lnSpc>
                <a:spcPct val="115000"/>
              </a:lnSpc>
              <a:spcAft>
                <a:spcPts val="0"/>
              </a:spcAft>
              <a:buNone/>
              <a:tabLst>
                <a:tab pos="179705" algn="r"/>
              </a:tabLst>
            </a:pPr>
            <a:r>
              <a:rPr lang="ar-DZ" sz="2400" b="1" dirty="0">
                <a:solidFill>
                  <a:schemeClr val="tx1"/>
                </a:solidFill>
                <a:ea typeface="Calibri"/>
                <a:cs typeface="Traditional Arabic"/>
              </a:rPr>
              <a:t>المطلوب:</a:t>
            </a:r>
            <a:r>
              <a:rPr lang="ar-DZ" sz="2400" dirty="0">
                <a:solidFill>
                  <a:schemeClr val="tx1"/>
                </a:solidFill>
                <a:ea typeface="Calibri"/>
                <a:cs typeface="Traditional Arabic"/>
              </a:rPr>
              <a:t> تحديد أساس فرض الضريبة وحسابها.</a:t>
            </a:r>
            <a:endParaRPr lang="fr-FR" sz="2400" dirty="0">
              <a:solidFill>
                <a:schemeClr val="tx1"/>
              </a:solidFill>
              <a:ea typeface="Calibri"/>
              <a:cs typeface="Arial"/>
            </a:endParaRPr>
          </a:p>
          <a:p>
            <a:pPr algn="ctr" rtl="1">
              <a:buNone/>
            </a:pPr>
            <a:endParaRPr lang="ar-DZ" sz="24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519425453"/>
              </p:ext>
            </p:extLst>
          </p:nvPr>
        </p:nvGraphicFramePr>
        <p:xfrm>
          <a:off x="1" y="204216"/>
          <a:ext cx="9143999" cy="6609160"/>
        </p:xfrm>
        <a:graphic>
          <a:graphicData uri="http://schemas.openxmlformats.org/drawingml/2006/table">
            <a:tbl>
              <a:tblPr rtl="1" firstRow="1" firstCol="1" bandRow="1">
                <a:tableStyleId>{5C22544A-7EE6-4342-B048-85BDC9FD1C3A}</a:tableStyleId>
              </a:tblPr>
              <a:tblGrid>
                <a:gridCol w="1101112">
                  <a:extLst>
                    <a:ext uri="{9D8B030D-6E8A-4147-A177-3AD203B41FA5}">
                      <a16:colId xmlns:a16="http://schemas.microsoft.com/office/drawing/2014/main" val="20000"/>
                    </a:ext>
                  </a:extLst>
                </a:gridCol>
                <a:gridCol w="1652930">
                  <a:extLst>
                    <a:ext uri="{9D8B030D-6E8A-4147-A177-3AD203B41FA5}">
                      <a16:colId xmlns:a16="http://schemas.microsoft.com/office/drawing/2014/main" val="20001"/>
                    </a:ext>
                  </a:extLst>
                </a:gridCol>
                <a:gridCol w="1230240">
                  <a:extLst>
                    <a:ext uri="{9D8B030D-6E8A-4147-A177-3AD203B41FA5}">
                      <a16:colId xmlns:a16="http://schemas.microsoft.com/office/drawing/2014/main" val="20002"/>
                    </a:ext>
                  </a:extLst>
                </a:gridCol>
                <a:gridCol w="2163225">
                  <a:extLst>
                    <a:ext uri="{9D8B030D-6E8A-4147-A177-3AD203B41FA5}">
                      <a16:colId xmlns:a16="http://schemas.microsoft.com/office/drawing/2014/main" val="20003"/>
                    </a:ext>
                  </a:extLst>
                </a:gridCol>
                <a:gridCol w="1209695">
                  <a:extLst>
                    <a:ext uri="{9D8B030D-6E8A-4147-A177-3AD203B41FA5}">
                      <a16:colId xmlns:a16="http://schemas.microsoft.com/office/drawing/2014/main" val="20004"/>
                    </a:ext>
                  </a:extLst>
                </a:gridCol>
                <a:gridCol w="1786797">
                  <a:extLst>
                    <a:ext uri="{9D8B030D-6E8A-4147-A177-3AD203B41FA5}">
                      <a16:colId xmlns:a16="http://schemas.microsoft.com/office/drawing/2014/main" val="20005"/>
                    </a:ext>
                  </a:extLst>
                </a:gridCol>
              </a:tblGrid>
              <a:tr h="1064544">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البيان</a:t>
                      </a:r>
                      <a:endParaRPr lang="fr-FR" sz="20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القيمة السوقية المتوسطة</a:t>
                      </a:r>
                      <a:endParaRPr lang="fr-FR" sz="20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التخفيض</a:t>
                      </a:r>
                      <a:endParaRPr lang="fr-FR" sz="2000">
                        <a:effectLst/>
                        <a:latin typeface="Traditional Arabic" pitchFamily="18" charset="-78"/>
                        <a:cs typeface="Traditional Arabic" pitchFamily="18" charset="-78"/>
                      </a:endParaRPr>
                    </a:p>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60</a:t>
                      </a:r>
                      <a:r>
                        <a:rPr lang="fr-FR" sz="2000">
                          <a:effectLst/>
                          <a:latin typeface="Traditional Arabic" pitchFamily="18" charset="-78"/>
                          <a:cs typeface="Traditional Arabic" pitchFamily="18" charset="-78"/>
                        </a:rPr>
                        <a:t>%</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القيمة السوقية بعد التخفيض</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عدد </a:t>
                      </a:r>
                    </a:p>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الرؤوس</a:t>
                      </a:r>
                      <a:endParaRPr lang="fr-FR" sz="20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أساس فرض الضريبة</a:t>
                      </a:r>
                      <a:endParaRPr lang="fr-FR" sz="20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0"/>
                  </a:ext>
                </a:extLst>
              </a:tr>
              <a:tr h="1330757">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بقر</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42500</a:t>
                      </a:r>
                      <a:endParaRPr lang="fr-FR" sz="20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25500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17000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200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3.400.000</a:t>
                      </a:r>
                      <a:endParaRPr lang="fr-FR" sz="20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1"/>
                  </a:ext>
                </a:extLst>
              </a:tr>
              <a:tr h="1330757">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عجل</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11500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6900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4600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500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2.300.000</a:t>
                      </a:r>
                      <a:endParaRPr lang="fr-FR" sz="20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2"/>
                  </a:ext>
                </a:extLst>
              </a:tr>
              <a:tr h="1330757">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خروف</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15000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9000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6000</a:t>
                      </a:r>
                      <a:endParaRPr lang="fr-FR" sz="2000" dirty="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20</a:t>
                      </a:r>
                      <a:endParaRPr lang="fr-FR" sz="2000">
                        <a:effectLst/>
                        <a:latin typeface="Traditional Arabic" pitchFamily="18" charset="-78"/>
                        <a:ea typeface="Calibri"/>
                        <a:cs typeface="Traditional Arabic" pitchFamily="18" charset="-78"/>
                      </a:endParaRPr>
                    </a:p>
                  </a:txBody>
                  <a:tcPr marL="68580" marR="68580" marT="0" marB="0"/>
                </a:tc>
                <a:tc>
                  <a:txBody>
                    <a:bodyPr/>
                    <a:lstStyle/>
                    <a:p>
                      <a:pPr marL="457200" algn="ctr" rtl="1">
                        <a:lnSpc>
                          <a:spcPct val="115000"/>
                        </a:lnSpc>
                        <a:spcAft>
                          <a:spcPts val="0"/>
                        </a:spcAft>
                        <a:tabLst>
                          <a:tab pos="179705" algn="r"/>
                        </a:tabLst>
                      </a:pPr>
                      <a:r>
                        <a:rPr lang="ar-DZ" sz="2000">
                          <a:effectLst/>
                          <a:latin typeface="Traditional Arabic" pitchFamily="18" charset="-78"/>
                          <a:cs typeface="Traditional Arabic" pitchFamily="18" charset="-78"/>
                        </a:rPr>
                        <a:t>1.200.000</a:t>
                      </a:r>
                      <a:endParaRPr lang="fr-FR" sz="20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3"/>
                  </a:ext>
                </a:extLst>
              </a:tr>
              <a:tr h="1552345">
                <a:tc gridSpan="5">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أساس فرض الضريبة</a:t>
                      </a:r>
                      <a:endParaRPr lang="fr-FR" sz="2000" dirty="0">
                        <a:effectLst/>
                        <a:latin typeface="Traditional Arabic" pitchFamily="18" charset="-78"/>
                        <a:ea typeface="Calibri"/>
                        <a:cs typeface="Traditional Arabic" pitchFamily="18" charset="-78"/>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marL="457200" algn="ctr" rtl="1">
                        <a:lnSpc>
                          <a:spcPct val="115000"/>
                        </a:lnSpc>
                        <a:spcAft>
                          <a:spcPts val="0"/>
                        </a:spcAft>
                        <a:tabLst>
                          <a:tab pos="179705" algn="r"/>
                        </a:tabLst>
                      </a:pPr>
                      <a:r>
                        <a:rPr lang="ar-DZ" sz="2000" dirty="0">
                          <a:effectLst/>
                          <a:latin typeface="Traditional Arabic" pitchFamily="18" charset="-78"/>
                          <a:cs typeface="Traditional Arabic" pitchFamily="18" charset="-78"/>
                        </a:rPr>
                        <a:t>6.900.000</a:t>
                      </a:r>
                      <a:endParaRPr lang="fr-FR" sz="2000" dirty="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382720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429" y="-45357"/>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114300" indent="0" algn="just" rtl="1">
              <a:lnSpc>
                <a:spcPct val="115000"/>
              </a:lnSpc>
              <a:spcBef>
                <a:spcPts val="1200"/>
              </a:spcBef>
              <a:spcAft>
                <a:spcPts val="0"/>
              </a:spcAft>
              <a:buNone/>
              <a:tabLst>
                <a:tab pos="179705" algn="r"/>
              </a:tabLst>
            </a:pPr>
            <a:r>
              <a:rPr lang="ar-DZ" sz="2800" b="1" dirty="0">
                <a:solidFill>
                  <a:schemeClr val="tx1"/>
                </a:solidFill>
                <a:ea typeface="Calibri"/>
                <a:cs typeface="Traditional Arabic"/>
              </a:rPr>
              <a:t>الضريبة على الدخل الاجمالي: </a:t>
            </a:r>
            <a:r>
              <a:rPr lang="ar-DZ" sz="2800" dirty="0">
                <a:solidFill>
                  <a:schemeClr val="tx1"/>
                </a:solidFill>
                <a:ea typeface="Calibri"/>
                <a:cs typeface="Traditional Arabic"/>
              </a:rPr>
              <a:t>(6.900.000 – 1.444.000) * 0.35 + (324.000 + 48000)=</a:t>
            </a:r>
            <a:r>
              <a:rPr lang="ar-DZ" sz="2800" b="1" dirty="0">
                <a:solidFill>
                  <a:srgbClr val="FF0000"/>
                </a:solidFill>
                <a:ea typeface="Calibri"/>
                <a:cs typeface="Traditional Arabic"/>
              </a:rPr>
              <a:t>2.283.000دج </a:t>
            </a:r>
            <a:r>
              <a:rPr lang="ar-DZ" sz="2800" b="1" dirty="0">
                <a:solidFill>
                  <a:schemeClr val="tx1"/>
                </a:solidFill>
                <a:ea typeface="Calibri"/>
                <a:cs typeface="Traditional Arabic"/>
              </a:rPr>
              <a:t> </a:t>
            </a:r>
            <a:endParaRPr lang="fr-FR" sz="2800" dirty="0">
              <a:solidFill>
                <a:schemeClr val="tx1"/>
              </a:solidFill>
              <a:ea typeface="Calibri"/>
              <a:cs typeface="Arial"/>
            </a:endParaRPr>
          </a:p>
          <a:p>
            <a:pPr marL="0" indent="0" algn="just" rtl="1">
              <a:lnSpc>
                <a:spcPct val="115000"/>
              </a:lnSpc>
              <a:spcAft>
                <a:spcPts val="0"/>
              </a:spcAft>
              <a:buNone/>
            </a:pPr>
            <a:r>
              <a:rPr lang="ar-SA" sz="2800" b="1" dirty="0">
                <a:solidFill>
                  <a:schemeClr val="tx1"/>
                </a:solidFill>
                <a:ea typeface="Times New Roman"/>
                <a:cs typeface="Traditional Arabic"/>
              </a:rPr>
              <a:t>ثالثا:</a:t>
            </a:r>
            <a:r>
              <a:rPr lang="ar-SA" sz="2800" b="1" dirty="0">
                <a:solidFill>
                  <a:schemeClr val="tx1"/>
                </a:solidFill>
                <a:ea typeface="Times New Roman"/>
                <a:cs typeface="Times New Roman"/>
              </a:rPr>
              <a:t> </a:t>
            </a:r>
            <a:r>
              <a:rPr lang="ar-SA" sz="2800" b="1" dirty="0">
                <a:solidFill>
                  <a:schemeClr val="tx1"/>
                </a:solidFill>
                <a:ea typeface="Times New Roman"/>
                <a:cs typeface="Traditional Arabic"/>
              </a:rPr>
              <a:t>المداخيل العقارية</a:t>
            </a:r>
            <a:endParaRPr lang="fr-FR" sz="2800" dirty="0">
              <a:solidFill>
                <a:schemeClr val="tx1"/>
              </a:solidFill>
              <a:ea typeface="Calibri"/>
              <a:cs typeface="Arial"/>
            </a:endParaRPr>
          </a:p>
          <a:p>
            <a:pPr marL="0" indent="0" algn="r" rtl="1">
              <a:lnSpc>
                <a:spcPct val="115000"/>
              </a:lnSpc>
              <a:spcAft>
                <a:spcPts val="0"/>
              </a:spcAft>
              <a:buNone/>
            </a:pPr>
            <a:r>
              <a:rPr lang="ar-SA" sz="2800" b="1" dirty="0">
                <a:solidFill>
                  <a:schemeClr val="tx1"/>
                </a:solidFill>
                <a:ea typeface="Times New Roman"/>
                <a:cs typeface="Traditional Arabic"/>
              </a:rPr>
              <a:t>المداخيل الخاضعة للضريبة:</a:t>
            </a:r>
            <a:endParaRPr lang="fr-FR" sz="2800" dirty="0">
              <a:solidFill>
                <a:schemeClr val="tx1"/>
              </a:solidFill>
              <a:ea typeface="Calibri"/>
              <a:cs typeface="Arial"/>
            </a:endParaRPr>
          </a:p>
          <a:p>
            <a:pPr marL="0" indent="0" algn="r" rtl="1">
              <a:lnSpc>
                <a:spcPct val="115000"/>
              </a:lnSpc>
              <a:spcAft>
                <a:spcPts val="0"/>
              </a:spcAft>
              <a:buNone/>
            </a:pPr>
            <a:r>
              <a:rPr lang="ar-SA" sz="2800" dirty="0">
                <a:solidFill>
                  <a:schemeClr val="tx1"/>
                </a:solidFill>
                <a:ea typeface="Times New Roman"/>
                <a:cs typeface="Traditional Arabic"/>
              </a:rPr>
              <a:t>تعتبر مداخيل عقارية، المداخيل الناتجة عن :</a:t>
            </a:r>
            <a:endParaRPr lang="fr-FR" sz="2800" dirty="0">
              <a:solidFill>
                <a:schemeClr val="tx1"/>
              </a:solidFill>
              <a:ea typeface="Calibri"/>
              <a:cs typeface="Arial"/>
            </a:endParaRPr>
          </a:p>
          <a:p>
            <a:pPr algn="just" rtl="1">
              <a:lnSpc>
                <a:spcPct val="115000"/>
              </a:lnSpc>
              <a:buSzPts val="1000"/>
              <a:buFont typeface="Wingdings" pitchFamily="2" charset="2"/>
              <a:buChar char="v"/>
              <a:tabLst>
                <a:tab pos="457200" algn="l"/>
              </a:tabLst>
            </a:pPr>
            <a:r>
              <a:rPr lang="ar-SA" sz="2800" dirty="0">
                <a:solidFill>
                  <a:schemeClr val="tx1"/>
                </a:solidFill>
                <a:ea typeface="Times New Roman"/>
                <a:cs typeface="Traditional Arabic"/>
              </a:rPr>
              <a:t>إيجار العقارات المبنية أو أجزاء منها، مثل : البيوت المخصصة للسكن، المصانع، المخازن، المكاتب...الخ </a:t>
            </a:r>
            <a:endParaRPr lang="fr-FR" sz="2800" dirty="0">
              <a:solidFill>
                <a:schemeClr val="tx1"/>
              </a:solidFill>
              <a:ea typeface="Calibri"/>
              <a:cs typeface="Arial"/>
            </a:endParaRPr>
          </a:p>
          <a:p>
            <a:pPr algn="just" rtl="1">
              <a:lnSpc>
                <a:spcPct val="115000"/>
              </a:lnSpc>
              <a:buSzPts val="1000"/>
              <a:buFont typeface="Wingdings" pitchFamily="2" charset="2"/>
              <a:buChar char="v"/>
              <a:tabLst>
                <a:tab pos="457200" algn="l"/>
              </a:tabLst>
            </a:pPr>
            <a:r>
              <a:rPr lang="ar-SA" sz="2800" dirty="0">
                <a:solidFill>
                  <a:schemeClr val="tx1"/>
                </a:solidFill>
                <a:ea typeface="Times New Roman"/>
                <a:cs typeface="Traditional Arabic"/>
              </a:rPr>
              <a:t>إيجار كل المحلات التجارية أو الصناعية غير المجهزة بعتادها. وهذا شريطة أن تكون هذه المداخيل غير مدرجة في أرباح مؤسسة صناعية أو تجارية أو حرفية أو مستثمرة فلاحية أو مهنة غير تجارية.</a:t>
            </a:r>
            <a:endParaRPr lang="fr-FR" sz="2800" dirty="0">
              <a:solidFill>
                <a:schemeClr val="tx1"/>
              </a:solidFill>
              <a:ea typeface="Calibri"/>
              <a:cs typeface="Arial"/>
            </a:endParaRPr>
          </a:p>
          <a:p>
            <a:pPr marL="0" indent="0" algn="ctr" rtl="1">
              <a:buNone/>
            </a:pPr>
            <a:endParaRPr lang="ar-DZ" sz="28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429" y="-81643"/>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lnSpc>
                <a:spcPct val="115000"/>
              </a:lnSpc>
              <a:spcAft>
                <a:spcPts val="0"/>
              </a:spcAft>
            </a:pPr>
            <a:r>
              <a:rPr lang="ar-SA" sz="2800" dirty="0">
                <a:ea typeface="Times New Roman"/>
                <a:cs typeface="Traditional Arabic"/>
              </a:rPr>
              <a:t>تخضع المداخيل المتأتية من الإيجار المدني لأملاك عقارية ذات استعمال سكني، للضريبة على الدخل الإجمالي بنسبة:</a:t>
            </a:r>
            <a:endParaRPr lang="fr-FR" sz="2800" dirty="0">
              <a:ea typeface="Calibri"/>
              <a:cs typeface="Arial"/>
            </a:endParaRPr>
          </a:p>
          <a:p>
            <a:pPr lvl="0" algn="just" rtl="1">
              <a:lnSpc>
                <a:spcPct val="115000"/>
              </a:lnSpc>
              <a:buSzPts val="1000"/>
              <a:buFont typeface="Wingdings"/>
              <a:buChar char=""/>
              <a:tabLst>
                <a:tab pos="457200" algn="l"/>
              </a:tabLst>
            </a:pPr>
            <a:r>
              <a:rPr lang="ar-SA" sz="2800" dirty="0">
                <a:ea typeface="Times New Roman"/>
                <a:cs typeface="Traditional Arabic"/>
              </a:rPr>
              <a:t> 7 %، محررة  من الضريبة،  وتحسب هذه النسبة  من مبلغ الإيجار السنوي بالنسبة للمداخيل المتأتية من إيجار  السكنات ذات الاستعمال الجماعي؛</a:t>
            </a:r>
            <a:endParaRPr lang="fr-FR" sz="2800" dirty="0">
              <a:ea typeface="Calibri"/>
              <a:cs typeface="Arial"/>
            </a:endParaRPr>
          </a:p>
          <a:p>
            <a:pPr lvl="0" algn="just" rtl="1">
              <a:lnSpc>
                <a:spcPct val="115000"/>
              </a:lnSpc>
              <a:buSzPts val="1000"/>
              <a:buFont typeface="Wingdings"/>
              <a:buChar char=""/>
              <a:tabLst>
                <a:tab pos="457200" algn="l"/>
              </a:tabLst>
            </a:pPr>
            <a:r>
              <a:rPr lang="ar-SA" sz="2800" dirty="0">
                <a:ea typeface="Times New Roman"/>
                <a:cs typeface="Traditional Arabic"/>
              </a:rPr>
              <a:t>10 ٪ محررة من الضريبة، وتحسب هذه النسبة من مبلغ الإيجار السنوي، بالنسبة للمداخيل المتأتية من إيجار السكنات ذات الاستعمال الفردي.</a:t>
            </a:r>
            <a:endParaRPr lang="fr-FR" sz="2800" dirty="0">
              <a:ea typeface="Calibri"/>
              <a:cs typeface="Arial"/>
            </a:endParaRPr>
          </a:p>
          <a:p>
            <a:pPr lvl="0" algn="just" rtl="1">
              <a:lnSpc>
                <a:spcPct val="115000"/>
              </a:lnSpc>
              <a:buSzPts val="1000"/>
              <a:buFont typeface="Wingdings"/>
              <a:buChar char=""/>
              <a:tabLst>
                <a:tab pos="457200" algn="l"/>
              </a:tabLst>
            </a:pPr>
            <a:r>
              <a:rPr lang="ar-SA" sz="2800" dirty="0">
                <a:ea typeface="Times New Roman"/>
                <a:cs typeface="Traditional Arabic"/>
              </a:rPr>
              <a:t>15% محررة من الضريبة  وتحسب هذه النسبة من مبلغ الإيجار السنوي، بالنسبة للمداخيل المتأتية من إيجار المحلات ذات الاستعمال التجاري أو المهني. </a:t>
            </a:r>
            <a:endParaRPr lang="fr-FR" sz="2800" dirty="0">
              <a:ea typeface="Calibri"/>
              <a:cs typeface="Arial"/>
            </a:endParaRPr>
          </a:p>
          <a:p>
            <a:pPr algn="just" rtl="1">
              <a:lnSpc>
                <a:spcPct val="115000"/>
              </a:lnSpc>
              <a:spcAft>
                <a:spcPts val="0"/>
              </a:spcAft>
            </a:pPr>
            <a:r>
              <a:rPr lang="ar-SA" sz="2800" b="1" dirty="0">
                <a:ea typeface="Times New Roman"/>
                <a:cs typeface="Traditional Arabic"/>
              </a:rPr>
              <a:t>ملاحظة:  </a:t>
            </a:r>
            <a:r>
              <a:rPr lang="ar-SA" sz="2800" dirty="0">
                <a:ea typeface="Times New Roman"/>
                <a:cs typeface="Traditional Arabic"/>
              </a:rPr>
              <a:t>وفقا لقانون المالية 2017 تم إلغاء الإعفاء من الضريبة على الدخل الإجمالي الممنوح  للإيجارات لفائدة الطلبة و المداخيل المتأتية من إيجارات السكنات الجماعية التي لا تتعدى مساحتها 80 م</a:t>
            </a:r>
            <a:r>
              <a:rPr lang="ar-SA" sz="2800" baseline="30000" dirty="0">
                <a:ea typeface="Times New Roman"/>
                <a:cs typeface="Traditional Arabic"/>
              </a:rPr>
              <a:t>2</a:t>
            </a:r>
            <a:r>
              <a:rPr lang="ar-SA" sz="2800" dirty="0">
                <a:ea typeface="Times New Roman"/>
                <a:cs typeface="Traditional Arabic"/>
              </a:rPr>
              <a:t>.</a:t>
            </a:r>
            <a:endParaRPr lang="fr-FR" sz="2800" dirty="0">
              <a:ea typeface="Calibri"/>
              <a:cs typeface="Arial"/>
            </a:endParaRPr>
          </a:p>
          <a:p>
            <a:pPr algn="ctr" rtl="1">
              <a:buNone/>
            </a:pPr>
            <a:endParaRPr lang="ar-DZ" sz="28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r" rtl="1">
              <a:lnSpc>
                <a:spcPct val="115000"/>
              </a:lnSpc>
              <a:spcAft>
                <a:spcPts val="0"/>
              </a:spcAft>
              <a:buNone/>
            </a:pPr>
            <a:r>
              <a:rPr lang="ar-SA" sz="2800" b="1" dirty="0">
                <a:ea typeface="Times New Roman"/>
                <a:cs typeface="Traditional Arabic"/>
              </a:rPr>
              <a:t>دفع الضريبة وأجالها:</a:t>
            </a:r>
            <a:endParaRPr lang="fr-FR" sz="2800" dirty="0">
              <a:ea typeface="Calibri"/>
              <a:cs typeface="Arial"/>
            </a:endParaRPr>
          </a:p>
          <a:p>
            <a:pPr marL="0" indent="0" algn="r" rtl="1">
              <a:lnSpc>
                <a:spcPct val="115000"/>
              </a:lnSpc>
              <a:spcAft>
                <a:spcPts val="0"/>
              </a:spcAft>
              <a:buNone/>
            </a:pPr>
            <a:r>
              <a:rPr lang="ar-SA" sz="2800" dirty="0">
                <a:ea typeface="Times New Roman"/>
                <a:cs typeface="Traditional Arabic"/>
              </a:rPr>
              <a:t>يؤدى مبلغ الضريبة المستحق لدى قباضة الضرائب المتواجدة في مكان العقار في أجل أقصاه  ثلاثون (30)  يوما </a:t>
            </a:r>
            <a:r>
              <a:rPr lang="ar-SA" sz="2800" dirty="0" err="1">
                <a:ea typeface="Times New Roman"/>
                <a:cs typeface="Traditional Arabic"/>
              </a:rPr>
              <a:t>إبتداء</a:t>
            </a:r>
            <a:r>
              <a:rPr lang="ar-SA" sz="2800" dirty="0">
                <a:ea typeface="Times New Roman"/>
                <a:cs typeface="Traditional Arabic"/>
              </a:rPr>
              <a:t> من تاريخ تحصيل الايجار.</a:t>
            </a:r>
            <a:endParaRPr lang="fr-FR" sz="2800" dirty="0">
              <a:ea typeface="Calibri"/>
              <a:cs typeface="Arial"/>
            </a:endParaRPr>
          </a:p>
          <a:p>
            <a:pPr marL="0" indent="0" algn="r" rtl="1">
              <a:lnSpc>
                <a:spcPct val="115000"/>
              </a:lnSpc>
              <a:spcAft>
                <a:spcPts val="0"/>
              </a:spcAft>
              <a:buNone/>
            </a:pPr>
            <a:r>
              <a:rPr lang="ar-SA" sz="2800" dirty="0">
                <a:ea typeface="Times New Roman"/>
                <a:cs typeface="Traditional Arabic"/>
              </a:rPr>
              <a:t>في حالة الفسخ المسبق للعقد، يمكن للمؤجر أن يطلب </a:t>
            </a:r>
            <a:r>
              <a:rPr lang="ar-SA" sz="2800" dirty="0" err="1">
                <a:ea typeface="Times New Roman"/>
                <a:cs typeface="Traditional Arabic"/>
              </a:rPr>
              <a:t>إسترداد</a:t>
            </a:r>
            <a:r>
              <a:rPr lang="ar-SA" sz="2800" dirty="0">
                <a:ea typeface="Times New Roman"/>
                <a:cs typeface="Traditional Arabic"/>
              </a:rPr>
              <a:t> الضريبة المتصلة بالمرحلة المتبقية في السريان شريطة تبرير استرجاع المستأجر لمبلغ الإيجار المحصل للمرحلة غير المنتهية.</a:t>
            </a:r>
            <a:endParaRPr lang="fr-FR" sz="2800" dirty="0">
              <a:ea typeface="Calibri"/>
              <a:cs typeface="Arial"/>
            </a:endParaRPr>
          </a:p>
          <a:p>
            <a:pPr marL="0" indent="0" algn="just" rtl="1">
              <a:lnSpc>
                <a:spcPct val="115000"/>
              </a:lnSpc>
              <a:spcAft>
                <a:spcPts val="0"/>
              </a:spcAft>
              <a:buNone/>
            </a:pPr>
            <a:r>
              <a:rPr lang="ar-DZ" sz="2800" b="1" dirty="0">
                <a:ea typeface="Calibri"/>
                <a:cs typeface="Traditional Arabic"/>
              </a:rPr>
              <a:t>مثال:</a:t>
            </a:r>
            <a:r>
              <a:rPr lang="ar-DZ" sz="2800" b="1" u="sng" dirty="0">
                <a:ea typeface="Calibri"/>
                <a:cs typeface="Traditional Arabic"/>
              </a:rPr>
              <a:t> </a:t>
            </a:r>
            <a:r>
              <a:rPr lang="ar-DZ" sz="2800" dirty="0">
                <a:ea typeface="Calibri"/>
                <a:cs typeface="Traditional Arabic"/>
              </a:rPr>
              <a:t>خلال 2018 أجر شخص أملاكه العقارية التالية:</a:t>
            </a:r>
            <a:endParaRPr lang="fr-FR" sz="2800" dirty="0">
              <a:ea typeface="Calibri"/>
              <a:cs typeface="Arial"/>
            </a:endParaRPr>
          </a:p>
          <a:p>
            <a:pPr lvl="0" algn="just" rtl="1">
              <a:lnSpc>
                <a:spcPct val="115000"/>
              </a:lnSpc>
              <a:buFont typeface="Times New Roman"/>
              <a:buChar char="-"/>
            </a:pPr>
            <a:r>
              <a:rPr lang="ar-DZ" sz="2800" dirty="0">
                <a:ea typeface="Calibri"/>
                <a:cs typeface="Traditional Arabic"/>
              </a:rPr>
              <a:t>مستودعات بـ 340.000دج سنويا.</a:t>
            </a:r>
            <a:endParaRPr lang="fr-FR" sz="2800" dirty="0">
              <a:ea typeface="Calibri"/>
              <a:cs typeface="Arial"/>
            </a:endParaRPr>
          </a:p>
          <a:p>
            <a:pPr lvl="0" algn="just" rtl="1">
              <a:lnSpc>
                <a:spcPct val="115000"/>
              </a:lnSpc>
              <a:buFont typeface="Times New Roman"/>
              <a:buChar char="-"/>
            </a:pPr>
            <a:r>
              <a:rPr lang="ar-DZ" sz="2800" dirty="0">
                <a:ea typeface="Calibri"/>
                <a:cs typeface="Traditional Arabic"/>
              </a:rPr>
              <a:t>5 شقق في عمارة بـمبلغ إجمالي 750.000 دج، مع العلم أن كل الشقق متساوية المبالغ، منها شقتين إيجار جماعي و 3 شقق إيجار فردي..</a:t>
            </a:r>
            <a:endParaRPr lang="fr-FR" sz="2800" dirty="0">
              <a:ea typeface="Calibri"/>
              <a:cs typeface="Arial"/>
            </a:endParaRPr>
          </a:p>
          <a:p>
            <a:pPr lvl="0" algn="just" rtl="1">
              <a:lnSpc>
                <a:spcPct val="115000"/>
              </a:lnSpc>
              <a:buFont typeface="Times New Roman"/>
              <a:buChar char="-"/>
            </a:pPr>
            <a:r>
              <a:rPr lang="ar-DZ" sz="2800" dirty="0">
                <a:ea typeface="Calibri"/>
                <a:cs typeface="Traditional Arabic"/>
              </a:rPr>
              <a:t>سكن منفرد أجره لطبيب لممارسة مهنته بـ 22.000  شهريا.</a:t>
            </a:r>
            <a:endParaRPr lang="fr-FR" sz="2800" dirty="0">
              <a:ea typeface="Calibri"/>
              <a:cs typeface="Arial"/>
            </a:endParaRPr>
          </a:p>
          <a:p>
            <a:pPr algn="ctr" rtl="1">
              <a:buNone/>
            </a:pPr>
            <a:endParaRPr lang="ar-DZ" sz="28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8272038"/>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6673</TotalTime>
  <Words>1013</Words>
  <Application>Microsoft Office PowerPoint</Application>
  <PresentationFormat>Affichage à l'écran (4:3)</PresentationFormat>
  <Paragraphs>126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bensaada</dc:creator>
  <cp:lastModifiedBy>karima Bensaada</cp:lastModifiedBy>
  <cp:revision>126</cp:revision>
  <dcterms:created xsi:type="dcterms:W3CDTF">2015-11-23T09:21:53Z</dcterms:created>
  <dcterms:modified xsi:type="dcterms:W3CDTF">2021-02-04T11:25:53Z</dcterms:modified>
</cp:coreProperties>
</file>