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9"/>
  </p:notesMasterIdLst>
  <p:handoutMasterIdLst>
    <p:handoutMasterId r:id="rId10"/>
  </p:handoutMasterIdLst>
  <p:sldIdLst>
    <p:sldId id="335" r:id="rId2"/>
    <p:sldId id="361" r:id="rId3"/>
    <p:sldId id="340" r:id="rId4"/>
    <p:sldId id="364" r:id="rId5"/>
    <p:sldId id="339" r:id="rId6"/>
    <p:sldId id="365" r:id="rId7"/>
    <p:sldId id="349" r:id="rId8"/>
  </p:sldIdLst>
  <p:sldSz cx="12192000" cy="6858000"/>
  <p:notesSz cx="6858000" cy="9144000"/>
  <p:defaultTextStyle>
    <a:defPPr>
      <a:defRPr lang="fr-FR"/>
    </a:defPPr>
    <a:lvl1pPr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25C81"/>
    <a:srgbClr val="3786CD"/>
    <a:srgbClr val="996633"/>
    <a:srgbClr val="FFCC99"/>
    <a:srgbClr val="000099"/>
    <a:srgbClr val="2B519F"/>
    <a:srgbClr val="CC3300"/>
    <a:srgbClr val="CC3399"/>
    <a:srgbClr val="1995CD"/>
    <a:srgbClr val="1B8EC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8" autoAdjust="0"/>
  </p:normalViewPr>
  <p:slideViewPr>
    <p:cSldViewPr snapToGrid="0">
      <p:cViewPr varScale="1">
        <p:scale>
          <a:sx n="59" d="100"/>
          <a:sy n="59" d="100"/>
        </p:scale>
        <p:origin x="-379" y="-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784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3615-8FE3-42AE-8937-2AD3375337B8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C3DA-6C53-4DB9-B9CE-CCD08A38391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3788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4819F2-644B-40F7-9FFF-82D94F85EC48}" type="datetimeFigureOut">
              <a:rPr lang="fr-FR"/>
              <a:pPr>
                <a:defRPr/>
              </a:pPr>
              <a:t>09/12/2020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77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2748E8-22C7-4F4F-85D2-6A28A2061A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45646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748E8-22C7-4F4F-85D2-6A28A2061AE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3544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2748E8-22C7-4F4F-85D2-6A28A2061AE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 userDrawn="1"/>
        </p:nvSpPr>
        <p:spPr>
          <a:xfrm>
            <a:off x="3519837" y="1884291"/>
            <a:ext cx="446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الموارد  الرقمية  لتعاليم</a:t>
            </a:r>
            <a:r>
              <a:rPr lang="ar-DZ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طور </a:t>
            </a:r>
            <a:r>
              <a:rPr lang="ar-DZ" sz="2800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ل.م.د</a:t>
            </a:r>
            <a:r>
              <a:rPr lang="ar-DZ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Sous-titre 2"/>
          <p:cNvSpPr txBox="1">
            <a:spLocks/>
          </p:cNvSpPr>
          <p:nvPr userDrawn="1"/>
        </p:nvSpPr>
        <p:spPr bwMode="auto">
          <a:xfrm>
            <a:off x="4947384" y="3210944"/>
            <a:ext cx="1302365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الـتفرع  :</a:t>
            </a:r>
            <a:r>
              <a:rPr lang="ar-DZ" sz="2400" baseline="0" dirty="0" smtClean="0">
                <a:effectLst/>
                <a:latin typeface="+mn-lt"/>
              </a:rPr>
              <a:t> 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47" name="ZoneTexte 46"/>
          <p:cNvSpPr txBox="1"/>
          <p:nvPr userDrawn="1"/>
        </p:nvSpPr>
        <p:spPr>
          <a:xfrm>
            <a:off x="5104523" y="2637118"/>
            <a:ext cx="1159292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 rtl="1"/>
            <a:r>
              <a:rPr lang="ar-DZ" sz="2400" dirty="0" smtClean="0">
                <a:latin typeface="+mn-lt"/>
              </a:rPr>
              <a:t>السداسي :</a:t>
            </a:r>
            <a:endParaRPr lang="fr-FR" sz="2400" dirty="0">
              <a:latin typeface="+mn-lt"/>
            </a:endParaRP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9423136" y="2637118"/>
            <a:ext cx="1300785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 rtl="1"/>
            <a:r>
              <a:rPr lang="ar-DZ" sz="2400" dirty="0" err="1" smtClean="0">
                <a:latin typeface="+mn-lt"/>
              </a:rPr>
              <a:t>ألمستوى</a:t>
            </a:r>
            <a:r>
              <a:rPr lang="ar-DZ" sz="2400" dirty="0" smtClean="0">
                <a:latin typeface="+mn-lt"/>
              </a:rPr>
              <a:t> :</a:t>
            </a:r>
            <a:endParaRPr lang="fr-FR" sz="2400" dirty="0">
              <a:latin typeface="+mn-lt"/>
            </a:endParaRPr>
          </a:p>
        </p:txBody>
      </p:sp>
      <p:sp>
        <p:nvSpPr>
          <p:cNvPr id="48" name="Sous-titre 2"/>
          <p:cNvSpPr txBox="1">
            <a:spLocks/>
          </p:cNvSpPr>
          <p:nvPr userDrawn="1"/>
        </p:nvSpPr>
        <p:spPr bwMode="auto">
          <a:xfrm>
            <a:off x="9663761" y="3210944"/>
            <a:ext cx="1066899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الميدان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3" name="Sous-titre 2"/>
          <p:cNvSpPr txBox="1">
            <a:spLocks/>
          </p:cNvSpPr>
          <p:nvPr userDrawn="1"/>
        </p:nvSpPr>
        <p:spPr bwMode="auto">
          <a:xfrm>
            <a:off x="9769641" y="3770578"/>
            <a:ext cx="963736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المادة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4" name="Sous-titre 2"/>
          <p:cNvSpPr txBox="1">
            <a:spLocks/>
          </p:cNvSpPr>
          <p:nvPr userDrawn="1"/>
        </p:nvSpPr>
        <p:spPr bwMode="auto">
          <a:xfrm>
            <a:off x="8447898" y="4448529"/>
            <a:ext cx="2276023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الأستاذ(ة)</a:t>
            </a:r>
            <a:r>
              <a:rPr lang="ar-DZ" sz="2400" baseline="0" dirty="0" smtClean="0">
                <a:effectLst/>
                <a:latin typeface="+mn-lt"/>
              </a:rPr>
              <a:t> المقدم(ة)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5" name="Sous-titre 2"/>
          <p:cNvSpPr txBox="1">
            <a:spLocks/>
          </p:cNvSpPr>
          <p:nvPr userDrawn="1"/>
        </p:nvSpPr>
        <p:spPr bwMode="auto">
          <a:xfrm>
            <a:off x="9532884" y="5169412"/>
            <a:ext cx="1191035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  <a:latin typeface="+mn-lt"/>
              </a:rPr>
              <a:t>الفقرة</a:t>
            </a:r>
            <a:r>
              <a:rPr lang="ar-DZ" sz="2400" baseline="0" dirty="0" smtClean="0">
                <a:effectLst/>
                <a:latin typeface="+mn-lt"/>
              </a:rPr>
              <a:t> :</a:t>
            </a:r>
            <a:endParaRPr lang="fr-FR" sz="2400" dirty="0">
              <a:effectLst/>
              <a:latin typeface="+mn-lt"/>
            </a:endParaRPr>
          </a:p>
        </p:txBody>
      </p:sp>
      <p:sp>
        <p:nvSpPr>
          <p:cNvPr id="56" name="Sous-titre 2"/>
          <p:cNvSpPr txBox="1">
            <a:spLocks/>
          </p:cNvSpPr>
          <p:nvPr userDrawn="1"/>
        </p:nvSpPr>
        <p:spPr bwMode="auto">
          <a:xfrm>
            <a:off x="9017878" y="5780121"/>
            <a:ext cx="170604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0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sz="2400" dirty="0" smtClean="0">
                <a:effectLst/>
              </a:rPr>
              <a:t>رمز المورد :</a:t>
            </a:r>
            <a:endParaRPr lang="fr-FR" sz="2400" dirty="0">
              <a:effectLst/>
            </a:endParaRP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61" y="4"/>
            <a:ext cx="12182475" cy="1895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01676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2290813" y="2021305"/>
            <a:ext cx="7584491" cy="606392"/>
          </a:xfrm>
        </p:spPr>
        <p:txBody>
          <a:bodyPr/>
          <a:lstStyle>
            <a:lvl1pPr marL="0" indent="0" algn="ctr">
              <a:buNone/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DZ" dirty="0" smtClean="0"/>
              <a:t>النص المقدم في آخر الدرس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457101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39701" y="694757"/>
            <a:ext cx="11869739" cy="46038"/>
          </a:xfrm>
          <a:prstGeom prst="rect">
            <a:avLst/>
          </a:prstGeom>
          <a:solidFill>
            <a:srgbClr val="0C5C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914377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7271913" y="6400800"/>
            <a:ext cx="972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 rtl="1"/>
            <a:r>
              <a:rPr lang="ar-DZ" sz="1400" dirty="0" smtClean="0">
                <a:solidFill>
                  <a:schemeClr val="accent4">
                    <a:lumMod val="50000"/>
                  </a:schemeClr>
                </a:solidFill>
              </a:rPr>
              <a:t>رمز المورد</a:t>
            </a:r>
            <a:r>
              <a:rPr lang="ar-DZ" sz="1400" baseline="0" dirty="0" smtClean="0">
                <a:solidFill>
                  <a:schemeClr val="accent4">
                    <a:lumMod val="50000"/>
                  </a:schemeClr>
                </a:solidFill>
              </a:rPr>
              <a:t> :</a:t>
            </a:r>
            <a:endParaRPr lang="fr-FR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14983-EA31-44BA-9E30-E3EFBE030353}" type="datetimeFigureOut">
              <a:rPr lang="fr-FR" smtClean="0"/>
              <a:pPr/>
              <a:t>09/12/2020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L1_S1_SM_Mat.3_C01/15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1967481-7426-4579-AA5F-1A12ED5E9FE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>
            <a:off x="1120462" y="4945487"/>
            <a:ext cx="4436079" cy="60631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tabLst>
                <a:tab pos="6007100" algn="l"/>
              </a:tabLst>
            </a:pPr>
            <a:r>
              <a:rPr lang="ar-SA" sz="2800" b="1" dirty="0" smtClean="0">
                <a:solidFill>
                  <a:schemeClr val="tx1"/>
                </a:solidFill>
              </a:rPr>
              <a:t>اس</a:t>
            </a:r>
            <a:r>
              <a:rPr lang="ar-DZ" sz="2800" b="1" dirty="0" err="1" smtClean="0">
                <a:solidFill>
                  <a:schemeClr val="tx1"/>
                </a:solidFill>
              </a:rPr>
              <a:t>تا</a:t>
            </a:r>
            <a:r>
              <a:rPr lang="ar-SA" sz="2800" b="1" dirty="0" err="1" smtClean="0">
                <a:solidFill>
                  <a:schemeClr val="tx1"/>
                </a:solidFill>
              </a:rPr>
              <a:t>دة</a:t>
            </a:r>
            <a:r>
              <a:rPr lang="ar-SA" sz="2800" b="1" dirty="0" smtClean="0">
                <a:solidFill>
                  <a:schemeClr val="tx1"/>
                </a:solidFill>
              </a:rPr>
              <a:t> المادة: هاشم امال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4294967295"/>
          </p:nvPr>
        </p:nvSpPr>
        <p:spPr>
          <a:xfrm>
            <a:off x="7612599" y="2598023"/>
            <a:ext cx="1874837" cy="50323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b="1" dirty="0" err="1" smtClean="0"/>
              <a:t>ماستر</a:t>
            </a:r>
            <a:r>
              <a:rPr lang="ar-DZ" b="1" dirty="0" smtClean="0"/>
              <a:t> 1</a:t>
            </a:r>
            <a:endParaRPr lang="fr-FR" b="1" dirty="0"/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8304213" y="5202238"/>
            <a:ext cx="3887787" cy="404812"/>
          </a:xfrm>
        </p:spPr>
        <p:txBody>
          <a:bodyPr>
            <a:normAutofit fontScale="92500" lnSpcReduction="20000"/>
          </a:bodyPr>
          <a:lstStyle/>
          <a:p>
            <a:pPr marL="0" indent="0" rtl="1">
              <a:buNone/>
            </a:pP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الأولى  من </a:t>
            </a:r>
            <a:r>
              <a:rPr lang="ar-DZ" dirty="0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6258595" y="4389415"/>
            <a:ext cx="2095500" cy="504825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lnSpc>
                <a:spcPct val="100000"/>
              </a:lnSpc>
              <a:spcBef>
                <a:spcPts val="0"/>
              </a:spcBef>
              <a:buNone/>
            </a:pPr>
            <a:r>
              <a:rPr lang="ar-D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هاشم  امال</a:t>
            </a:r>
            <a:endParaRPr lang="fr-F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ous-titre 5"/>
          <p:cNvSpPr txBox="1">
            <a:spLocks/>
          </p:cNvSpPr>
          <p:nvPr/>
        </p:nvSpPr>
        <p:spPr bwMode="auto">
          <a:xfrm>
            <a:off x="4109545" y="2641075"/>
            <a:ext cx="980571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س 1</a:t>
            </a:r>
            <a:endParaRPr lang="fr-FR" dirty="0"/>
          </a:p>
        </p:txBody>
      </p:sp>
      <p:sp>
        <p:nvSpPr>
          <p:cNvPr id="10" name="Sous-titre 5"/>
          <p:cNvSpPr txBox="1">
            <a:spLocks/>
          </p:cNvSpPr>
          <p:nvPr/>
        </p:nvSpPr>
        <p:spPr bwMode="auto">
          <a:xfrm>
            <a:off x="6488630" y="3250888"/>
            <a:ext cx="3267945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العلوم الاجتماعية</a:t>
            </a:r>
            <a:endParaRPr lang="fr-FR" dirty="0"/>
          </a:p>
        </p:txBody>
      </p:sp>
      <p:sp>
        <p:nvSpPr>
          <p:cNvPr id="11" name="Sous-titre 5"/>
          <p:cNvSpPr txBox="1">
            <a:spLocks/>
          </p:cNvSpPr>
          <p:nvPr/>
        </p:nvSpPr>
        <p:spPr bwMode="auto">
          <a:xfrm>
            <a:off x="1953351" y="3161786"/>
            <a:ext cx="3175848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DZ" dirty="0" smtClean="0"/>
              <a:t>علوم السكان</a:t>
            </a:r>
            <a:endParaRPr lang="fr-FR" dirty="0"/>
          </a:p>
        </p:txBody>
      </p:sp>
      <p:sp>
        <p:nvSpPr>
          <p:cNvPr id="15" name="Sous-titre 5"/>
          <p:cNvSpPr txBox="1">
            <a:spLocks/>
          </p:cNvSpPr>
          <p:nvPr/>
        </p:nvSpPr>
        <p:spPr bwMode="auto">
          <a:xfrm>
            <a:off x="12320" y="6354000"/>
            <a:ext cx="3975107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0" indent="0" algn="l" defTabSz="912813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B519F"/>
              </a:buClr>
              <a:buFont typeface="Wingdings 3" pitchFamily="18" charset="2"/>
              <a:buNone/>
              <a:defRPr sz="2400" kern="12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89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2060"/>
              </a:buClr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chemeClr val="accent2">
                  <a:lumMod val="50000"/>
                </a:schemeClr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Calibri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2813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1"/>
            <a:r>
              <a:rPr lang="ar-DZ" sz="2000" b="1" dirty="0" smtClean="0">
                <a:effectLst/>
              </a:rPr>
              <a:t>جامعة  وهران 2، نوفمبر 2020</a:t>
            </a:r>
            <a:endParaRPr lang="fr-FR" sz="2000" b="1" dirty="0">
              <a:effectLst/>
            </a:endParaRPr>
          </a:p>
        </p:txBody>
      </p:sp>
      <p:sp>
        <p:nvSpPr>
          <p:cNvPr id="12" name="Espace réservé du pied de page 3"/>
          <p:cNvSpPr txBox="1">
            <a:spLocks/>
          </p:cNvSpPr>
          <p:nvPr/>
        </p:nvSpPr>
        <p:spPr>
          <a:xfrm>
            <a:off x="947265" y="5858079"/>
            <a:ext cx="8473825" cy="3603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 rtl="1">
              <a:defRPr/>
            </a:pPr>
            <a:r>
              <a:rPr lang="ar-DZ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ماستر2</a:t>
            </a:r>
            <a:r>
              <a:rPr lang="ar-DZ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sz="24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ar-DZ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400" b="1" dirty="0" smtClean="0"/>
              <a:t>وت </a:t>
            </a:r>
            <a:r>
              <a:rPr lang="ar-DZ" sz="2400" b="1" dirty="0" err="1" smtClean="0"/>
              <a:t>اساسية </a:t>
            </a:r>
            <a:r>
              <a:rPr lang="ar-DZ" sz="2400" b="1" dirty="0" smtClean="0"/>
              <a:t>- محاضرة  </a:t>
            </a:r>
            <a:r>
              <a:rPr lang="ar-DZ" sz="2400" b="1" dirty="0" err="1"/>
              <a:t>01</a:t>
            </a:r>
            <a:r>
              <a:rPr lang="ar-DZ" sz="2400" b="1" dirty="0" err="1" smtClean="0"/>
              <a:t> </a:t>
            </a:r>
            <a:r>
              <a:rPr lang="ar-DZ" sz="2400" b="1" dirty="0" smtClean="0"/>
              <a:t>/</a:t>
            </a:r>
            <a:r>
              <a:rPr lang="ar-DZ" sz="2400" b="1" dirty="0" smtClean="0"/>
              <a:t>15</a:t>
            </a:r>
            <a:endParaRPr lang="fr-FR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9273" y="3822700"/>
            <a:ext cx="5142427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التحليل </a:t>
            </a:r>
            <a:r>
              <a:rPr lang="ar-DZ" sz="2800" b="1" dirty="0" err="1" smtClean="0">
                <a:solidFill>
                  <a:schemeClr val="tx1"/>
                </a:solidFill>
              </a:rPr>
              <a:t>الديمغرافي</a:t>
            </a:r>
            <a:r>
              <a:rPr lang="ar-DZ" sz="2800" b="1" dirty="0" smtClean="0">
                <a:solidFill>
                  <a:schemeClr val="tx1"/>
                </a:solidFill>
              </a:rPr>
              <a:t> المعمق 1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7686" y="3771184"/>
            <a:ext cx="3327400" cy="419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tx1"/>
                </a:solidFill>
              </a:rPr>
              <a:t>وحدة </a:t>
            </a:r>
            <a:r>
              <a:rPr lang="ar-DZ" sz="2800" b="1" dirty="0" err="1" smtClean="0">
                <a:solidFill>
                  <a:schemeClr val="tx1"/>
                </a:solidFill>
              </a:rPr>
              <a:t>التغليم</a:t>
            </a:r>
            <a:r>
              <a:rPr lang="ar-DZ" sz="2800" b="1" dirty="0" smtClean="0">
                <a:solidFill>
                  <a:schemeClr val="tx1"/>
                </a:solidFill>
              </a:rPr>
              <a:t> الاساسية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184857" y="1880317"/>
            <a:ext cx="9414457" cy="5151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جامعة محمد بن احدد وهران </a:t>
            </a:r>
            <a:r>
              <a:rPr lang="ar-DZ" dirty="0" err="1" smtClean="0"/>
              <a:t>2 </a:t>
            </a:r>
            <a:r>
              <a:rPr lang="ar-DZ" dirty="0" smtClean="0"/>
              <a:t>– كلية العلوم </a:t>
            </a:r>
            <a:r>
              <a:rPr lang="ar-DZ" dirty="0" err="1" smtClean="0"/>
              <a:t>الاجتماعية -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532263" y="2606722"/>
            <a:ext cx="3439236" cy="464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/>
                </a:solidFill>
              </a:rPr>
              <a:t>التخصص: </a:t>
            </a:r>
            <a:r>
              <a:rPr lang="ar-DZ" sz="2400" b="1" dirty="0" err="1" smtClean="0">
                <a:solidFill>
                  <a:schemeClr val="tx1"/>
                </a:solidFill>
              </a:rPr>
              <a:t>ديمغرافيا</a:t>
            </a:r>
            <a:r>
              <a:rPr lang="ar-DZ" sz="2400" b="1" dirty="0" smtClean="0">
                <a:solidFill>
                  <a:schemeClr val="tx1"/>
                </a:solidFill>
              </a:rPr>
              <a:t> اجتماعية 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92727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DZ" sz="4400" b="1" dirty="0" smtClean="0">
                <a:solidFill>
                  <a:schemeClr val="tx1"/>
                </a:solidFill>
              </a:rPr>
              <a:t> </a:t>
            </a:r>
            <a:r>
              <a:rPr lang="ar-DZ" sz="4000" b="1" dirty="0">
                <a:solidFill>
                  <a:schemeClr val="tx1"/>
                </a:solidFill>
              </a:rPr>
              <a:t>الحجم </a:t>
            </a:r>
            <a:r>
              <a:rPr lang="ar-DZ" sz="4000" b="1" dirty="0" err="1">
                <a:solidFill>
                  <a:schemeClr val="tx1"/>
                </a:solidFill>
              </a:rPr>
              <a:t>الساعي </a:t>
            </a:r>
            <a:r>
              <a:rPr lang="ar-DZ" sz="4400" dirty="0">
                <a:solidFill>
                  <a:schemeClr val="tx1"/>
                </a:solidFill>
              </a:rPr>
              <a:t>: </a:t>
            </a:r>
            <a:r>
              <a:rPr lang="ar-DZ" sz="4400" dirty="0" smtClean="0">
                <a:solidFill>
                  <a:schemeClr val="tx1"/>
                </a:solidFill>
              </a:rPr>
              <a:t>ساعة و </a:t>
            </a:r>
            <a:r>
              <a:rPr lang="ar-DZ" sz="4400" dirty="0" err="1" smtClean="0">
                <a:solidFill>
                  <a:schemeClr val="tx1"/>
                </a:solidFill>
              </a:rPr>
              <a:t>نصف </a:t>
            </a:r>
            <a:r>
              <a:rPr lang="ar-DZ" sz="4400" dirty="0" smtClean="0">
                <a:solidFill>
                  <a:schemeClr val="tx1"/>
                </a:solidFill>
              </a:rPr>
              <a:t>(</a:t>
            </a:r>
            <a:r>
              <a:rPr lang="ar-DZ" sz="4400" dirty="0" err="1" smtClean="0">
                <a:solidFill>
                  <a:schemeClr val="tx1"/>
                </a:solidFill>
              </a:rPr>
              <a:t>3سا</a:t>
            </a:r>
            <a:r>
              <a:rPr lang="ar-DZ" sz="4400" dirty="0" smtClean="0">
                <a:solidFill>
                  <a:schemeClr val="tx1"/>
                </a:solidFill>
              </a:rPr>
              <a:t>)في </a:t>
            </a:r>
            <a:r>
              <a:rPr lang="ar-DZ" sz="4400" dirty="0" err="1">
                <a:solidFill>
                  <a:schemeClr val="tx1"/>
                </a:solidFill>
              </a:rPr>
              <a:t>الاسبوع </a:t>
            </a:r>
            <a:r>
              <a:rPr lang="ar-DZ" sz="4400" dirty="0" smtClean="0">
                <a:solidFill>
                  <a:schemeClr val="tx1"/>
                </a:solidFill>
              </a:rPr>
              <a:t>( محاضرة و تطبيق</a:t>
            </a:r>
            <a:r>
              <a:rPr lang="ar-DZ" sz="4400" dirty="0" err="1" smtClean="0">
                <a:solidFill>
                  <a:schemeClr val="tx1"/>
                </a:solidFill>
              </a:rPr>
              <a:t>)</a:t>
            </a:r>
            <a:r>
              <a:rPr lang="ar-DZ" sz="4400" dirty="0" smtClean="0">
                <a:solidFill>
                  <a:schemeClr val="tx1"/>
                </a:solidFill>
              </a:rPr>
              <a:t> 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التحليل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الديمغرافي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المعمق 1–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</a:t>
            </a:r>
            <a:r>
              <a:rPr lang="ar-DZ" b="1" dirty="0" smtClean="0">
                <a:solidFill>
                  <a:schemeClr val="tx1"/>
                </a:solidFill>
              </a:rPr>
              <a:t>15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re 5"/>
          <p:cNvSpPr txBox="1">
            <a:spLocks/>
          </p:cNvSpPr>
          <p:nvPr/>
        </p:nvSpPr>
        <p:spPr>
          <a:xfrm>
            <a:off x="1" y="1105470"/>
            <a:ext cx="12191999" cy="5117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</a:p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lang="ar-DZ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</a:t>
            </a:r>
          </a:p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r>
              <a:rPr kumimoji="0" lang="ar-DZ" sz="3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سياسة تقييم </a:t>
            </a:r>
            <a:r>
              <a:rPr kumimoji="0" lang="ar-DZ" sz="3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الطلبة:</a:t>
            </a: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D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r" defTabSz="914400" fontAlgn="auto">
              <a:spcAft>
                <a:spcPts val="0"/>
              </a:spcAft>
              <a:tabLst>
                <a:tab pos="811213" algn="l"/>
              </a:tabLst>
            </a:pP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تقييم الطلبة يكون وفق التعليمات الجامعية الخاصة بالغياب و الحضور.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ar-DZ" sz="33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التقييم في هده</a:t>
            </a:r>
            <a:r>
              <a:rPr kumimoji="0" lang="ar-DZ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المادة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DZ" sz="3300" dirty="0" err="1" smtClean="0">
                <a:latin typeface="+mj-lt"/>
                <a:ea typeface="+mj-ea"/>
                <a:cs typeface="+mj-cs"/>
              </a:rPr>
              <a:t>يضم: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الحضور و الانضباط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25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تقييم كتابي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50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عمل فردي يقدم من طرف الطالب 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lang="ar-DZ" sz="3300" dirty="0" smtClean="0">
                <a:latin typeface="+mj-lt"/>
                <a:ea typeface="+mj-ea"/>
                <a:cs typeface="+mj-cs"/>
              </a:rPr>
              <a:t>      25</a:t>
            </a:r>
            <a: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r-D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62129"/>
            <a:ext cx="8538693" cy="772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800" b="1" dirty="0" err="1" smtClean="0"/>
              <a:t>المعامل  </a:t>
            </a:r>
            <a:r>
              <a:rPr lang="ar-DZ" sz="2800" b="1" dirty="0" smtClean="0"/>
              <a:t>:  3         </a:t>
            </a:r>
            <a:r>
              <a:rPr lang="ar-DZ" sz="2800" b="1" dirty="0" err="1" smtClean="0"/>
              <a:t>الرصيد </a:t>
            </a:r>
            <a:r>
              <a:rPr lang="ar-DZ" sz="2800" b="1" dirty="0" smtClean="0"/>
              <a:t>:  5  </a:t>
            </a:r>
            <a:endParaRPr lang="fr-FR" sz="2800" b="1" dirty="0"/>
          </a:p>
        </p:txBody>
      </p:sp>
    </p:spTree>
    <p:extLst>
      <p:ext uri="{BB962C8B-B14F-4D97-AF65-F5344CB8AC3E}">
        <p14:creationId xmlns="" xmlns:p14="http://schemas.microsoft.com/office/powerpoint/2010/main" val="27953073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047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DZ" b="1" dirty="0" smtClean="0"/>
              <a:t>الكفاءات</a:t>
            </a:r>
            <a:r>
              <a:rPr lang="ar-DZ" dirty="0" smtClean="0"/>
              <a:t> </a:t>
            </a:r>
            <a:r>
              <a:rPr lang="ar-DZ" b="1" dirty="0" smtClean="0"/>
              <a:t>المستهدفة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16676"/>
            <a:ext cx="12192000" cy="544132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ar-DZ" sz="3600" b="1" dirty="0" smtClean="0"/>
          </a:p>
          <a:p>
            <a:pPr algn="ctr">
              <a:buNone/>
            </a:pPr>
            <a:r>
              <a:rPr lang="ar-DZ" sz="3600" b="1" dirty="0" smtClean="0"/>
              <a:t>تخص هذه المادة طلبة السنة اولى </a:t>
            </a:r>
            <a:r>
              <a:rPr lang="ar-DZ" sz="3600" b="1" dirty="0" err="1" smtClean="0"/>
              <a:t>ماستر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ديمغرافيا</a:t>
            </a:r>
            <a:r>
              <a:rPr lang="ar-DZ" sz="3600" b="1" dirty="0" smtClean="0"/>
              <a:t> </a:t>
            </a:r>
            <a:r>
              <a:rPr lang="ar-DZ" sz="3600" b="1" dirty="0" err="1" smtClean="0"/>
              <a:t>اجتماعية </a:t>
            </a:r>
            <a:r>
              <a:rPr lang="ar-DZ" sz="3600" b="1" dirty="0" smtClean="0"/>
              <a:t>–كلية العلوم </a:t>
            </a:r>
            <a:r>
              <a:rPr lang="ar-DZ" sz="3600" b="1" dirty="0" err="1" smtClean="0"/>
              <a:t>الاجتماعية </a:t>
            </a:r>
            <a:r>
              <a:rPr lang="ar-DZ" sz="3600" b="1" dirty="0" smtClean="0"/>
              <a:t>- جامعة محمد بن احمد وهران 2</a:t>
            </a:r>
            <a:endParaRPr lang="fr-FR" sz="3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9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التحليل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الديمغرافي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المعمق 1–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</a:t>
            </a:r>
            <a:r>
              <a:rPr lang="ar-DZ" b="1" dirty="0" smtClean="0">
                <a:solidFill>
                  <a:schemeClr val="tx1"/>
                </a:solidFill>
              </a:rPr>
              <a:t>15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10289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-1054543"/>
            <a:ext cx="12192000" cy="87100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b="1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altLang="zh-CN" sz="4000" b="1" dirty="0" smtClean="0">
                <a:solidFill>
                  <a:schemeClr val="tx1"/>
                </a:solidFill>
                <a:latin typeface="Arabic Transparent" charset="0"/>
                <a:ea typeface="SimSun" pitchFamily="2" charset="-122"/>
                <a:cs typeface="Times New Roman" pitchFamily="18" charset="0"/>
              </a:rPr>
              <a:t>       </a:t>
            </a:r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المعارف المسبقة </a:t>
            </a:r>
            <a:r>
              <a:rPr kumimoji="0" lang="ar-DZ" altLang="zh-CN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ransparent" charset="0"/>
                <a:ea typeface="SimSun" pitchFamily="2" charset="-122"/>
                <a:cs typeface="Times New Roman" pitchFamily="18" charset="0"/>
              </a:rPr>
              <a:t>المطلوبة:</a:t>
            </a:r>
            <a:endParaRPr kumimoji="0" lang="ar-DZ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ar-DZ" sz="4000" dirty="0" smtClean="0"/>
              <a:t>        تتطلب المادة معارف أساسية في الرياضيات والإحصاء والتحليل    </a:t>
            </a:r>
            <a:r>
              <a:rPr lang="ar-DZ" sz="4000" dirty="0" err="1" smtClean="0"/>
              <a:t>الديموغرافي</a:t>
            </a:r>
            <a:r>
              <a:rPr lang="ar-DZ" sz="4000" dirty="0" smtClean="0"/>
              <a:t> يكون الطالب قد اكتسبها في مستوى الليسانس.</a:t>
            </a:r>
            <a:endParaRPr lang="fr-FR" sz="4000" dirty="0" smtClean="0"/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DZ" altLang="zh-CN" sz="4000" dirty="0" smtClean="0">
              <a:solidFill>
                <a:schemeClr val="tx1"/>
              </a:solidFill>
              <a:latin typeface="Arabic Transparent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DZ" altLang="zh-CN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التحليل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الديمغرافي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المعمق 1–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</a:t>
            </a:r>
            <a:r>
              <a:rPr lang="ar-DZ" b="1" dirty="0" smtClean="0">
                <a:solidFill>
                  <a:schemeClr val="tx1"/>
                </a:solidFill>
              </a:rPr>
              <a:t>15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62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DZ" sz="4800" b="1" dirty="0" smtClean="0"/>
              <a:t>الأهداف التعليمية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07583"/>
            <a:ext cx="12192000" cy="654890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r" defTabSz="914400" eaLnBrk="0" hangingPunct="0">
              <a:lnSpc>
                <a:spcPct val="100000"/>
              </a:lnSpc>
              <a:spcBef>
                <a:spcPct val="0"/>
              </a:spcBef>
              <a:buClrTx/>
              <a:buNone/>
            </a:pPr>
            <a:endParaRPr lang="ar-DZ" sz="4000" b="1" dirty="0" smtClean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algn="r" rtl="1">
              <a:buNone/>
            </a:pPr>
            <a:endParaRPr lang="ar-DZ" sz="4000" dirty="0" smtClean="0"/>
          </a:p>
          <a:p>
            <a:pPr algn="r">
              <a:buNone/>
            </a:pPr>
            <a:r>
              <a:rPr lang="ar-DZ" sz="4000" b="1" dirty="0" smtClean="0"/>
              <a:t>     </a:t>
            </a:r>
            <a:r>
              <a:rPr lang="ar-DZ" sz="4000" dirty="0" smtClean="0"/>
              <a:t>تضع هذه المادة الطلبة على طريق التحليل </a:t>
            </a:r>
            <a:r>
              <a:rPr lang="ar-DZ" sz="4000" dirty="0" err="1" smtClean="0"/>
              <a:t>الديموغرافي</a:t>
            </a:r>
            <a:r>
              <a:rPr lang="ar-DZ" sz="4000" dirty="0" smtClean="0"/>
              <a:t>، الذي هو بمثابة إحصاء مكيف لدراسة الظواهر </a:t>
            </a:r>
            <a:r>
              <a:rPr lang="ar-DZ" sz="4000" dirty="0" err="1" smtClean="0"/>
              <a:t>الديموغرافية.</a:t>
            </a:r>
            <a:r>
              <a:rPr lang="ar-DZ" sz="4000" dirty="0" smtClean="0"/>
              <a:t> يلتمس الطالب، من خلالها، مدخلا لمنهجية العلوم السكانية ويتعرف على قواعد تحليل حركية </a:t>
            </a:r>
            <a:r>
              <a:rPr lang="ar-DZ" sz="4000" dirty="0" err="1" smtClean="0"/>
              <a:t>السكان.</a:t>
            </a:r>
            <a:r>
              <a:rPr lang="ar-DZ" sz="4000" dirty="0" smtClean="0"/>
              <a:t> </a:t>
            </a:r>
            <a:endParaRPr lang="fr-FR" sz="4000" dirty="0" smtClean="0"/>
          </a:p>
          <a:p>
            <a:pPr algn="r">
              <a:buNone/>
            </a:pPr>
            <a:endParaRPr lang="fr-FR" sz="40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9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التحليل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الديمغرافي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المعمق 1–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</a:t>
            </a:r>
            <a:r>
              <a:rPr lang="ar-DZ" b="1" dirty="0" smtClean="0">
                <a:solidFill>
                  <a:schemeClr val="tx1"/>
                </a:solidFill>
              </a:rPr>
              <a:t>15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721" y="407874"/>
            <a:ext cx="10972800" cy="1143000"/>
          </a:xfrm>
        </p:spPr>
        <p:txBody>
          <a:bodyPr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برنامج </a:t>
            </a:r>
            <a:r>
              <a:rPr lang="ar-DZ" b="1" dirty="0" err="1" smtClean="0">
                <a:solidFill>
                  <a:schemeClr val="tx1"/>
                </a:solidFill>
              </a:rPr>
              <a:t>المادة :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5206" y="1587749"/>
            <a:ext cx="10972800" cy="4851687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DZ" dirty="0" smtClean="0"/>
              <a:t>المحاضرة 1: مفاهيم اساسية في التحليل </a:t>
            </a:r>
            <a:r>
              <a:rPr lang="ar-DZ" dirty="0" err="1" smtClean="0"/>
              <a:t>الديمغرافي</a:t>
            </a:r>
            <a:endParaRPr lang="ar-DZ" dirty="0" smtClean="0"/>
          </a:p>
          <a:p>
            <a:pPr algn="r"/>
            <a:r>
              <a:rPr lang="ar-DZ" dirty="0" smtClean="0"/>
              <a:t>المحاضرة 2: </a:t>
            </a:r>
            <a:r>
              <a:rPr lang="ar-DZ" dirty="0" smtClean="0"/>
              <a:t>البنية </a:t>
            </a:r>
            <a:r>
              <a:rPr lang="ar-DZ" dirty="0" err="1" smtClean="0"/>
              <a:t>الديمغرافية</a:t>
            </a:r>
            <a:endParaRPr lang="ar-DZ" dirty="0" smtClean="0"/>
          </a:p>
          <a:p>
            <a:pPr algn="r"/>
            <a:r>
              <a:rPr lang="ar-DZ" dirty="0" smtClean="0"/>
              <a:t>المحاضرة 3: التحليل الطولي: مخطط </a:t>
            </a:r>
            <a:r>
              <a:rPr lang="ar-DZ" dirty="0" err="1" smtClean="0"/>
              <a:t>ليكسيس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4: </a:t>
            </a:r>
            <a:r>
              <a:rPr lang="ar-DZ" dirty="0" smtClean="0"/>
              <a:t>مبادئ التحليل بدون الظواهر </a:t>
            </a:r>
            <a:r>
              <a:rPr lang="ar-DZ" dirty="0" smtClean="0"/>
              <a:t>المؤثرة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5: </a:t>
            </a:r>
            <a:r>
              <a:rPr lang="ar-DZ" dirty="0" smtClean="0"/>
              <a:t>مبادئ التحليل مع الظواهر </a:t>
            </a:r>
            <a:r>
              <a:rPr lang="ar-DZ" dirty="0" smtClean="0"/>
              <a:t>المؤثرة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6: التحليل العرضي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7: طريقة التوحيد القياسي المباشر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8: طريقة التوحيد القياسي الغير مباشر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9</a:t>
            </a:r>
            <a:r>
              <a:rPr lang="ar-DZ" dirty="0" smtClean="0"/>
              <a:t>: طرقة التوحيد القياسي المزدوج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10: طريقة التوحيد القياسي المتعدد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smtClean="0"/>
              <a:t>11: </a:t>
            </a:r>
            <a:r>
              <a:rPr lang="ar-DZ" dirty="0" smtClean="0"/>
              <a:t>تحليل الوفيات: ظاهرة وفيات الرضع</a:t>
            </a:r>
            <a:endParaRPr lang="ar-DZ" dirty="0" smtClean="0"/>
          </a:p>
          <a:p>
            <a:pPr algn="r"/>
            <a:r>
              <a:rPr lang="ar-DZ" dirty="0" smtClean="0"/>
              <a:t> المحاضرة 12: الوفيات حسب </a:t>
            </a:r>
            <a:r>
              <a:rPr lang="ar-DZ" dirty="0" err="1" smtClean="0"/>
              <a:t>العمر </a:t>
            </a:r>
            <a:r>
              <a:rPr lang="ar-DZ" dirty="0" smtClean="0"/>
              <a:t>(</a:t>
            </a:r>
            <a:r>
              <a:rPr lang="ar-DZ" dirty="0" smtClean="0"/>
              <a:t>جدول الوفيات  كامل</a:t>
            </a:r>
            <a:r>
              <a:rPr lang="ar-DZ" dirty="0" err="1" smtClean="0"/>
              <a:t>)</a:t>
            </a:r>
            <a:endParaRPr lang="ar-DZ" dirty="0" smtClean="0"/>
          </a:p>
          <a:p>
            <a:pPr algn="r"/>
            <a:r>
              <a:rPr lang="ar-DZ" dirty="0" smtClean="0"/>
              <a:t>المحاضرة 13: الوفيات حسب </a:t>
            </a:r>
            <a:r>
              <a:rPr lang="ar-DZ" dirty="0" err="1" smtClean="0"/>
              <a:t>العمر </a:t>
            </a:r>
            <a:r>
              <a:rPr lang="ar-DZ" dirty="0" smtClean="0"/>
              <a:t>( جدول الوفيات المختصر</a:t>
            </a:r>
            <a:r>
              <a:rPr lang="ar-DZ" dirty="0" err="1" smtClean="0"/>
              <a:t>)</a:t>
            </a:r>
            <a:endParaRPr lang="ar-DZ" dirty="0" smtClean="0"/>
          </a:p>
          <a:p>
            <a:pPr algn="r"/>
            <a:r>
              <a:rPr lang="ar-DZ" dirty="0" smtClean="0"/>
              <a:t>المحاضرة </a:t>
            </a:r>
            <a:r>
              <a:rPr lang="ar-DZ" dirty="0" err="1" smtClean="0"/>
              <a:t>14 </a:t>
            </a:r>
            <a:r>
              <a:rPr lang="ar-DZ" dirty="0" smtClean="0"/>
              <a:t>: ظاهرة الوفيات حسب السبب</a:t>
            </a:r>
            <a:endParaRPr lang="fr-FR" dirty="0" smtClean="0"/>
          </a:p>
          <a:p>
            <a:pPr algn="r"/>
            <a:r>
              <a:rPr lang="ar-DZ" dirty="0" smtClean="0"/>
              <a:t>المحاضرة 15: امل الحياة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التحليل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الديمغرافي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المعمق 1–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</a:t>
            </a:r>
            <a:r>
              <a:rPr lang="ar-DZ" b="1" dirty="0" smtClean="0">
                <a:solidFill>
                  <a:schemeClr val="tx1"/>
                </a:solidFill>
              </a:rPr>
              <a:t>15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اهم المراجع التي يمكن الاستعانة </a:t>
            </a:r>
            <a:r>
              <a:rPr lang="ar-DZ" b="1" dirty="0" err="1" smtClean="0">
                <a:solidFill>
                  <a:schemeClr val="tx1"/>
                </a:solidFill>
              </a:rPr>
              <a:t>بها</a:t>
            </a:r>
            <a:r>
              <a:rPr lang="ar-DZ" b="1" dirty="0" smtClean="0">
                <a:solidFill>
                  <a:schemeClr val="tx1"/>
                </a:solidFill>
              </a:rPr>
              <a:t>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45A4E-14F6-474E-9EEE-AF1EA967821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7425" y="1197734"/>
            <a:ext cx="1202457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dirty="0" smtClean="0"/>
              <a:t>Ali </a:t>
            </a:r>
            <a:r>
              <a:rPr lang="fr-FR" sz="2400" dirty="0" err="1" smtClean="0"/>
              <a:t>Kouaouci</a:t>
            </a:r>
            <a:r>
              <a:rPr lang="fr-FR" sz="2400" dirty="0" smtClean="0"/>
              <a:t>, Eléments d’analyses démographiques, OPU, Alger, 1994.</a:t>
            </a:r>
          </a:p>
          <a:p>
            <a:pPr lvl="0"/>
            <a:r>
              <a:rPr lang="fr-FR" sz="2400" dirty="0" smtClean="0"/>
              <a:t>Roland </a:t>
            </a:r>
            <a:r>
              <a:rPr lang="fr-FR" sz="2400" dirty="0" err="1" smtClean="0"/>
              <a:t>Pressat</a:t>
            </a:r>
            <a:r>
              <a:rPr lang="fr-FR" sz="2400" dirty="0" smtClean="0"/>
              <a:t>, L’analyse démographique, Concepts, Méthodes, Résultats, PUF, Paris, 1973.</a:t>
            </a:r>
          </a:p>
          <a:p>
            <a:pPr lvl="0"/>
            <a:r>
              <a:rPr lang="fr-FR" sz="2400" dirty="0" smtClean="0"/>
              <a:t>Annie Fouquet et </a:t>
            </a:r>
            <a:r>
              <a:rPr lang="fr-FR" sz="2400" dirty="0" err="1" smtClean="0"/>
              <a:t>Anie</a:t>
            </a:r>
            <a:r>
              <a:rPr lang="fr-FR" sz="2400" dirty="0" smtClean="0"/>
              <a:t> </a:t>
            </a:r>
            <a:r>
              <a:rPr lang="fr-FR" sz="2400" dirty="0" err="1" smtClean="0"/>
              <a:t>Vinokur</a:t>
            </a:r>
            <a:r>
              <a:rPr lang="fr-FR" sz="2400" dirty="0" smtClean="0"/>
              <a:t>, Démographie Socio-économique, Edition Dalloz, Paris, 1990.</a:t>
            </a:r>
          </a:p>
          <a:p>
            <a:pPr lvl="0"/>
            <a:r>
              <a:rPr lang="fr-FR" sz="2400" dirty="0" smtClean="0"/>
              <a:t>Daniel M. Sala-</a:t>
            </a:r>
            <a:r>
              <a:rPr lang="fr-FR" sz="2400" dirty="0" err="1" smtClean="0"/>
              <a:t>Diakara</a:t>
            </a:r>
            <a:r>
              <a:rPr lang="fr-FR" sz="2400" dirty="0" smtClean="0"/>
              <a:t>, Introduction à l’étude des Populations, Documents pédagogiques de l’IFORD, Yaoundé, 1991.</a:t>
            </a:r>
          </a:p>
          <a:p>
            <a:pPr lvl="0"/>
            <a:r>
              <a:rPr lang="fr-FR" sz="2400" dirty="0" smtClean="0"/>
              <a:t>Roland </a:t>
            </a:r>
            <a:r>
              <a:rPr lang="fr-FR" sz="2400" dirty="0" err="1" smtClean="0"/>
              <a:t>Pressat</a:t>
            </a:r>
            <a:r>
              <a:rPr lang="fr-FR" sz="2400" dirty="0" smtClean="0"/>
              <a:t>, Manuel d’analyses de la mortalité, OMS, Institut National d’Etudes Démographiques.</a:t>
            </a:r>
          </a:p>
          <a:p>
            <a:pPr lvl="0"/>
            <a:r>
              <a:rPr lang="fr-FR" sz="2400" dirty="0" smtClean="0"/>
              <a:t>Francis </a:t>
            </a:r>
            <a:r>
              <a:rPr lang="fr-FR" sz="2400" dirty="0" err="1" smtClean="0"/>
              <a:t>Gendreau</a:t>
            </a:r>
            <a:r>
              <a:rPr lang="fr-FR" sz="2400" dirty="0" smtClean="0"/>
              <a:t>, La Population de l’Afrique, Manuel de Démographie, Paris, Karthala-CEPED, Collection Economie et Développement, 1993.</a:t>
            </a:r>
          </a:p>
          <a:p>
            <a:pPr lvl="0"/>
            <a:r>
              <a:rPr lang="ar-SA" sz="2400" dirty="0" smtClean="0"/>
              <a:t>رولان </a:t>
            </a:r>
            <a:r>
              <a:rPr lang="ar-SA" sz="2400" dirty="0" err="1" smtClean="0"/>
              <a:t>بريسا</a:t>
            </a:r>
            <a:r>
              <a:rPr lang="ar-SA" sz="2400" dirty="0" smtClean="0"/>
              <a:t>، التحليل السكاني، المفاهيم والطرق والمناهج، تر: ربيع رياض، ديوان المطبوعات الجامعية، الجزائر، 1985.</a:t>
            </a:r>
            <a:endParaRPr lang="fr-FR" sz="2400" dirty="0" smtClean="0"/>
          </a:p>
          <a:p>
            <a:r>
              <a:rPr lang="fr-FR" sz="2400" dirty="0" smtClean="0"/>
              <a:t> </a:t>
            </a:r>
          </a:p>
          <a:p>
            <a:pPr rtl="1"/>
            <a:r>
              <a:rPr lang="ar-DZ" sz="2400" dirty="0" smtClean="0"/>
              <a:t> </a:t>
            </a:r>
            <a:endParaRPr lang="fr-FR" sz="2400" dirty="0" smtClean="0"/>
          </a:p>
          <a:p>
            <a:pPr rtl="1"/>
            <a:r>
              <a:rPr lang="ar-DZ" sz="2400" dirty="0" smtClean="0"/>
              <a:t> </a:t>
            </a:r>
            <a:endParaRPr lang="fr-FR" sz="2400" dirty="0" smtClean="0"/>
          </a:p>
          <a:p>
            <a:pPr rtl="1"/>
            <a:r>
              <a:rPr lang="ar-DZ" sz="2400" dirty="0" smtClean="0"/>
              <a:t> </a:t>
            </a:r>
            <a:endParaRPr lang="fr-FR" sz="2400" dirty="0"/>
          </a:p>
        </p:txBody>
      </p:sp>
      <p:sp>
        <p:nvSpPr>
          <p:cNvPr id="10" name="Espace réservé du pied de page 3"/>
          <p:cNvSpPr txBox="1">
            <a:spLocks/>
          </p:cNvSpPr>
          <p:nvPr/>
        </p:nvSpPr>
        <p:spPr>
          <a:xfrm>
            <a:off x="0" y="6233038"/>
            <a:ext cx="12192000" cy="812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38" tIns="45719" rIns="91438" bIns="45719" rtlCol="0" anchor="ctr" anchorCtr="0"/>
          <a:lstStyle>
            <a:defPPr>
              <a:defRPr lang="fr-FR"/>
            </a:defPPr>
            <a:lvl1pPr algn="l" defTabSz="914377" rtl="0" fontAlgn="auto">
              <a:spcBef>
                <a:spcPts val="0"/>
              </a:spcBef>
              <a:spcAft>
                <a:spcPts val="0"/>
              </a:spcAft>
              <a:defRPr sz="1400" kern="120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56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28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00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7213" indent="1588" algn="l" defTabSz="912813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 rtl="1">
              <a:defRPr/>
            </a:pP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ماستر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– التحليل </a:t>
            </a:r>
            <a:r>
              <a:rPr lang="ar-D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الديمغرافي</a:t>
            </a:r>
            <a:r>
              <a:rPr lang="ar-D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المعمق 1– محاضرة </a:t>
            </a:r>
            <a:r>
              <a:rPr lang="ar-DZ" b="1" dirty="0" err="1" smtClean="0">
                <a:solidFill>
                  <a:schemeClr val="tx1"/>
                </a:solidFill>
              </a:rPr>
              <a:t>01 </a:t>
            </a:r>
            <a:r>
              <a:rPr lang="ar-DZ" b="1" dirty="0" smtClean="0">
                <a:solidFill>
                  <a:schemeClr val="tx1"/>
                </a:solidFill>
              </a:rPr>
              <a:t>/ </a:t>
            </a:r>
            <a:r>
              <a:rPr lang="ar-DZ" b="1" dirty="0" smtClean="0">
                <a:solidFill>
                  <a:schemeClr val="tx1"/>
                </a:solidFill>
              </a:rPr>
              <a:t>15   </a:t>
            </a:r>
            <a:r>
              <a:rPr lang="ar-DZ" b="1" dirty="0">
                <a:solidFill>
                  <a:schemeClr val="tx1"/>
                </a:solidFill>
              </a:rPr>
              <a:t>جامعة وهران 2- كلية العلوم </a:t>
            </a:r>
            <a:r>
              <a:rPr lang="ar-DZ" b="1" dirty="0" err="1">
                <a:solidFill>
                  <a:schemeClr val="tx1"/>
                </a:solidFill>
              </a:rPr>
              <a:t>الاجتماعية </a:t>
            </a:r>
            <a:r>
              <a:rPr lang="ar-DZ" b="1" dirty="0">
                <a:solidFill>
                  <a:schemeClr val="tx1"/>
                </a:solidFill>
              </a:rPr>
              <a:t>- قسم  </a:t>
            </a:r>
            <a:r>
              <a:rPr lang="ar-DZ" b="1" dirty="0" err="1" smtClean="0">
                <a:solidFill>
                  <a:schemeClr val="tx1"/>
                </a:solidFill>
              </a:rPr>
              <a:t>الديمغرافيا</a:t>
            </a:r>
            <a:endParaRPr lang="fr-FR" b="1" dirty="0">
              <a:solidFill>
                <a:schemeClr val="tx1"/>
              </a:solidFill>
            </a:endParaRPr>
          </a:p>
          <a:p>
            <a:pPr rtl="1">
              <a:defRPr/>
            </a:pPr>
            <a:endParaRPr lang="fr-F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72531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3703</TotalTime>
  <Words>546</Words>
  <Application>Microsoft Office PowerPoint</Application>
  <PresentationFormat>Personnalisé</PresentationFormat>
  <Paragraphs>77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استادة المادة: هاشم امال</vt:lpstr>
      <vt:lpstr> الحجم الساعي : ساعة و نصف (3سا)في الاسبوع ( محاضرة و تطبيق) </vt:lpstr>
      <vt:lpstr>الكفاءات المستهدفة</vt:lpstr>
      <vt:lpstr>Diapositive 4</vt:lpstr>
      <vt:lpstr>الأهداف التعليمية</vt:lpstr>
      <vt:lpstr>برنامج المادة :</vt:lpstr>
      <vt:lpstr>اهم المراجع التي يمكن الاستعانة بها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Osabah</dc:creator>
  <cp:lastModifiedBy>HP</cp:lastModifiedBy>
  <cp:revision>358</cp:revision>
  <dcterms:created xsi:type="dcterms:W3CDTF">2018-07-18T10:45:52Z</dcterms:created>
  <dcterms:modified xsi:type="dcterms:W3CDTF">2020-12-09T18:05:32Z</dcterms:modified>
</cp:coreProperties>
</file>