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7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77" r:id="rId20"/>
    <p:sldId id="278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91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86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8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24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91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38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7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51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22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6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7180-C784-4E6E-B6A8-A566959659EC}" type="datetimeFigureOut">
              <a:rPr lang="fr-FR" smtClean="0"/>
              <a:t>15/05/2020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2067-976A-4C97-9704-27A6AF4431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33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DZ" b="1" dirty="0" smtClean="0"/>
              <a:t>استخدام تقنيات برنامج </a:t>
            </a:r>
            <a:r>
              <a:rPr lang="fr-FR" b="1" dirty="0" smtClean="0"/>
              <a:t>MORTPAK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7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/>
            </a:r>
            <a:br>
              <a:rPr lang="ar-DZ" dirty="0" smtClean="0"/>
            </a:br>
            <a:r>
              <a:rPr lang="ar-DZ" sz="4000" dirty="0" smtClean="0"/>
              <a:t>ثم نضغط على </a:t>
            </a:r>
            <a:r>
              <a:rPr lang="fr-FR" sz="4000" dirty="0" err="1" smtClean="0"/>
              <a:t>run</a:t>
            </a:r>
            <a:r>
              <a:rPr lang="ar-DZ" sz="4000" dirty="0" smtClean="0"/>
              <a:t> ثم على </a:t>
            </a:r>
            <a:r>
              <a:rPr lang="fr-FR" sz="4000" dirty="0" err="1" smtClean="0"/>
              <a:t>worksheet</a:t>
            </a:r>
            <a:r>
              <a:rPr lang="fr-FR" sz="4000" dirty="0" smtClean="0"/>
              <a:t> </a:t>
            </a:r>
            <a:r>
              <a:rPr lang="ar-DZ" sz="4000" dirty="0" smtClean="0"/>
              <a:t>  </a:t>
            </a:r>
            <a:r>
              <a:rPr lang="fr-FR" sz="4000" dirty="0" err="1" smtClean="0"/>
              <a:t>calculate</a:t>
            </a:r>
            <a:r>
              <a:rPr lang="fr-FR" sz="4000" dirty="0" smtClean="0"/>
              <a:t> output for </a:t>
            </a:r>
            <a:r>
              <a:rPr lang="fr-FR" sz="4000" dirty="0" err="1" smtClean="0"/>
              <a:t>selected</a:t>
            </a:r>
            <a:r>
              <a:rPr lang="fr-FR" sz="4000" dirty="0" smtClean="0"/>
              <a:t> </a:t>
            </a:r>
            <a:r>
              <a:rPr lang="ar-DZ" sz="4000" dirty="0" smtClean="0"/>
              <a:t>  فيظهر جدول الوفيات كالتالي 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7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2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/>
              <a:t>تقنية </a:t>
            </a:r>
            <a:r>
              <a:rPr lang="fr-FR" b="1" dirty="0" smtClean="0"/>
              <a:t>COMPAR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تقنية  تعمل على مقارنة مجموعة تجريبية من المعدلات التفصيلية للوفاة أو احتمالات الوفاة حسب الأعمار التفصيلية وحسب الجنس مع جميع نماذج جداول الحياة الممكنة للأمم المتحدة </a:t>
            </a:r>
            <a:r>
              <a:rPr lang="ar-DZ" dirty="0" err="1" smtClean="0"/>
              <a:t>ولكول</a:t>
            </a:r>
            <a:r>
              <a:rPr lang="ar-DZ" dirty="0" smtClean="0"/>
              <a:t> </a:t>
            </a:r>
            <a:r>
              <a:rPr lang="ar-DZ" dirty="0" err="1" smtClean="0"/>
              <a:t>وديميني</a:t>
            </a:r>
            <a:r>
              <a:rPr lang="ar-DZ" dirty="0" smtClean="0"/>
              <a:t> وطباعة مؤشرات التشابه بينهما. </a:t>
            </a:r>
          </a:p>
          <a:p>
            <a:pPr algn="just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1707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مثال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/>
          <a:lstStyle/>
          <a:p>
            <a:pPr algn="r" rtl="1"/>
            <a:r>
              <a:rPr lang="ar-DZ" dirty="0" smtClean="0"/>
              <a:t>لدينا البيانات التالية و التي تخص توزيع معدلات وفيات الذكور لسنة 2007</a:t>
            </a:r>
          </a:p>
          <a:p>
            <a:pPr marL="0" indent="0" algn="r" rtl="1">
              <a:buNone/>
            </a:pPr>
            <a:r>
              <a:rPr lang="ar-DZ" dirty="0"/>
              <a:t> </a:t>
            </a:r>
            <a:r>
              <a:rPr lang="ar-DZ" dirty="0" smtClean="0"/>
              <a:t>و المطلوب </a:t>
            </a:r>
          </a:p>
          <a:p>
            <a:pPr marL="0" indent="0" algn="r" rtl="1">
              <a:buNone/>
            </a:pPr>
            <a:r>
              <a:rPr lang="ar-DZ" dirty="0" smtClean="0"/>
              <a:t>- تحديد نموذج جدول الوفيات الخاص بسكان الجزائر لسنة 2007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6023" y="365126"/>
            <a:ext cx="10517777" cy="1704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844973"/>
              </p:ext>
            </p:extLst>
          </p:nvPr>
        </p:nvGraphicFramePr>
        <p:xfrm>
          <a:off x="4702628" y="535583"/>
          <a:ext cx="2677886" cy="5473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943">
                  <a:extLst>
                    <a:ext uri="{9D8B030D-6E8A-4147-A177-3AD203B41FA5}">
                      <a16:colId xmlns:a16="http://schemas.microsoft.com/office/drawing/2014/main" val="1846079141"/>
                    </a:ext>
                  </a:extLst>
                </a:gridCol>
                <a:gridCol w="1338943">
                  <a:extLst>
                    <a:ext uri="{9D8B030D-6E8A-4147-A177-3AD203B41FA5}">
                      <a16:colId xmlns:a16="http://schemas.microsoft.com/office/drawing/2014/main" val="2249404268"/>
                    </a:ext>
                  </a:extLst>
                </a:gridCol>
              </a:tblGrid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Age Group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m(x,n)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5949859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 0 -   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0.02861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482457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 1 -   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0.00125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0988209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      5 - 10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0.00060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585655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10 - 15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0.00052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4203099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15 - 20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0.00074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0638303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20 - 25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0.00096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4005206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25 - 30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0.00116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407063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30 - 35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0.00122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018413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35 - 40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0.00156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6674527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40 - 45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0.00209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4350134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45 - 50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0.00294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483671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50 - 55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0.00479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4979773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55 - 60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0.00762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9358438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60 - 65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0.01156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115011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65 - 70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0.01792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1383797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70 - 75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0.02900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1360242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75 - 80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0.04775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3619065"/>
                  </a:ext>
                </a:extLst>
              </a:tr>
              <a:tr h="28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80 - 85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3417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65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نفتح برنامج </a:t>
            </a:r>
            <a:r>
              <a:rPr lang="fr-FR" dirty="0" err="1" smtClean="0"/>
              <a:t>mortpak</a:t>
            </a:r>
            <a:r>
              <a:rPr lang="fr-FR" dirty="0" smtClean="0"/>
              <a:t> </a:t>
            </a:r>
            <a:r>
              <a:rPr lang="ar-DZ" dirty="0" smtClean="0"/>
              <a:t> ثم نضغط على </a:t>
            </a:r>
            <a:r>
              <a:rPr lang="fr-FR" dirty="0" smtClean="0"/>
              <a:t>application </a:t>
            </a:r>
            <a:r>
              <a:rPr lang="ar-DZ" dirty="0" smtClean="0"/>
              <a:t>  ثم نختار </a:t>
            </a:r>
            <a:r>
              <a:rPr lang="fr-FR" dirty="0" smtClean="0"/>
              <a:t>COMPAR 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 smtClean="0"/>
              <a:t>فنحصل على النافذة التالية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88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184" y="156256"/>
            <a:ext cx="6931644" cy="5759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469" y="242443"/>
            <a:ext cx="8216347" cy="637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4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ادخال البيانات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أولا  نحدد الجنس في الخانة                     ثم نختار ذكور </a:t>
            </a:r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ثانيا نختار نوع البيانات في الخانة                   و لتكن معدلات الوفيات حسب العمر </a:t>
            </a:r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فيظهر في الجدول الأسفل سلسلة الاعمار فندخل المعدلات يدويا  او نقلها من ملف اخر كالتالي </a:t>
            </a:r>
          </a:p>
          <a:p>
            <a:pPr marL="0" indent="0" algn="r" rtl="1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90688"/>
            <a:ext cx="1476581" cy="80973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756" y="1819293"/>
            <a:ext cx="1524213" cy="55252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9661" y="2737688"/>
            <a:ext cx="1381318" cy="99073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7108" y="3486237"/>
            <a:ext cx="1409897" cy="69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624" y="522514"/>
            <a:ext cx="7419702" cy="564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4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/>
            </a:r>
            <a:br>
              <a:rPr lang="ar-DZ" dirty="0" smtClean="0"/>
            </a:br>
            <a:r>
              <a:rPr lang="ar-DZ" sz="3100" dirty="0" smtClean="0"/>
              <a:t>ثم</a:t>
            </a:r>
            <a:r>
              <a:rPr lang="ar-DZ" dirty="0" smtClean="0"/>
              <a:t> </a:t>
            </a:r>
            <a:r>
              <a:rPr lang="ar-DZ" sz="3100" dirty="0" smtClean="0"/>
              <a:t>نضغط على </a:t>
            </a:r>
            <a:r>
              <a:rPr lang="fr-FR" sz="3100" dirty="0" err="1" smtClean="0"/>
              <a:t>run</a:t>
            </a:r>
            <a:r>
              <a:rPr lang="ar-DZ" sz="3100" dirty="0" smtClean="0"/>
              <a:t> ثم على </a:t>
            </a:r>
            <a:r>
              <a:rPr lang="fr-FR" sz="3100" dirty="0" err="1" smtClean="0"/>
              <a:t>worksheet</a:t>
            </a:r>
            <a:r>
              <a:rPr lang="fr-FR" sz="3100" dirty="0" smtClean="0"/>
              <a:t> </a:t>
            </a:r>
            <a:r>
              <a:rPr lang="ar-DZ" sz="3100" dirty="0" smtClean="0"/>
              <a:t>  </a:t>
            </a:r>
            <a:r>
              <a:rPr lang="fr-FR" sz="3100" dirty="0" err="1" smtClean="0"/>
              <a:t>calculate</a:t>
            </a:r>
            <a:r>
              <a:rPr lang="fr-FR" sz="3100" dirty="0" smtClean="0"/>
              <a:t> output for </a:t>
            </a:r>
            <a:r>
              <a:rPr lang="fr-FR" sz="3100" dirty="0" err="1" smtClean="0"/>
              <a:t>selected</a:t>
            </a:r>
            <a:r>
              <a:rPr lang="fr-FR" sz="3100" dirty="0" smtClean="0"/>
              <a:t> </a:t>
            </a:r>
            <a:r>
              <a:rPr lang="ar-DZ" sz="3100" dirty="0" smtClean="0"/>
              <a:t> </a:t>
            </a:r>
            <a:br>
              <a:rPr lang="ar-DZ" sz="3100" dirty="0" smtClean="0"/>
            </a:br>
            <a:r>
              <a:rPr lang="ar-DZ" sz="3100" dirty="0" smtClean="0"/>
              <a:t>فتظهر النتائج التالية </a:t>
            </a:r>
            <a:br>
              <a:rPr lang="ar-DZ" sz="3100" dirty="0" smtClean="0"/>
            </a:br>
            <a:endParaRPr lang="fr-FR" sz="3100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03799"/>
            <a:ext cx="10515600" cy="427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النتيجة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كنا قد حددنا جدول الوفيات الخاص بسكان الجزائر سنة 2007 بتقنية </a:t>
            </a:r>
            <a:r>
              <a:rPr lang="fr-FR" dirty="0" smtClean="0"/>
              <a:t>LIFTAB </a:t>
            </a:r>
            <a:r>
              <a:rPr lang="ar-DZ" dirty="0" smtClean="0"/>
              <a:t> ووجدنا ان العمر المتوقع عند الولادة هو 72,3 سنة </a:t>
            </a:r>
          </a:p>
          <a:p>
            <a:pPr algn="r" rtl="1"/>
            <a:r>
              <a:rPr lang="ar-DZ" dirty="0" smtClean="0"/>
              <a:t>و من خلال تقنية </a:t>
            </a:r>
            <a:r>
              <a:rPr lang="fr-FR" dirty="0" smtClean="0"/>
              <a:t>COMPAR  </a:t>
            </a:r>
            <a:r>
              <a:rPr lang="ar-DZ" dirty="0" smtClean="0"/>
              <a:t> كما هو مشار اليه في النافذة السابقة نقارن هذه القيمة أي 72,3 سنة مع قيم العمر المتوقع عند الولادة في كل نموذج نجد انها تقترب من 72,0 و هي تخص النموذج العام ( </a:t>
            </a:r>
            <a:r>
              <a:rPr lang="fr-FR" dirty="0" err="1" smtClean="0"/>
              <a:t>general</a:t>
            </a:r>
            <a:r>
              <a:rPr lang="ar-DZ" dirty="0" smtClean="0"/>
              <a:t>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3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b="1" dirty="0" smtClean="0"/>
              <a:t>تقنية </a:t>
            </a:r>
            <a:r>
              <a:rPr lang="fr-FR" b="1" dirty="0"/>
              <a:t>LIFTB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sz="3200" dirty="0" smtClean="0"/>
              <a:t>تسمح هذه التقنية ببناء جدول الوفيات انطلاقا من توزيع السكان حسب الاعمار واحتم</a:t>
            </a:r>
            <a:r>
              <a:rPr lang="ar-DZ" sz="3200" dirty="0"/>
              <a:t>ا</a:t>
            </a:r>
            <a:r>
              <a:rPr lang="ar-DZ" sz="3200" dirty="0" smtClean="0"/>
              <a:t>لات الوفاة     </a:t>
            </a:r>
            <a:r>
              <a:rPr lang="fr-FR" sz="3200" dirty="0" smtClean="0"/>
              <a:t>q(</a:t>
            </a:r>
            <a:r>
              <a:rPr lang="fr-FR" sz="3200" dirty="0" err="1" smtClean="0"/>
              <a:t>x,n</a:t>
            </a:r>
            <a:r>
              <a:rPr lang="fr-FR" sz="3200" dirty="0" smtClean="0"/>
              <a:t>)</a:t>
            </a:r>
            <a:r>
              <a:rPr lang="ar-DZ" sz="3200" dirty="0" smtClean="0"/>
              <a:t>     او معدلات الوفيات  </a:t>
            </a:r>
            <a:r>
              <a:rPr lang="fr-FR" sz="3200" dirty="0" smtClean="0"/>
              <a:t>m(</a:t>
            </a:r>
            <a:r>
              <a:rPr lang="fr-FR" sz="3200" dirty="0" err="1" smtClean="0"/>
              <a:t>x,n</a:t>
            </a:r>
            <a:r>
              <a:rPr lang="fr-FR" sz="3200" dirty="0" smtClean="0"/>
              <a:t>)</a:t>
            </a:r>
            <a:r>
              <a:rPr lang="ar-DZ" sz="3200" dirty="0" smtClean="0"/>
              <a:t>   او الباقون على قيد الحياة </a:t>
            </a:r>
            <a:r>
              <a:rPr lang="fr-FR" sz="3200" dirty="0" smtClean="0"/>
              <a:t>lx,</a:t>
            </a:r>
          </a:p>
          <a:p>
            <a:pPr algn="r" rtl="1"/>
            <a:r>
              <a:rPr lang="ar-DZ" sz="3200" dirty="0" smtClean="0"/>
              <a:t>استنادا على مجموعة معينة من قيم </a:t>
            </a:r>
            <a:r>
              <a:rPr lang="fr-FR" altLang="fr-FR" sz="32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fr-FR" altLang="fr-FR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n</a:t>
            </a:r>
            <a:r>
              <a:rPr lang="fr-FR" altLang="fr-FR" sz="3200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m</a:t>
            </a:r>
            <a:r>
              <a:rPr lang="fr-FR" altLang="fr-FR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x</a:t>
            </a:r>
            <a:r>
              <a:rPr lang="fr-FR" altLang="fr-FR" sz="32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ar-SA" altLang="fr-FR" sz="3200" dirty="0">
                <a:solidFill>
                  <a:srgbClr val="222222"/>
                </a:solidFill>
                <a:latin typeface="inherit"/>
              </a:rPr>
              <a:t>أو</a:t>
            </a:r>
            <a:r>
              <a:rPr lang="fr-FR" altLang="fr-FR" sz="32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fr-FR" altLang="fr-FR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n</a:t>
            </a:r>
            <a:r>
              <a:rPr lang="fr-FR" altLang="fr-FR" sz="3200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q</a:t>
            </a:r>
            <a:r>
              <a:rPr lang="fr-FR" altLang="fr-FR" dirty="0" err="1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x</a:t>
            </a:r>
            <a:r>
              <a:rPr lang="fr-FR" altLang="fr-FR" sz="32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ar-SA" altLang="fr-FR" sz="3200" dirty="0">
                <a:solidFill>
                  <a:srgbClr val="222222"/>
                </a:solidFill>
                <a:latin typeface="inherit"/>
              </a:rPr>
              <a:t>للفئات العمرية 0-1 ، 1-5 ، 5-10 ، ... ، حتى آخر فئة عمرية متاحة (يُسمح بحد أقصى 95-100 ؛ القيمة النهائية لم يتم إعطاء الفئة العمرية المفتوحة) ، تم إنشاء جدول حياة مختصر. </a:t>
            </a:r>
            <a:r>
              <a:rPr lang="fr-FR" altLang="fr-FR" sz="3200" dirty="0" smtClean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</a:t>
            </a:r>
            <a:r>
              <a:rPr lang="ar-SA" altLang="fr-FR" sz="3200" dirty="0">
                <a:solidFill>
                  <a:srgbClr val="222222"/>
                </a:solidFill>
                <a:latin typeface="inherit"/>
              </a:rPr>
              <a:t>يمكن الآن إدخال قيم</a:t>
            </a:r>
            <a:r>
              <a:rPr lang="fr-FR" altLang="fr-FR" sz="3200" dirty="0">
                <a:solidFill>
                  <a:srgbClr val="222222"/>
                </a:solidFill>
                <a:latin typeface="inherit"/>
                <a:cs typeface="Arial" panose="020B0604020202020204" pitchFamily="34" charset="0"/>
              </a:rPr>
              <a:t> lx </a:t>
            </a:r>
            <a:r>
              <a:rPr lang="ar-SA" altLang="fr-FR" sz="3200" dirty="0">
                <a:solidFill>
                  <a:srgbClr val="222222"/>
                </a:solidFill>
                <a:latin typeface="inherit"/>
              </a:rPr>
              <a:t>للأعمار </a:t>
            </a:r>
            <a:r>
              <a:rPr lang="ar-DZ" altLang="fr-FR" sz="3200" dirty="0" smtClean="0">
                <a:solidFill>
                  <a:srgbClr val="222222"/>
                </a:solidFill>
                <a:latin typeface="inherit"/>
              </a:rPr>
              <a:t>0، 1، 5، ,,,,,,,,,,,,,,,حتى عمر 100 سنة كحد اقصى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2402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انتهى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مثال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لدينا البيانات التالية و التي تخص توزيع معدلات وفيات الذكور لسنة 2007</a:t>
            </a:r>
          </a:p>
          <a:p>
            <a:pPr marL="0" indent="0" algn="r" rtl="1">
              <a:buNone/>
            </a:pPr>
            <a:r>
              <a:rPr lang="ar-DZ" dirty="0" smtClean="0"/>
              <a:t> و المطلوب </a:t>
            </a:r>
          </a:p>
          <a:p>
            <a:pPr marL="0" indent="0" algn="r" rtl="1">
              <a:buNone/>
            </a:pPr>
            <a:r>
              <a:rPr lang="ar-DZ" dirty="0" smtClean="0"/>
              <a:t>- بناء جدول الوفيات الخاص بسكان الجزائر لسنة 2007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31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943129"/>
              </p:ext>
            </p:extLst>
          </p:nvPr>
        </p:nvGraphicFramePr>
        <p:xfrm>
          <a:off x="4297680" y="561710"/>
          <a:ext cx="3135086" cy="5551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543">
                  <a:extLst>
                    <a:ext uri="{9D8B030D-6E8A-4147-A177-3AD203B41FA5}">
                      <a16:colId xmlns:a16="http://schemas.microsoft.com/office/drawing/2014/main" val="3565629238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377029977"/>
                    </a:ext>
                  </a:extLst>
                </a:gridCol>
              </a:tblGrid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Age Group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m(x,n)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7953181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  0 -   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0.02861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3194987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  1 -  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0.00125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425237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  5 - 10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0.00060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1669773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10 - 15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0.00052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5680874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15 - 20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0.00074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222234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20 - 25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0.00096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2153080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25 - 30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0.00116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767719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30 - 35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0.00122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888946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35 - 40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0.00156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364733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40 - 45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0.00209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5900544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45 - 50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0.00294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8322363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50 - 55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0.00479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997675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55 - 60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0.00762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8538146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60 - 65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0.01156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0455712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65 - 70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0.01792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8150927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70 - 75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0.02900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7198764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75 - 80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0.04775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4792811"/>
                  </a:ext>
                </a:extLst>
              </a:tr>
              <a:tr h="292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    80 - 85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0.2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8196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99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الحل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نفتح برنامج </a:t>
            </a:r>
            <a:r>
              <a:rPr lang="fr-FR" dirty="0" err="1" smtClean="0"/>
              <a:t>mortpak</a:t>
            </a:r>
            <a:r>
              <a:rPr lang="fr-FR" dirty="0" smtClean="0"/>
              <a:t> </a:t>
            </a:r>
            <a:r>
              <a:rPr lang="ar-DZ" dirty="0" smtClean="0"/>
              <a:t> ثم نضغط على </a:t>
            </a:r>
            <a:r>
              <a:rPr lang="fr-FR" dirty="0" smtClean="0"/>
              <a:t>application </a:t>
            </a:r>
            <a:r>
              <a:rPr lang="ar-DZ" dirty="0" smtClean="0"/>
              <a:t>  ثم نختار </a:t>
            </a:r>
            <a:r>
              <a:rPr lang="fr-FR" dirty="0" smtClean="0"/>
              <a:t>LIFTAB </a:t>
            </a:r>
            <a:r>
              <a:rPr lang="ar-DZ" dirty="0" smtClean="0"/>
              <a:t> </a:t>
            </a:r>
          </a:p>
          <a:p>
            <a:pPr algn="r" rtl="1"/>
            <a:r>
              <a:rPr lang="ar-DZ" dirty="0" smtClean="0"/>
              <a:t>فنحصل على النافذة التالية </a:t>
            </a:r>
            <a:endParaRPr lang="ar-DZ" dirty="0" smtClean="0"/>
          </a:p>
          <a:p>
            <a:pPr algn="r" rtl="1"/>
            <a:endParaRPr lang="fr-FR" dirty="0" smtClean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6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57200"/>
            <a:ext cx="10515600" cy="578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96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تابع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89166"/>
            <a:ext cx="10515600" cy="5120640"/>
          </a:xfrm>
        </p:spPr>
        <p:txBody>
          <a:bodyPr>
            <a:normAutofit fontScale="85000" lnSpcReduction="20000"/>
          </a:bodyPr>
          <a:lstStyle/>
          <a:p>
            <a:pPr algn="r" rtl="1"/>
            <a:r>
              <a:rPr lang="ar-DZ" dirty="0" smtClean="0"/>
              <a:t>نضغط على </a:t>
            </a:r>
            <a:r>
              <a:rPr lang="fr-FR" dirty="0" smtClean="0"/>
              <a:t> TITLE  </a:t>
            </a:r>
            <a:r>
              <a:rPr lang="ar-DZ" dirty="0" smtClean="0"/>
              <a:t> ثم نعطي عنوانا للملف </a:t>
            </a:r>
            <a:r>
              <a:rPr lang="fr-FR" dirty="0" smtClean="0"/>
              <a:t>table de </a:t>
            </a:r>
            <a:r>
              <a:rPr lang="fr-FR" dirty="0" err="1" smtClean="0"/>
              <a:t>mortlait</a:t>
            </a:r>
            <a:r>
              <a:rPr lang="fr-FR" dirty="0" smtClean="0"/>
              <a:t> de l’Algérie 2007</a:t>
            </a:r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r" rtl="1"/>
            <a:r>
              <a:rPr lang="ar-DZ" dirty="0" smtClean="0"/>
              <a:t>نضغط على الجنس (</a:t>
            </a:r>
            <a:r>
              <a:rPr lang="fr-FR" dirty="0" err="1" smtClean="0"/>
              <a:t>sex</a:t>
            </a:r>
            <a:r>
              <a:rPr lang="ar-DZ" dirty="0" smtClean="0"/>
              <a:t>)                     ثم نختار ذكور</a:t>
            </a:r>
            <a:endParaRPr lang="fr-FR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ثم نضغط على </a:t>
            </a:r>
            <a:r>
              <a:rPr lang="fr-FR" dirty="0" smtClean="0"/>
              <a:t>data type</a:t>
            </a:r>
            <a:r>
              <a:rPr lang="ar-DZ" dirty="0" smtClean="0"/>
              <a:t>                    </a:t>
            </a:r>
            <a:r>
              <a:rPr lang="fr-FR" dirty="0" smtClean="0"/>
              <a:t> </a:t>
            </a:r>
            <a:r>
              <a:rPr lang="ar-DZ" dirty="0" smtClean="0"/>
              <a:t>ثم نختار  معدلات الوفيات</a:t>
            </a:r>
          </a:p>
          <a:p>
            <a:pPr algn="r" rtl="1"/>
            <a:endParaRPr lang="ar-DZ" dirty="0"/>
          </a:p>
          <a:p>
            <a:pPr algn="r" rtl="1"/>
            <a:r>
              <a:rPr lang="ar-DZ" dirty="0" smtClean="0"/>
              <a:t> ثم نضغط على                       ثم نضغط على الاختيار الاول </a:t>
            </a:r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r>
              <a:rPr lang="ar-DZ" dirty="0" smtClean="0"/>
              <a:t>فيظهر الجدول </a:t>
            </a:r>
            <a:r>
              <a:rPr lang="ar-DZ" dirty="0" err="1" smtClean="0"/>
              <a:t>الاسفب</a:t>
            </a:r>
            <a:r>
              <a:rPr lang="ar-DZ" dirty="0" smtClean="0"/>
              <a:t> و به الفئات العمرية  كالتالي </a:t>
            </a:r>
          </a:p>
          <a:p>
            <a:pPr algn="r" rtl="1"/>
            <a:endParaRPr lang="ar-DZ" dirty="0"/>
          </a:p>
          <a:p>
            <a:pPr algn="r" rtl="1"/>
            <a:endParaRPr lang="ar-DZ" dirty="0" smtClean="0"/>
          </a:p>
          <a:p>
            <a:pPr algn="r" rtl="1"/>
            <a:endParaRPr lang="ar-DZ" dirty="0"/>
          </a:p>
          <a:p>
            <a:pPr algn="r" rtl="1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2869" y="2131343"/>
            <a:ext cx="1632167" cy="81738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597" y="2491526"/>
            <a:ext cx="1000265" cy="49536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816" y="3134671"/>
            <a:ext cx="1533739" cy="82879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99445" y="3035666"/>
            <a:ext cx="1600423" cy="74305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24126" y="4072765"/>
            <a:ext cx="2305372" cy="188621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8989" y="4151130"/>
            <a:ext cx="2438740" cy="69542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2520" y="1698204"/>
            <a:ext cx="2657846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309"/>
            <a:ext cx="10515600" cy="539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1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ننقل المعدلات يدويا او عن طريق نسخها من ملف اخر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3968" y="2053159"/>
            <a:ext cx="8164064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161</TotalTime>
  <Words>562</Words>
  <Application>Microsoft Office PowerPoint</Application>
  <PresentationFormat>Grand écran</PresentationFormat>
  <Paragraphs>126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inherit</vt:lpstr>
      <vt:lpstr>Times New Roman</vt:lpstr>
      <vt:lpstr>Thème Office</vt:lpstr>
      <vt:lpstr>استخدام تقنيات برنامج MORTPAK</vt:lpstr>
      <vt:lpstr>تقنية LIFTB</vt:lpstr>
      <vt:lpstr>مثال </vt:lpstr>
      <vt:lpstr>Présentation PowerPoint</vt:lpstr>
      <vt:lpstr>الحل </vt:lpstr>
      <vt:lpstr>Présentation PowerPoint</vt:lpstr>
      <vt:lpstr>تابع </vt:lpstr>
      <vt:lpstr>Présentation PowerPoint</vt:lpstr>
      <vt:lpstr>ننقل المعدلات يدويا او عن طريق نسخها من ملف اخر </vt:lpstr>
      <vt:lpstr> ثم نضغط على run ثم على worksheet   calculate output for selected   فيظهر جدول الوفيات كالتالي  </vt:lpstr>
      <vt:lpstr>تقنية COMPAR </vt:lpstr>
      <vt:lpstr>مثال </vt:lpstr>
      <vt:lpstr>Présentation PowerPoint</vt:lpstr>
      <vt:lpstr>الحل </vt:lpstr>
      <vt:lpstr>Présentation PowerPoint</vt:lpstr>
      <vt:lpstr>ادخال البيانات </vt:lpstr>
      <vt:lpstr>Présentation PowerPoint</vt:lpstr>
      <vt:lpstr> ثم نضغط على run ثم على worksheet   calculate output for selected   فتظهر النتائج التالية  </vt:lpstr>
      <vt:lpstr>النتيجة </vt:lpstr>
      <vt:lpstr>انتهى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DELL_INS</dc:creator>
  <cp:lastModifiedBy>DELL_INS</cp:lastModifiedBy>
  <cp:revision>21</cp:revision>
  <dcterms:created xsi:type="dcterms:W3CDTF">2020-05-13T21:55:19Z</dcterms:created>
  <dcterms:modified xsi:type="dcterms:W3CDTF">2020-05-15T00:08:30Z</dcterms:modified>
</cp:coreProperties>
</file>