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5" r:id="rId1"/>
  </p:sldMasterIdLst>
  <p:notesMasterIdLst>
    <p:notesMasterId r:id="rId31"/>
  </p:notesMasterIdLst>
  <p:sldIdLst>
    <p:sldId id="332" r:id="rId2"/>
    <p:sldId id="347" r:id="rId3"/>
    <p:sldId id="351" r:id="rId4"/>
    <p:sldId id="260" r:id="rId5"/>
    <p:sldId id="383" r:id="rId6"/>
    <p:sldId id="397" r:id="rId7"/>
    <p:sldId id="420" r:id="rId8"/>
    <p:sldId id="421" r:id="rId9"/>
    <p:sldId id="415" r:id="rId10"/>
    <p:sldId id="416" r:id="rId11"/>
    <p:sldId id="395" r:id="rId12"/>
    <p:sldId id="385" r:id="rId13"/>
    <p:sldId id="398" r:id="rId14"/>
    <p:sldId id="399" r:id="rId15"/>
    <p:sldId id="401" r:id="rId16"/>
    <p:sldId id="404" r:id="rId17"/>
    <p:sldId id="405" r:id="rId18"/>
    <p:sldId id="417" r:id="rId19"/>
    <p:sldId id="406" r:id="rId20"/>
    <p:sldId id="410" r:id="rId21"/>
    <p:sldId id="411" r:id="rId22"/>
    <p:sldId id="412" r:id="rId23"/>
    <p:sldId id="413" r:id="rId24"/>
    <p:sldId id="419" r:id="rId25"/>
    <p:sldId id="414" r:id="rId26"/>
    <p:sldId id="390" r:id="rId27"/>
    <p:sldId id="408" r:id="rId28"/>
    <p:sldId id="418" r:id="rId29"/>
    <p:sldId id="302"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2" autoAdjust="0"/>
    <p:restoredTop sz="72563" autoAdjust="0"/>
  </p:normalViewPr>
  <p:slideViewPr>
    <p:cSldViewPr snapToGrid="0">
      <p:cViewPr varScale="1">
        <p:scale>
          <a:sx n="51" d="100"/>
          <a:sy n="51" d="100"/>
        </p:scale>
        <p:origin x="-112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2931D9-E8B8-D64C-9FA7-21DAC06E86F7}" type="datetimeFigureOut">
              <a:rPr lang="fr-FR" smtClean="0"/>
              <a:t>13/12/2023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B8CDB-2B8F-2D4D-B016-E0C81CEBE1B5}" type="slidenum">
              <a:rPr lang="fr-FR" smtClean="0"/>
              <a:t>‹N°›</a:t>
            </a:fld>
            <a:endParaRPr lang="fr-FR"/>
          </a:p>
        </p:txBody>
      </p:sp>
    </p:spTree>
    <p:extLst>
      <p:ext uri="{BB962C8B-B14F-4D97-AF65-F5344CB8AC3E}">
        <p14:creationId xmlns:p14="http://schemas.microsoft.com/office/powerpoint/2010/main" val="85409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fr.wikipedia.org/wiki/Agence_multilat%C3%A9rale_de_garantie_des_investissements" TargetMode="External"/><Relationship Id="rId3" Type="http://schemas.openxmlformats.org/officeDocument/2006/relationships/hyperlink" Target="https://fr.wikipedia.org/wiki/Groupe_de_la_Banque_mondiale" TargetMode="External"/><Relationship Id="rId7" Type="http://schemas.openxmlformats.org/officeDocument/2006/relationships/hyperlink" Target="https://fr.wikipedia.org/wiki/Soci%C3%A9t%C3%A9_financi%C3%A8re_international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fr.wikipedia.org/wiki/Association_internationale_de_d%C3%A9veloppement" TargetMode="External"/><Relationship Id="rId5" Type="http://schemas.openxmlformats.org/officeDocument/2006/relationships/hyperlink" Target="https://fr.wikipedia.org/wiki/Banque_internationale_pour_la_reconstruction_et_le_d%C3%A9veloppement" TargetMode="External"/><Relationship Id="rId4" Type="http://schemas.openxmlformats.org/officeDocument/2006/relationships/hyperlink" Target="https://fr.wikipedia.org/wiki/Organisation_internationale" TargetMode="External"/><Relationship Id="rId9" Type="http://schemas.openxmlformats.org/officeDocument/2006/relationships/hyperlink" Target="https://fr.wikipedia.org/wiki/Centre_international_pour_le_r%C3%A8glement_des_diff%C3%A9rends_relatifs_aux_investissements"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fr.wikipedia.org/wiki/1956" TargetMode="External"/><Relationship Id="rId3" Type="http://schemas.openxmlformats.org/officeDocument/2006/relationships/hyperlink" Target="https://fr.wikipedia.org/wiki/Banque_internationale_pour_la_reconstruction_et_le_d%C3%A9veloppement" TargetMode="External"/><Relationship Id="rId7" Type="http://schemas.openxmlformats.org/officeDocument/2006/relationships/hyperlink" Target="https://fr.wikipedia.org/wiki/Soci%C3%A9t%C3%A9_financi%C3%A8re_internationale" TargetMode="External"/><Relationship Id="rId12" Type="http://schemas.openxmlformats.org/officeDocument/2006/relationships/hyperlink" Target="https://fr.wikipedia.org/wiki/1988"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fr.wikipedia.org/wiki/1960" TargetMode="External"/><Relationship Id="rId11" Type="http://schemas.openxmlformats.org/officeDocument/2006/relationships/hyperlink" Target="https://fr.wikipedia.org/wiki/Agence_multilat%C3%A9rale_de_garantie_des_investissements" TargetMode="External"/><Relationship Id="rId5" Type="http://schemas.openxmlformats.org/officeDocument/2006/relationships/hyperlink" Target="https://fr.wikipedia.org/wiki/Association_internationale_de_d%C3%A9veloppement" TargetMode="External"/><Relationship Id="rId10" Type="http://schemas.openxmlformats.org/officeDocument/2006/relationships/hyperlink" Target="https://fr.wikipedia.org/wiki/1965" TargetMode="External"/><Relationship Id="rId4" Type="http://schemas.openxmlformats.org/officeDocument/2006/relationships/hyperlink" Target="https://fr.wikipedia.org/wiki/Banque_mondiale#cite_note-7" TargetMode="External"/><Relationship Id="rId9" Type="http://schemas.openxmlformats.org/officeDocument/2006/relationships/hyperlink" Target="https://fr.wikipedia.org/wiki/Centre_international_pour_le_r%C3%A8glement_des_diff%C3%A9rends_relatifs_aux_investissement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lafinancepourtous.com/decryptages/marches-financiers/acteurs-de-la-finance/agences-de-nota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fr.wikipedia.org/wiki/Adaptation_au_d%C3%A9r%C3%A8glement_climatique" TargetMode="External"/><Relationship Id="rId13" Type="http://schemas.openxmlformats.org/officeDocument/2006/relationships/hyperlink" Target="https://fr.wikipedia.org/wiki/Indicateur_de_d%C3%A9veloppement_humain" TargetMode="External"/><Relationship Id="rId3" Type="http://schemas.openxmlformats.org/officeDocument/2006/relationships/hyperlink" Target="https://fr.wikipedia.org/wiki/Europe" TargetMode="External"/><Relationship Id="rId7" Type="http://schemas.openxmlformats.org/officeDocument/2006/relationships/hyperlink" Target="https://fr.wikipedia.org/wiki/Agriculture" TargetMode="External"/><Relationship Id="rId12" Type="http://schemas.openxmlformats.org/officeDocument/2006/relationships/hyperlink" Target="https://fr.wikipedia.org/wiki/Organisation_non_gouvernementale" TargetMode="External"/><Relationship Id="rId2" Type="http://schemas.openxmlformats.org/officeDocument/2006/relationships/slide" Target="../slides/slide16.xml"/><Relationship Id="rId16" Type="http://schemas.openxmlformats.org/officeDocument/2006/relationships/hyperlink" Target="https://fr.wikipedia.org/wiki/Assainissement" TargetMode="External"/><Relationship Id="rId1" Type="http://schemas.openxmlformats.org/officeDocument/2006/relationships/notesMaster" Target="../notesMasters/notesMaster1.xml"/><Relationship Id="rId6" Type="http://schemas.openxmlformats.org/officeDocument/2006/relationships/hyperlink" Target="https://fr.wikipedia.org/wiki/%C3%89ducation" TargetMode="External"/><Relationship Id="rId11" Type="http://schemas.openxmlformats.org/officeDocument/2006/relationships/hyperlink" Target="https://fr.wikipedia.org/wiki/Banque_mondiale#cite_note-Nature2019-2" TargetMode="External"/><Relationship Id="rId5" Type="http://schemas.openxmlformats.org/officeDocument/2006/relationships/hyperlink" Target="https://fr.wikipedia.org/wiki/Pays_les_moins_avanc%C3%A9s" TargetMode="External"/><Relationship Id="rId15" Type="http://schemas.openxmlformats.org/officeDocument/2006/relationships/hyperlink" Target="https://fr.wikipedia.org/wiki/Eau" TargetMode="External"/><Relationship Id="rId10" Type="http://schemas.openxmlformats.org/officeDocument/2006/relationships/hyperlink" Target="https://fr.wikipedia.org/wiki/Niger" TargetMode="External"/><Relationship Id="rId4" Type="http://schemas.openxmlformats.org/officeDocument/2006/relationships/hyperlink" Target="https://fr.wikipedia.org/wiki/Japon" TargetMode="External"/><Relationship Id="rId9" Type="http://schemas.openxmlformats.org/officeDocument/2006/relationships/hyperlink" Target="https://fr.wikipedia.org/wiki/Modules_photovolta%C3%AFques" TargetMode="External"/><Relationship Id="rId14" Type="http://schemas.openxmlformats.org/officeDocument/2006/relationships/hyperlink" Target="https://fr.wikipedia.org/wiki/Unicef"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fr.wikipedia.org/wiki/Adaptation_au_d%C3%A9r%C3%A8glement_climatique" TargetMode="External"/><Relationship Id="rId13" Type="http://schemas.openxmlformats.org/officeDocument/2006/relationships/hyperlink" Target="https://fr.wikipedia.org/wiki/Indicateur_de_d%C3%A9veloppement_humain" TargetMode="External"/><Relationship Id="rId3" Type="http://schemas.openxmlformats.org/officeDocument/2006/relationships/hyperlink" Target="https://fr.wikipedia.org/wiki/Europe" TargetMode="External"/><Relationship Id="rId7" Type="http://schemas.openxmlformats.org/officeDocument/2006/relationships/hyperlink" Target="https://fr.wikipedia.org/wiki/Agriculture" TargetMode="External"/><Relationship Id="rId12" Type="http://schemas.openxmlformats.org/officeDocument/2006/relationships/hyperlink" Target="https://fr.wikipedia.org/wiki/Organisation_non_gouvernementale" TargetMode="External"/><Relationship Id="rId2" Type="http://schemas.openxmlformats.org/officeDocument/2006/relationships/slide" Target="../slides/slide17.xml"/><Relationship Id="rId16" Type="http://schemas.openxmlformats.org/officeDocument/2006/relationships/hyperlink" Target="https://fr.wikipedia.org/wiki/Assainissement" TargetMode="External"/><Relationship Id="rId1" Type="http://schemas.openxmlformats.org/officeDocument/2006/relationships/notesMaster" Target="../notesMasters/notesMaster1.xml"/><Relationship Id="rId6" Type="http://schemas.openxmlformats.org/officeDocument/2006/relationships/hyperlink" Target="https://fr.wikipedia.org/wiki/%C3%89ducation" TargetMode="External"/><Relationship Id="rId11" Type="http://schemas.openxmlformats.org/officeDocument/2006/relationships/hyperlink" Target="https://fr.wikipedia.org/wiki/Banque_mondiale#cite_note-Nature2019-2" TargetMode="External"/><Relationship Id="rId5" Type="http://schemas.openxmlformats.org/officeDocument/2006/relationships/hyperlink" Target="https://fr.wikipedia.org/wiki/Pays_les_moins_avanc%C3%A9s" TargetMode="External"/><Relationship Id="rId15" Type="http://schemas.openxmlformats.org/officeDocument/2006/relationships/hyperlink" Target="https://fr.wikipedia.org/wiki/Eau" TargetMode="External"/><Relationship Id="rId10" Type="http://schemas.openxmlformats.org/officeDocument/2006/relationships/hyperlink" Target="https://fr.wikipedia.org/wiki/Niger" TargetMode="External"/><Relationship Id="rId4" Type="http://schemas.openxmlformats.org/officeDocument/2006/relationships/hyperlink" Target="https://fr.wikipedia.org/wiki/Japon" TargetMode="External"/><Relationship Id="rId9" Type="http://schemas.openxmlformats.org/officeDocument/2006/relationships/hyperlink" Target="https://fr.wikipedia.org/wiki/Modules_photovolta%C3%AFques" TargetMode="External"/><Relationship Id="rId14" Type="http://schemas.openxmlformats.org/officeDocument/2006/relationships/hyperlink" Target="https://fr.wikipedia.org/wiki/Unice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fr.wikipedia.org/wiki/Bien-%C3%AAtre" TargetMode="External"/><Relationship Id="rId13" Type="http://schemas.openxmlformats.org/officeDocument/2006/relationships/hyperlink" Target="https://fr.wikipedia.org/wiki/Pakistan" TargetMode="External"/><Relationship Id="rId18" Type="http://schemas.openxmlformats.org/officeDocument/2006/relationships/hyperlink" Target="https://fr.wikipedia.org/wiki/Liste_des_pays_par_IDH_ajust%C3%A9_selon_les_in%C3%A9galit%C3%A9s" TargetMode="External"/><Relationship Id="rId3" Type="http://schemas.openxmlformats.org/officeDocument/2006/relationships/hyperlink" Target="https://fr.wikipedia.org/wiki/D%C3%A9veloppement_humain_(%C3%A9conomie)" TargetMode="External"/><Relationship Id="rId7" Type="http://schemas.openxmlformats.org/officeDocument/2006/relationships/hyperlink" Target="https://fr.wikipedia.org/wiki/Programme_des_Nations_unies_pour_le_d%C3%A9veloppement" TargetMode="External"/><Relationship Id="rId12" Type="http://schemas.openxmlformats.org/officeDocument/2006/relationships/hyperlink" Target="https://fr.wikipedia.org/wiki/Amartya_Sen" TargetMode="External"/><Relationship Id="rId17" Type="http://schemas.openxmlformats.org/officeDocument/2006/relationships/hyperlink" Target="https://fr.wikipedia.org/wiki/Rapport_sur_le_d%C3%A9veloppement_humain" TargetMode="External"/><Relationship Id="rId2" Type="http://schemas.openxmlformats.org/officeDocument/2006/relationships/slide" Target="../slides/slide19.xml"/><Relationship Id="rId16" Type="http://schemas.openxmlformats.org/officeDocument/2006/relationships/hyperlink" Target="https://fr.wikipedia.org/wiki/Indice_sexosp%C3%A9cifique_du_d%C3%A9veloppement_humain" TargetMode="External"/><Relationship Id="rId1" Type="http://schemas.openxmlformats.org/officeDocument/2006/relationships/notesMaster" Target="../notesMasters/notesMaster1.xml"/><Relationship Id="rId6" Type="http://schemas.openxmlformats.org/officeDocument/2006/relationships/hyperlink" Target="https://fr.wikipedia.org/wiki/%C3%89ducation" TargetMode="External"/><Relationship Id="rId11" Type="http://schemas.openxmlformats.org/officeDocument/2006/relationships/hyperlink" Target="https://fr.wikipedia.org/wiki/Inde" TargetMode="External"/><Relationship Id="rId5" Type="http://schemas.openxmlformats.org/officeDocument/2006/relationships/hyperlink" Target="https://fr.wikipedia.org/wiki/Esp%C3%A9rance_de_vie_%C3%A0_la_naissance" TargetMode="External"/><Relationship Id="rId15" Type="http://schemas.openxmlformats.org/officeDocument/2006/relationships/hyperlink" Target="https://fr.wikipedia.org/wiki/Indice_de_d%C3%A9veloppement_humain#cite_note-2" TargetMode="External"/><Relationship Id="rId10" Type="http://schemas.openxmlformats.org/officeDocument/2006/relationships/hyperlink" Target="https://fr.wikipedia.org/wiki/1990" TargetMode="External"/><Relationship Id="rId19" Type="http://schemas.openxmlformats.org/officeDocument/2006/relationships/hyperlink" Target="https://fr.wikipedia.org/wiki/Indice_de_d%C3%A9veloppement_humain#cite_note-3" TargetMode="External"/><Relationship Id="rId4" Type="http://schemas.openxmlformats.org/officeDocument/2006/relationships/hyperlink" Target="https://fr.wikipedia.org/wiki/PIB_par_habitant" TargetMode="External"/><Relationship Id="rId9" Type="http://schemas.openxmlformats.org/officeDocument/2006/relationships/hyperlink" Target="https://fr.wikipedia.org/wiki/Indice_de_d%C3%A9veloppement_humain#cite_note-1" TargetMode="External"/><Relationship Id="rId14" Type="http://schemas.openxmlformats.org/officeDocument/2006/relationships/hyperlink" Target="https://fr.wikipedia.org/wiki/Mahbub_ul_Haq"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undp.org/f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fr.wikipedia.org/wiki/Australie" TargetMode="External"/><Relationship Id="rId13" Type="http://schemas.openxmlformats.org/officeDocument/2006/relationships/hyperlink" Target="https://fr.wikipedia.org/wiki/Danemark" TargetMode="External"/><Relationship Id="rId18" Type="http://schemas.openxmlformats.org/officeDocument/2006/relationships/hyperlink" Target="https://fr.wikipedia.org/wiki/%C3%89tats-Unis" TargetMode="External"/><Relationship Id="rId3" Type="http://schemas.openxmlformats.org/officeDocument/2006/relationships/hyperlink" Target="https://fr.wikipedia.org/wiki/Norv%C3%A8ge" TargetMode="External"/><Relationship Id="rId21" Type="http://schemas.openxmlformats.org/officeDocument/2006/relationships/hyperlink" Target="https://fr.wikipedia.org/wiki/Japon" TargetMode="External"/><Relationship Id="rId7" Type="http://schemas.openxmlformats.org/officeDocument/2006/relationships/hyperlink" Target="https://fr.wikipedia.org/wiki/Hong_Kong" TargetMode="External"/><Relationship Id="rId12" Type="http://schemas.openxmlformats.org/officeDocument/2006/relationships/hyperlink" Target="https://fr.wikipedia.org/wiki/Pays-Bas" TargetMode="External"/><Relationship Id="rId17" Type="http://schemas.openxmlformats.org/officeDocument/2006/relationships/hyperlink" Target="https://fr.wikipedia.org/wiki/Royaume-Uni" TargetMode="External"/><Relationship Id="rId2" Type="http://schemas.openxmlformats.org/officeDocument/2006/relationships/slide" Target="../slides/slide23.xml"/><Relationship Id="rId16" Type="http://schemas.openxmlformats.org/officeDocument/2006/relationships/hyperlink" Target="https://fr.wikipedia.org/wiki/Nouvelle-Z%C3%A9lande" TargetMode="External"/><Relationship Id="rId20" Type="http://schemas.openxmlformats.org/officeDocument/2006/relationships/hyperlink" Target="https://fr.wikipedia.org/wiki/Liechtenstein" TargetMode="External"/><Relationship Id="rId1" Type="http://schemas.openxmlformats.org/officeDocument/2006/relationships/notesMaster" Target="../notesMasters/notesMaster1.xml"/><Relationship Id="rId6" Type="http://schemas.openxmlformats.org/officeDocument/2006/relationships/hyperlink" Target="https://fr.wikipedia.org/wiki/Allemagne" TargetMode="External"/><Relationship Id="rId11" Type="http://schemas.openxmlformats.org/officeDocument/2006/relationships/hyperlink" Target="https://fr.wikipedia.org/wiki/Singapour" TargetMode="External"/><Relationship Id="rId5" Type="http://schemas.openxmlformats.org/officeDocument/2006/relationships/hyperlink" Target="https://fr.wikipedia.org/wiki/Irlande_(pays)" TargetMode="External"/><Relationship Id="rId15" Type="http://schemas.openxmlformats.org/officeDocument/2006/relationships/hyperlink" Target="https://fr.wikipedia.org/wiki/Canada" TargetMode="External"/><Relationship Id="rId10" Type="http://schemas.openxmlformats.org/officeDocument/2006/relationships/hyperlink" Target="https://fr.wikipedia.org/wiki/Su%C3%A8de" TargetMode="External"/><Relationship Id="rId19" Type="http://schemas.openxmlformats.org/officeDocument/2006/relationships/hyperlink" Target="https://fr.wikipedia.org/wiki/Belgique" TargetMode="External"/><Relationship Id="rId4" Type="http://schemas.openxmlformats.org/officeDocument/2006/relationships/hyperlink" Target="https://fr.wikipedia.org/wiki/Suisse" TargetMode="External"/><Relationship Id="rId9" Type="http://schemas.openxmlformats.org/officeDocument/2006/relationships/hyperlink" Target="https://fr.wikipedia.org/wiki/Islande" TargetMode="External"/><Relationship Id="rId14" Type="http://schemas.openxmlformats.org/officeDocument/2006/relationships/hyperlink" Target="https://fr.wikipedia.org/wiki/Finlande" TargetMode="External"/><Relationship Id="rId22" Type="http://schemas.openxmlformats.org/officeDocument/2006/relationships/hyperlink" Target="https://fr.wikipedia.org/wiki/Autrich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lnSpc>
                <a:spcPct val="200000"/>
              </a:lnSpc>
            </a:pPr>
            <a:endParaRPr lang="fr-FR" sz="1600" b="1"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1</a:t>
            </a:fld>
            <a:endParaRPr lang="fr-FR"/>
          </a:p>
        </p:txBody>
      </p:sp>
    </p:spTree>
    <p:extLst>
      <p:ext uri="{BB962C8B-B14F-4D97-AF65-F5344CB8AC3E}">
        <p14:creationId xmlns:p14="http://schemas.microsoft.com/office/powerpoint/2010/main" val="765008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La Banque mondiale coopère avec le FMI</a:t>
            </a:r>
          </a:p>
          <a:p>
            <a:r>
              <a:rPr lang="fr-FR" dirty="0" smtClean="0"/>
              <a:t>Dans le cadre d’un </a:t>
            </a:r>
            <a:r>
              <a:rPr lang="fr-FR" b="1" dirty="0" smtClean="0"/>
              <a:t>concordat signé en 1989</a:t>
            </a:r>
            <a:r>
              <a:rPr lang="fr-FR" dirty="0" smtClean="0"/>
              <a:t>, la </a:t>
            </a:r>
            <a:r>
              <a:rPr lang="fr-FR" b="1" dirty="0" smtClean="0"/>
              <a:t>Banque mondiale et le Fonds monétaire international (FMI) collaborent afin d’assurer une plus grande efficacité de l’aide fournie aux pays membres.</a:t>
            </a:r>
            <a:r>
              <a:rPr lang="fr-FR" dirty="0" smtClean="0"/>
              <a:t> </a:t>
            </a:r>
          </a:p>
          <a:p>
            <a:endParaRPr lang="fr-FR" dirty="0" smtClean="0"/>
          </a:p>
          <a:p>
            <a:r>
              <a:rPr lang="fr-FR" dirty="0" smtClean="0"/>
              <a:t>Ainsi, les </a:t>
            </a:r>
            <a:r>
              <a:rPr lang="fr-FR" b="1" dirty="0" smtClean="0"/>
              <a:t>évaluations du FMI </a:t>
            </a:r>
            <a:r>
              <a:rPr lang="fr-FR" dirty="0" smtClean="0"/>
              <a:t>sur la situation et la politique économique d’un pays sont prises en compte dans l’évaluation des projets de développement ou de réforme réalisés par la Banque mondiale.</a:t>
            </a:r>
          </a:p>
          <a:p>
            <a:endParaRPr lang="fr-FR" dirty="0" smtClean="0"/>
          </a:p>
          <a:p>
            <a:r>
              <a:rPr lang="fr-FR" dirty="0" smtClean="0"/>
              <a:t>A l’inverse, </a:t>
            </a:r>
            <a:r>
              <a:rPr lang="fr-FR" b="1" dirty="0" smtClean="0"/>
              <a:t>les conseils de cette dernière sur </a:t>
            </a:r>
            <a:r>
              <a:rPr lang="fr-FR" dirty="0" smtClean="0"/>
              <a:t>les réformes structurelles ou sectorielles sont pris en considération dans les conseils de politique économique dispensés par le FMI. </a:t>
            </a:r>
          </a:p>
          <a:p>
            <a:endParaRPr lang="fr-FR" dirty="0" smtClean="0"/>
          </a:p>
          <a:p>
            <a:r>
              <a:rPr lang="fr-FR" b="1" dirty="0" smtClean="0"/>
              <a:t>Cette collaboration entre les deux institutions a notamment été formalisée dans un plan d’action conjoint qui organise la répartition des tâches et la définition des travaux à accomplir lors d’interventions au profit d’un pays donné.</a:t>
            </a:r>
            <a:endParaRPr lang="fr-FR" b="1"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1740561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La Banque mondiale est un sous-ensemble du </a:t>
            </a:r>
            <a:r>
              <a:rPr lang="fr-FR" sz="1200" b="1" i="0" u="none" strike="noStrike" kern="1200" dirty="0" smtClean="0">
                <a:solidFill>
                  <a:schemeClr val="tx1"/>
                </a:solidFill>
                <a:effectLst/>
                <a:latin typeface="+mn-lt"/>
                <a:ea typeface="+mn-ea"/>
                <a:cs typeface="+mn-cs"/>
                <a:hlinkClick r:id="rId3" tooltip="Groupe de la Banque mondiale"/>
              </a:rPr>
              <a:t>Groupe de la Banque mondiale</a:t>
            </a:r>
            <a:r>
              <a:rPr lang="fr-FR" sz="1200" b="1" i="0" kern="1200" dirty="0" smtClean="0">
                <a:solidFill>
                  <a:schemeClr val="tx1"/>
                </a:solidFill>
                <a:effectLst/>
                <a:latin typeface="+mn-lt"/>
                <a:ea typeface="+mn-ea"/>
                <a:cs typeface="+mn-cs"/>
              </a:rPr>
              <a:t> qui est constitué de 5 </a:t>
            </a:r>
            <a:r>
              <a:rPr lang="fr-FR" sz="1200" b="1" i="0" u="none" strike="noStrike" kern="1200" dirty="0" smtClean="0">
                <a:solidFill>
                  <a:schemeClr val="tx1"/>
                </a:solidFill>
                <a:effectLst/>
                <a:latin typeface="+mn-lt"/>
                <a:ea typeface="+mn-ea"/>
                <a:cs typeface="+mn-cs"/>
                <a:hlinkClick r:id="rId4" tooltip="Organisation internationale"/>
              </a:rPr>
              <a:t>organisations financières internationales</a:t>
            </a:r>
            <a:r>
              <a:rPr lang="fr-FR" sz="1200" b="1" i="0" kern="1200" dirty="0" smtClean="0">
                <a:solidFill>
                  <a:schemeClr val="tx1"/>
                </a:solidFill>
                <a:effectLst/>
                <a:latin typeface="+mn-lt"/>
                <a:ea typeface="+mn-ea"/>
                <a:cs typeface="+mn-cs"/>
              </a:rPr>
              <a:t> au total :</a:t>
            </a:r>
            <a:r>
              <a:rPr lang="ar-DZ" sz="1200" b="1" i="0" kern="1200" dirty="0" smtClean="0">
                <a:solidFill>
                  <a:schemeClr val="tx1"/>
                </a:solidFill>
                <a:effectLst/>
                <a:latin typeface="+mn-lt"/>
                <a:ea typeface="+mn-ea"/>
                <a:cs typeface="+mn-cs"/>
              </a:rPr>
              <a:t>مجموعة البنك الدولي هي مجموعة مؤلفة من خمس منظمات عالمية، مسؤولة عن تمويل البلدان بغرض التطوير وتقليل </a:t>
            </a:r>
            <a:r>
              <a:rPr lang="ar-DZ" sz="1200" b="1" i="0" kern="1200" dirty="0" err="1" smtClean="0">
                <a:solidFill>
                  <a:schemeClr val="tx1"/>
                </a:solidFill>
                <a:effectLst/>
                <a:latin typeface="+mn-lt"/>
                <a:ea typeface="+mn-ea"/>
                <a:cs typeface="+mn-cs"/>
              </a:rPr>
              <a:t>إنفاقة</a:t>
            </a:r>
            <a:r>
              <a:rPr lang="ar-DZ" sz="1200" b="1" i="0" kern="1200" dirty="0" smtClean="0">
                <a:solidFill>
                  <a:schemeClr val="tx1"/>
                </a:solidFill>
                <a:effectLst/>
                <a:latin typeface="+mn-lt"/>
                <a:ea typeface="+mn-ea"/>
                <a:cs typeface="+mn-cs"/>
              </a:rPr>
              <a:t>، بالإضافة إلى تشجيع وحماية الاستثمار العالمي. وقد أنشئ مع صندوق النقد الدولي حسب مقررات مؤتمر </a:t>
            </a:r>
            <a:r>
              <a:rPr lang="ar-DZ" sz="1200" b="1" i="0" kern="1200" dirty="0" err="1" smtClean="0">
                <a:solidFill>
                  <a:schemeClr val="tx1"/>
                </a:solidFill>
                <a:effectLst/>
                <a:latin typeface="+mn-lt"/>
                <a:ea typeface="+mn-ea"/>
                <a:cs typeface="+mn-cs"/>
              </a:rPr>
              <a:t>بريتون</a:t>
            </a:r>
            <a:r>
              <a:rPr lang="ar-DZ" sz="1200" b="1" i="0" kern="1200" dirty="0" smtClean="0">
                <a:solidFill>
                  <a:schemeClr val="tx1"/>
                </a:solidFill>
                <a:effectLst/>
                <a:latin typeface="+mn-lt"/>
                <a:ea typeface="+mn-ea"/>
                <a:cs typeface="+mn-cs"/>
              </a:rPr>
              <a:t> </a:t>
            </a:r>
            <a:r>
              <a:rPr lang="ar-DZ" sz="1200" b="1" i="0" kern="1200" dirty="0" err="1" smtClean="0">
                <a:solidFill>
                  <a:schemeClr val="tx1"/>
                </a:solidFill>
                <a:effectLst/>
                <a:latin typeface="+mn-lt"/>
                <a:ea typeface="+mn-ea"/>
                <a:cs typeface="+mn-cs"/>
              </a:rPr>
              <a:t>وودز</a:t>
            </a:r>
            <a:r>
              <a:rPr lang="ar-DZ" sz="1200" b="1" i="0" kern="1200" dirty="0" smtClean="0">
                <a:solidFill>
                  <a:schemeClr val="tx1"/>
                </a:solidFill>
                <a:effectLst/>
                <a:latin typeface="+mn-lt"/>
                <a:ea typeface="+mn-ea"/>
                <a:cs typeface="+mn-cs"/>
              </a:rPr>
              <a:t>، ويشار لهما معا كمؤسسات </a:t>
            </a:r>
            <a:r>
              <a:rPr lang="ar-DZ" sz="1200" b="1" i="0" kern="1200" dirty="0" err="1" smtClean="0">
                <a:solidFill>
                  <a:schemeClr val="tx1"/>
                </a:solidFill>
                <a:effectLst/>
                <a:latin typeface="+mn-lt"/>
                <a:ea typeface="+mn-ea"/>
                <a:cs typeface="+mn-cs"/>
              </a:rPr>
              <a:t>بريتون</a:t>
            </a:r>
            <a:r>
              <a:rPr lang="ar-DZ" sz="1200" b="1" i="0" kern="1200" dirty="0" smtClean="0">
                <a:solidFill>
                  <a:schemeClr val="tx1"/>
                </a:solidFill>
                <a:effectLst/>
                <a:latin typeface="+mn-lt"/>
                <a:ea typeface="+mn-ea"/>
                <a:cs typeface="+mn-cs"/>
              </a:rPr>
              <a:t> </a:t>
            </a:r>
            <a:r>
              <a:rPr lang="ar-DZ" sz="1200" b="1" i="0" kern="1200" dirty="0" err="1" smtClean="0">
                <a:solidFill>
                  <a:schemeClr val="tx1"/>
                </a:solidFill>
                <a:effectLst/>
                <a:latin typeface="+mn-lt"/>
                <a:ea typeface="+mn-ea"/>
                <a:cs typeface="+mn-cs"/>
              </a:rPr>
              <a:t>وودز</a:t>
            </a:r>
            <a:r>
              <a:rPr lang="ar-DZ" sz="1200" b="1" i="0" kern="1200" dirty="0" smtClean="0">
                <a:solidFill>
                  <a:schemeClr val="tx1"/>
                </a:solidFill>
                <a:effectLst/>
                <a:latin typeface="+mn-lt"/>
                <a:ea typeface="+mn-ea"/>
                <a:cs typeface="+mn-cs"/>
              </a:rPr>
              <a:t>. وقد بدأ في ممارسة أعماله في 27 يناير 1946.رئيسه الحالي هو ديفيد </a:t>
            </a:r>
            <a:r>
              <a:rPr lang="ar-DZ" sz="1200" b="1" i="0" kern="1200" dirty="0" err="1" smtClean="0">
                <a:solidFill>
                  <a:schemeClr val="tx1"/>
                </a:solidFill>
                <a:effectLst/>
                <a:latin typeface="+mn-lt"/>
                <a:ea typeface="+mn-ea"/>
                <a:cs typeface="+mn-cs"/>
              </a:rPr>
              <a:t>مالباس</a:t>
            </a:r>
            <a:r>
              <a:rPr lang="ar-DZ" sz="1200" b="1" i="0" kern="1200" dirty="0" smtClean="0">
                <a:solidFill>
                  <a:schemeClr val="tx1"/>
                </a:solidFill>
                <a:effectLst/>
                <a:latin typeface="+mn-lt"/>
                <a:ea typeface="+mn-ea"/>
                <a:cs typeface="+mn-cs"/>
              </a:rPr>
              <a:t>.</a:t>
            </a:r>
            <a:endParaRPr lang="fr-FR" sz="1200" b="1" i="0"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la </a:t>
            </a:r>
            <a:r>
              <a:rPr lang="fr-FR" sz="1200" b="0" i="0" u="none" strike="noStrike" kern="1200" dirty="0" smtClean="0">
                <a:solidFill>
                  <a:schemeClr val="tx1"/>
                </a:solidFill>
                <a:effectLst/>
                <a:latin typeface="+mn-lt"/>
                <a:ea typeface="+mn-ea"/>
                <a:cs typeface="+mn-cs"/>
                <a:hlinkClick r:id="rId5" tooltip="Banque internationale pour la reconstruction et le développement"/>
              </a:rPr>
              <a:t>Banque internationale pour la reconstruction et le développement</a:t>
            </a:r>
            <a:r>
              <a:rPr lang="fr-FR" sz="1200" b="0" i="0" kern="1200" dirty="0" smtClean="0">
                <a:solidFill>
                  <a:schemeClr val="tx1"/>
                </a:solidFill>
                <a:effectLst/>
                <a:latin typeface="+mn-lt"/>
                <a:ea typeface="+mn-ea"/>
                <a:cs typeface="+mn-cs"/>
              </a:rPr>
              <a:t> (BIRD)</a:t>
            </a:r>
          </a:p>
          <a:p>
            <a:r>
              <a:rPr lang="fr-FR" sz="1200" b="0" i="0" kern="1200" dirty="0" smtClean="0">
                <a:solidFill>
                  <a:schemeClr val="tx1"/>
                </a:solidFill>
                <a:effectLst/>
                <a:latin typeface="+mn-lt"/>
                <a:ea typeface="+mn-ea"/>
                <a:cs typeface="+mn-cs"/>
              </a:rPr>
              <a:t>l’</a:t>
            </a:r>
            <a:r>
              <a:rPr lang="fr-FR" sz="1200" b="0" i="0" u="none" strike="noStrike" kern="1200" dirty="0" smtClean="0">
                <a:solidFill>
                  <a:schemeClr val="tx1"/>
                </a:solidFill>
                <a:effectLst/>
                <a:latin typeface="+mn-lt"/>
                <a:ea typeface="+mn-ea"/>
                <a:cs typeface="+mn-cs"/>
                <a:hlinkClick r:id="rId6" tooltip="Association internationale de développement"/>
              </a:rPr>
              <a:t>Association internationale de développement</a:t>
            </a:r>
            <a:r>
              <a:rPr lang="fr-FR" sz="1200" b="0" i="0" kern="1200" dirty="0" smtClean="0">
                <a:solidFill>
                  <a:schemeClr val="tx1"/>
                </a:solidFill>
                <a:effectLst/>
                <a:latin typeface="+mn-lt"/>
                <a:ea typeface="+mn-ea"/>
                <a:cs typeface="+mn-cs"/>
              </a:rPr>
              <a:t> (IDA).</a:t>
            </a:r>
          </a:p>
          <a:p>
            <a:r>
              <a:rPr lang="fr-FR" sz="1200" b="0" i="0" kern="1200" dirty="0" smtClean="0">
                <a:solidFill>
                  <a:schemeClr val="tx1"/>
                </a:solidFill>
                <a:effectLst/>
                <a:latin typeface="+mn-lt"/>
                <a:ea typeface="+mn-ea"/>
                <a:cs typeface="+mn-cs"/>
              </a:rPr>
              <a:t>la </a:t>
            </a:r>
            <a:r>
              <a:rPr lang="fr-FR" sz="1200" b="0" i="0" u="none" strike="noStrike" kern="1200" dirty="0" smtClean="0">
                <a:solidFill>
                  <a:schemeClr val="tx1"/>
                </a:solidFill>
                <a:effectLst/>
                <a:latin typeface="+mn-lt"/>
                <a:ea typeface="+mn-ea"/>
                <a:cs typeface="+mn-cs"/>
                <a:hlinkClick r:id="rId7" tooltip="Société financière internationale"/>
              </a:rPr>
              <a:t>Société financière internationale</a:t>
            </a:r>
            <a:r>
              <a:rPr lang="fr-FR" sz="1200" b="0" i="0" kern="1200" dirty="0" smtClean="0">
                <a:solidFill>
                  <a:schemeClr val="tx1"/>
                </a:solidFill>
                <a:effectLst/>
                <a:latin typeface="+mn-lt"/>
                <a:ea typeface="+mn-ea"/>
                <a:cs typeface="+mn-cs"/>
              </a:rPr>
              <a:t> (IFC),</a:t>
            </a:r>
          </a:p>
          <a:p>
            <a:r>
              <a:rPr lang="fr-FR" sz="1200" b="0" i="0" kern="1200" dirty="0" smtClean="0">
                <a:solidFill>
                  <a:schemeClr val="tx1"/>
                </a:solidFill>
                <a:effectLst/>
                <a:latin typeface="+mn-lt"/>
                <a:ea typeface="+mn-ea"/>
                <a:cs typeface="+mn-cs"/>
              </a:rPr>
              <a:t>l'</a:t>
            </a:r>
            <a:r>
              <a:rPr lang="fr-FR" sz="1200" b="0" i="0" u="none" strike="noStrike" kern="1200" dirty="0" smtClean="0">
                <a:solidFill>
                  <a:schemeClr val="tx1"/>
                </a:solidFill>
                <a:effectLst/>
                <a:latin typeface="+mn-lt"/>
                <a:ea typeface="+mn-ea"/>
                <a:cs typeface="+mn-cs"/>
                <a:hlinkClick r:id="rId8" tooltip="Agence multilatérale de garantie des investissements"/>
              </a:rPr>
              <a:t>Agence multilatérale de garantie des investissements</a:t>
            </a:r>
            <a:r>
              <a:rPr lang="fr-FR" sz="1200" b="0" i="0" kern="1200" dirty="0" smtClean="0">
                <a:solidFill>
                  <a:schemeClr val="tx1"/>
                </a:solidFill>
                <a:effectLst/>
                <a:latin typeface="+mn-lt"/>
                <a:ea typeface="+mn-ea"/>
                <a:cs typeface="+mn-cs"/>
              </a:rPr>
              <a:t> (MIGA),</a:t>
            </a:r>
          </a:p>
          <a:p>
            <a:r>
              <a:rPr lang="fr-FR" sz="1200" b="0" i="0" kern="1200" dirty="0" smtClean="0">
                <a:solidFill>
                  <a:schemeClr val="tx1"/>
                </a:solidFill>
                <a:effectLst/>
                <a:latin typeface="+mn-lt"/>
                <a:ea typeface="+mn-ea"/>
                <a:cs typeface="+mn-cs"/>
              </a:rPr>
              <a:t>le </a:t>
            </a:r>
            <a:r>
              <a:rPr lang="fr-FR" sz="1200" b="0" i="0" u="none" strike="noStrike" kern="1200" dirty="0" smtClean="0">
                <a:solidFill>
                  <a:schemeClr val="tx1"/>
                </a:solidFill>
                <a:effectLst/>
                <a:latin typeface="+mn-lt"/>
                <a:ea typeface="+mn-ea"/>
                <a:cs typeface="+mn-cs"/>
                <a:hlinkClick r:id="rId9" tooltip="Centre international pour le règlement des différends relatifs aux investissements"/>
              </a:rPr>
              <a:t>Centre international pour le règlement des différends relatifs aux investissements</a:t>
            </a:r>
            <a:r>
              <a:rPr lang="fr-FR" sz="1200" b="0" i="0" kern="1200" dirty="0" smtClean="0">
                <a:solidFill>
                  <a:schemeClr val="tx1"/>
                </a:solidFill>
                <a:effectLst/>
                <a:latin typeface="+mn-lt"/>
                <a:ea typeface="+mn-ea"/>
                <a:cs typeface="+mn-cs"/>
              </a:rPr>
              <a:t> (CIRDI).</a:t>
            </a:r>
          </a:p>
          <a:p>
            <a:endParaRPr lang="fr-FR" sz="1200" b="0" i="0"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11</a:t>
            </a:fld>
            <a:endParaRPr lang="fr-FR"/>
          </a:p>
        </p:txBody>
      </p:sp>
    </p:spTree>
    <p:extLst>
      <p:ext uri="{BB962C8B-B14F-4D97-AF65-F5344CB8AC3E}">
        <p14:creationId xmlns:p14="http://schemas.microsoft.com/office/powerpoint/2010/main" val="1034800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1. </a:t>
            </a:r>
            <a:r>
              <a:rPr lang="fr-FR" sz="1200" b="1" dirty="0" smtClean="0">
                <a:solidFill>
                  <a:schemeClr val="tx1"/>
                </a:solidFill>
              </a:rPr>
              <a:t>la </a:t>
            </a:r>
            <a:r>
              <a:rPr lang="fr-FR" sz="1200" b="1" dirty="0" smtClean="0">
                <a:solidFill>
                  <a:schemeClr val="tx1"/>
                </a:solidFill>
                <a:hlinkClick r:id="rId3" tooltip="Banque internationale pour la reconstruction et le développement"/>
              </a:rPr>
              <a:t>Banque internationale pour la reconstruction et le développement</a:t>
            </a:r>
            <a:r>
              <a:rPr lang="fr-FR" sz="1200" b="1" dirty="0" smtClean="0">
                <a:solidFill>
                  <a:schemeClr val="tx1"/>
                </a:solidFill>
              </a:rPr>
              <a:t> (BIRD), </a:t>
            </a:r>
          </a:p>
          <a:p>
            <a:r>
              <a:rPr lang="fr-FR" sz="1200" b="0" i="0" kern="1200" dirty="0" smtClean="0">
                <a:solidFill>
                  <a:schemeClr val="tx1"/>
                </a:solidFill>
                <a:effectLst/>
                <a:latin typeface="+mn-lt"/>
                <a:ea typeface="+mn-ea"/>
                <a:cs typeface="+mn-cs"/>
              </a:rPr>
              <a:t>Elle avait pour mission originelle de financer la reconstruction après la Seconde Guerre mondiale. Elle fonctionne comme une </a:t>
            </a:r>
            <a:r>
              <a:rPr lang="fr-FR" sz="1200" b="1" i="0" kern="1200" dirty="0" smtClean="0">
                <a:solidFill>
                  <a:schemeClr val="tx1"/>
                </a:solidFill>
                <a:effectLst/>
                <a:latin typeface="+mn-lt"/>
                <a:ea typeface="+mn-ea"/>
                <a:cs typeface="+mn-cs"/>
              </a:rPr>
              <a:t>« coopérative </a:t>
            </a:r>
            <a:r>
              <a:rPr lang="fr-FR" sz="1200" b="0" i="0" kern="1200" dirty="0" smtClean="0">
                <a:solidFill>
                  <a:schemeClr val="tx1"/>
                </a:solidFill>
                <a:effectLst/>
                <a:latin typeface="+mn-lt"/>
                <a:ea typeface="+mn-ea"/>
                <a:cs typeface="+mn-cs"/>
              </a:rPr>
              <a:t>» mondiale qui appartient à ses 189 États membres. </a:t>
            </a:r>
            <a:r>
              <a:rPr lang="fr-FR" sz="1200" b="1" i="0" kern="1200" dirty="0" smtClean="0">
                <a:solidFill>
                  <a:schemeClr val="tx1"/>
                </a:solidFill>
                <a:effectLst/>
                <a:latin typeface="+mn-lt"/>
                <a:ea typeface="+mn-ea"/>
                <a:cs typeface="+mn-cs"/>
              </a:rPr>
              <a:t>Première banque de développement du monde</a:t>
            </a:r>
            <a:r>
              <a:rPr lang="fr-FR" sz="1200" b="0" i="0" kern="1200" dirty="0" smtClean="0">
                <a:solidFill>
                  <a:schemeClr val="tx1"/>
                </a:solidFill>
                <a:effectLst/>
                <a:latin typeface="+mn-lt"/>
                <a:ea typeface="+mn-ea"/>
                <a:cs typeface="+mn-cs"/>
              </a:rPr>
              <a:t>, </a:t>
            </a:r>
            <a:r>
              <a:rPr lang="fr-FR" sz="1200" b="1" i="0" kern="1200" dirty="0" smtClean="0">
                <a:solidFill>
                  <a:schemeClr val="tx1"/>
                </a:solidFill>
                <a:effectLst/>
                <a:latin typeface="+mn-lt"/>
                <a:ea typeface="+mn-ea"/>
                <a:cs typeface="+mn-cs"/>
              </a:rPr>
              <a:t>la BIRD appuie la mission du Groupe de la Banque mondiale en fournissant des prêts, des garanties, des produits de gestion des risques et des services de conseil destinés aux pays à revenu intermédiaire et aux pays pauvres solvables, tout en assurant la coordination des actions menées pour faire face aux défis d’ampleur régionale ou mondiale</a:t>
            </a:r>
            <a:r>
              <a:rPr lang="fr-FR" sz="1200" b="0" i="0" kern="1200" dirty="0" smtClean="0">
                <a:solidFill>
                  <a:schemeClr val="tx1"/>
                </a:solidFill>
                <a:effectLst/>
                <a:latin typeface="+mn-lt"/>
                <a:ea typeface="+mn-ea"/>
                <a:cs typeface="+mn-cs"/>
              </a:rPr>
              <a:t>.</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L'appellation </a:t>
            </a:r>
            <a:r>
              <a:rPr lang="fr-FR" sz="1200" b="0" i="1" kern="1200" dirty="0" smtClean="0">
                <a:solidFill>
                  <a:schemeClr val="tx1"/>
                </a:solidFill>
                <a:effectLst/>
                <a:latin typeface="+mn-lt"/>
                <a:ea typeface="+mn-ea"/>
                <a:cs typeface="+mn-cs"/>
              </a:rPr>
              <a:t>Groupe de la Banque mondiale</a:t>
            </a:r>
            <a:r>
              <a:rPr lang="fr-FR" sz="1200" b="0" i="0" kern="1200" dirty="0" smtClean="0">
                <a:solidFill>
                  <a:schemeClr val="tx1"/>
                </a:solidFill>
                <a:effectLst/>
                <a:latin typeface="+mn-lt"/>
                <a:ea typeface="+mn-ea"/>
                <a:cs typeface="+mn-cs"/>
              </a:rPr>
              <a:t> désigne depuis juin 2007 cinq institutions</a:t>
            </a:r>
            <a:r>
              <a:rPr lang="fr-FR" sz="1200" b="0" i="0" u="none" strike="noStrike" kern="1200" baseline="30000" dirty="0" smtClean="0">
                <a:solidFill>
                  <a:schemeClr val="tx1"/>
                </a:solidFill>
                <a:effectLst/>
                <a:latin typeface="+mn-lt"/>
                <a:ea typeface="+mn-ea"/>
                <a:cs typeface="+mn-cs"/>
                <a:hlinkClick r:id="rId4"/>
              </a:rPr>
              <a:t>7</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la plus importante est la </a:t>
            </a:r>
            <a:r>
              <a:rPr lang="fr-FR" sz="1200" b="0" i="0" u="none" strike="noStrike" kern="1200" dirty="0" smtClean="0">
                <a:solidFill>
                  <a:schemeClr val="tx1"/>
                </a:solidFill>
                <a:effectLst/>
                <a:latin typeface="+mn-lt"/>
                <a:ea typeface="+mn-ea"/>
                <a:cs typeface="+mn-cs"/>
                <a:hlinkClick r:id="rId3" tooltip="Banque internationale pour la reconstruction et le développement"/>
              </a:rPr>
              <a:t>Banque internationale pour la reconstruction et le développement</a:t>
            </a:r>
            <a:r>
              <a:rPr lang="fr-FR" sz="1200" b="0" i="0" kern="1200" dirty="0" smtClean="0">
                <a:solidFill>
                  <a:schemeClr val="tx1"/>
                </a:solidFill>
                <a:effectLst/>
                <a:latin typeface="+mn-lt"/>
                <a:ea typeface="+mn-ea"/>
                <a:cs typeface="+mn-cs"/>
              </a:rPr>
              <a:t> (BIRD), son fonctionnement est assuré par le versement d'une cotisation réglée par les États membres,</a:t>
            </a:r>
          </a:p>
          <a:p>
            <a:r>
              <a:rPr lang="fr-FR" sz="1200" b="0" i="0" kern="1200" dirty="0" smtClean="0">
                <a:solidFill>
                  <a:schemeClr val="tx1"/>
                </a:solidFill>
                <a:effectLst/>
                <a:latin typeface="+mn-lt"/>
                <a:ea typeface="+mn-ea"/>
                <a:cs typeface="+mn-cs"/>
              </a:rPr>
              <a:t>l'</a:t>
            </a:r>
            <a:r>
              <a:rPr lang="fr-FR" sz="1200" b="0" i="0" u="none" strike="noStrike" kern="1200" dirty="0" smtClean="0">
                <a:solidFill>
                  <a:schemeClr val="tx1"/>
                </a:solidFill>
                <a:effectLst/>
                <a:latin typeface="+mn-lt"/>
                <a:ea typeface="+mn-ea"/>
                <a:cs typeface="+mn-cs"/>
                <a:hlinkClick r:id="rId5" tooltip="Association internationale de développement"/>
              </a:rPr>
              <a:t>Association internationale de développement</a:t>
            </a:r>
            <a:r>
              <a:rPr lang="fr-FR" sz="1200" b="0" i="0" kern="1200" dirty="0" smtClean="0">
                <a:solidFill>
                  <a:schemeClr val="tx1"/>
                </a:solidFill>
                <a:effectLst/>
                <a:latin typeface="+mn-lt"/>
                <a:ea typeface="+mn-ea"/>
                <a:cs typeface="+mn-cs"/>
              </a:rPr>
              <a:t> (IDA), fondée en </a:t>
            </a:r>
            <a:r>
              <a:rPr lang="fr-FR" sz="1200" b="0" i="0" u="none" strike="noStrike" kern="1200" dirty="0" smtClean="0">
                <a:solidFill>
                  <a:schemeClr val="tx1"/>
                </a:solidFill>
                <a:effectLst/>
                <a:latin typeface="+mn-lt"/>
                <a:ea typeface="+mn-ea"/>
                <a:cs typeface="+mn-cs"/>
                <a:hlinkClick r:id="rId6" tooltip="1960"/>
              </a:rPr>
              <a:t>1960</a:t>
            </a:r>
            <a:r>
              <a:rPr lang="fr-FR" sz="1200" b="0" i="0" kern="1200" dirty="0" smtClean="0">
                <a:solidFill>
                  <a:schemeClr val="tx1"/>
                </a:solidFill>
                <a:effectLst/>
                <a:latin typeface="+mn-lt"/>
                <a:ea typeface="+mn-ea"/>
                <a:cs typeface="+mn-cs"/>
              </a:rPr>
              <a:t>, ses prêts sont réservés aux pays les moins développés,</a:t>
            </a:r>
          </a:p>
          <a:p>
            <a:r>
              <a:rPr lang="fr-FR" sz="1200" b="0" i="0" kern="1200" dirty="0" smtClean="0">
                <a:solidFill>
                  <a:schemeClr val="tx1"/>
                </a:solidFill>
                <a:effectLst/>
                <a:latin typeface="+mn-lt"/>
                <a:ea typeface="+mn-ea"/>
                <a:cs typeface="+mn-cs"/>
              </a:rPr>
              <a:t>la </a:t>
            </a:r>
            <a:r>
              <a:rPr lang="fr-FR" sz="1200" b="0" i="0" u="none" strike="noStrike" kern="1200" dirty="0" smtClean="0">
                <a:solidFill>
                  <a:schemeClr val="tx1"/>
                </a:solidFill>
                <a:effectLst/>
                <a:latin typeface="+mn-lt"/>
                <a:ea typeface="+mn-ea"/>
                <a:cs typeface="+mn-cs"/>
                <a:hlinkClick r:id="rId7" tooltip="Société financière internationale"/>
              </a:rPr>
              <a:t>Société financière internationale</a:t>
            </a:r>
            <a:r>
              <a:rPr lang="fr-FR" sz="1200" b="0" i="0" kern="1200" dirty="0" smtClean="0">
                <a:solidFill>
                  <a:schemeClr val="tx1"/>
                </a:solidFill>
                <a:effectLst/>
                <a:latin typeface="+mn-lt"/>
                <a:ea typeface="+mn-ea"/>
                <a:cs typeface="+mn-cs"/>
              </a:rPr>
              <a:t> (IFC), fondée en </a:t>
            </a:r>
            <a:r>
              <a:rPr lang="fr-FR" sz="1200" b="0" i="0" u="none" strike="noStrike" kern="1200" dirty="0" smtClean="0">
                <a:solidFill>
                  <a:schemeClr val="tx1"/>
                </a:solidFill>
                <a:effectLst/>
                <a:latin typeface="+mn-lt"/>
                <a:ea typeface="+mn-ea"/>
                <a:cs typeface="+mn-cs"/>
                <a:hlinkClick r:id="rId8" tooltip="1956"/>
              </a:rPr>
              <a:t>1956</a:t>
            </a:r>
            <a:r>
              <a:rPr lang="fr-FR" sz="1200" b="0" i="0" kern="1200" dirty="0" smtClean="0">
                <a:solidFill>
                  <a:schemeClr val="tx1"/>
                </a:solidFill>
                <a:effectLst/>
                <a:latin typeface="+mn-lt"/>
                <a:ea typeface="+mn-ea"/>
                <a:cs typeface="+mn-cs"/>
              </a:rPr>
              <a:t>, pour financer les prêts et les investissements réalisés par les entreprises dans les pays à risque,</a:t>
            </a:r>
          </a:p>
          <a:p>
            <a:r>
              <a:rPr lang="fr-FR" sz="1200" b="0" i="0" kern="1200" dirty="0" smtClean="0">
                <a:solidFill>
                  <a:schemeClr val="tx1"/>
                </a:solidFill>
                <a:effectLst/>
                <a:latin typeface="+mn-lt"/>
                <a:ea typeface="+mn-ea"/>
                <a:cs typeface="+mn-cs"/>
              </a:rPr>
              <a:t>le </a:t>
            </a:r>
            <a:r>
              <a:rPr lang="fr-FR" sz="1200" b="0" i="0" u="none" strike="noStrike" kern="1200" dirty="0" smtClean="0">
                <a:solidFill>
                  <a:schemeClr val="tx1"/>
                </a:solidFill>
                <a:effectLst/>
                <a:latin typeface="+mn-lt"/>
                <a:ea typeface="+mn-ea"/>
                <a:cs typeface="+mn-cs"/>
                <a:hlinkClick r:id="rId9" tooltip="Centre international pour le règlement des différends relatifs aux investissements"/>
              </a:rPr>
              <a:t>Centre international pour le règlement des différends relatifs aux investissements</a:t>
            </a:r>
            <a:r>
              <a:rPr lang="fr-FR" sz="1200" b="0" i="0" kern="1200" dirty="0" smtClean="0">
                <a:solidFill>
                  <a:schemeClr val="tx1"/>
                </a:solidFill>
                <a:effectLst/>
                <a:latin typeface="+mn-lt"/>
                <a:ea typeface="+mn-ea"/>
                <a:cs typeface="+mn-cs"/>
              </a:rPr>
              <a:t> (CIRDI), fondé en </a:t>
            </a:r>
            <a:r>
              <a:rPr lang="fr-FR" sz="1200" b="0" i="0" u="none" strike="noStrike" kern="1200" dirty="0" smtClean="0">
                <a:solidFill>
                  <a:schemeClr val="tx1"/>
                </a:solidFill>
                <a:effectLst/>
                <a:latin typeface="+mn-lt"/>
                <a:ea typeface="+mn-ea"/>
                <a:cs typeface="+mn-cs"/>
                <a:hlinkClick r:id="rId10" tooltip="1965"/>
              </a:rPr>
              <a:t>1965</a:t>
            </a:r>
            <a:r>
              <a:rPr lang="fr-FR" sz="1200" b="0" i="0" kern="1200" dirty="0" smtClean="0">
                <a:solidFill>
                  <a:schemeClr val="tx1"/>
                </a:solidFill>
                <a:effectLst/>
                <a:latin typeface="+mn-lt"/>
                <a:ea typeface="+mn-ea"/>
                <a:cs typeface="+mn-cs"/>
              </a:rPr>
              <a:t>,</a:t>
            </a:r>
          </a:p>
          <a:p>
            <a:r>
              <a:rPr lang="fr-FR" sz="1200" b="0" i="0" kern="1200" dirty="0" smtClean="0">
                <a:solidFill>
                  <a:schemeClr val="tx1"/>
                </a:solidFill>
                <a:effectLst/>
                <a:latin typeface="+mn-lt"/>
                <a:ea typeface="+mn-ea"/>
                <a:cs typeface="+mn-cs"/>
              </a:rPr>
              <a:t>l'</a:t>
            </a:r>
            <a:r>
              <a:rPr lang="fr-FR" sz="1200" b="0" i="0" u="none" strike="noStrike" kern="1200" dirty="0" smtClean="0">
                <a:solidFill>
                  <a:schemeClr val="tx1"/>
                </a:solidFill>
                <a:effectLst/>
                <a:latin typeface="+mn-lt"/>
                <a:ea typeface="+mn-ea"/>
                <a:cs typeface="+mn-cs"/>
                <a:hlinkClick r:id="rId11" tooltip="Agence multilatérale de garantie des investissements"/>
              </a:rPr>
              <a:t>Agence multilatérale de garantie des investissements</a:t>
            </a:r>
            <a:r>
              <a:rPr lang="fr-FR" sz="1200" b="0" i="0" kern="1200" dirty="0" smtClean="0">
                <a:solidFill>
                  <a:schemeClr val="tx1"/>
                </a:solidFill>
                <a:effectLst/>
                <a:latin typeface="+mn-lt"/>
                <a:ea typeface="+mn-ea"/>
                <a:cs typeface="+mn-cs"/>
              </a:rPr>
              <a:t> (MIGA), fondée en </a:t>
            </a:r>
            <a:r>
              <a:rPr lang="fr-FR" sz="1200" b="0" i="0" u="none" strike="noStrike" kern="1200" dirty="0" smtClean="0">
                <a:solidFill>
                  <a:schemeClr val="tx1"/>
                </a:solidFill>
                <a:effectLst/>
                <a:latin typeface="+mn-lt"/>
                <a:ea typeface="+mn-ea"/>
                <a:cs typeface="+mn-cs"/>
                <a:hlinkClick r:id="rId12" tooltip="1988"/>
              </a:rPr>
              <a:t>1988</a:t>
            </a:r>
            <a:r>
              <a:rPr lang="fr-FR" sz="1200" b="0" i="0" kern="1200" dirty="0" smtClean="0">
                <a:solidFill>
                  <a:schemeClr val="tx1"/>
                </a:solidFill>
                <a:effectLst/>
                <a:latin typeface="+mn-lt"/>
                <a:ea typeface="+mn-ea"/>
                <a:cs typeface="+mn-cs"/>
              </a:rPr>
              <a:t>, pour la sécurisation des prêts.</a:t>
            </a:r>
          </a:p>
          <a:p>
            <a:endParaRPr lang="fr-FR" sz="1200" b="0" i="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12</a:t>
            </a:fld>
            <a:endParaRPr lang="fr-FR"/>
          </a:p>
        </p:txBody>
      </p:sp>
    </p:spTree>
    <p:extLst>
      <p:ext uri="{BB962C8B-B14F-4D97-AF65-F5344CB8AC3E}">
        <p14:creationId xmlns:p14="http://schemas.microsoft.com/office/powerpoint/2010/main" val="3776074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kern="1200" dirty="0" smtClean="0">
                <a:solidFill>
                  <a:schemeClr val="tx1"/>
                </a:solidFill>
                <a:effectLst/>
                <a:latin typeface="+mn-lt"/>
                <a:ea typeface="+mn-ea"/>
                <a:cs typeface="+mn-cs"/>
              </a:rPr>
              <a:t>La Banque mondiale apporte son soutien aux pays en développement</a:t>
            </a:r>
          </a:p>
          <a:p>
            <a:r>
              <a:rPr lang="fr-FR" sz="1200" b="0" i="0" kern="1200" dirty="0" smtClean="0">
                <a:solidFill>
                  <a:schemeClr val="tx1"/>
                </a:solidFill>
                <a:effectLst/>
                <a:latin typeface="+mn-lt"/>
                <a:ea typeface="+mn-ea"/>
                <a:cs typeface="+mn-cs"/>
              </a:rPr>
              <a:t>En tant </a:t>
            </a:r>
            <a:r>
              <a:rPr lang="fr-FR" sz="1200" b="1" i="0" kern="1200" dirty="0" smtClean="0">
                <a:solidFill>
                  <a:schemeClr val="tx1"/>
                </a:solidFill>
                <a:effectLst/>
                <a:latin typeface="+mn-lt"/>
                <a:ea typeface="+mn-ea"/>
                <a:cs typeface="+mn-cs"/>
              </a:rPr>
              <a:t>qu’institution internationale</a:t>
            </a:r>
            <a:r>
              <a:rPr lang="fr-FR" sz="1200" b="0" i="0" kern="1200" dirty="0" smtClean="0">
                <a:solidFill>
                  <a:schemeClr val="tx1"/>
                </a:solidFill>
                <a:effectLst/>
                <a:latin typeface="+mn-lt"/>
                <a:ea typeface="+mn-ea"/>
                <a:cs typeface="+mn-cs"/>
              </a:rPr>
              <a:t>, la Banque mondiale </a:t>
            </a:r>
            <a:r>
              <a:rPr lang="fr-FR" sz="1200" b="1" i="0" kern="1200" dirty="0" smtClean="0">
                <a:solidFill>
                  <a:schemeClr val="tx1"/>
                </a:solidFill>
                <a:effectLst/>
                <a:latin typeface="+mn-lt"/>
                <a:ea typeface="+mn-ea"/>
                <a:cs typeface="+mn-cs"/>
              </a:rPr>
              <a:t>intervient au profit des pays en développement en octroyant à ceux qui lui en font la demande des prêts assortis de faibles taux d’intérêt, des crédits sans intérêt ou encore des dons. </a:t>
            </a:r>
          </a:p>
          <a:p>
            <a:endParaRPr lang="fr-FR" sz="1200" b="1"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Elle accorde également sa garantie pour couvrir le risque de défaut de paiement du service de la dette d’un Etat qui emprunte sur les marchés financiers</a:t>
            </a:r>
            <a:r>
              <a:rPr lang="fr-FR" sz="1200" b="0" i="0" kern="1200" dirty="0" smtClean="0">
                <a:solidFill>
                  <a:schemeClr val="tx1"/>
                </a:solidFill>
                <a:effectLst/>
                <a:latin typeface="+mn-lt"/>
                <a:ea typeface="+mn-ea"/>
                <a:cs typeface="+mn-cs"/>
              </a:rPr>
              <a:t>. </a:t>
            </a:r>
          </a:p>
          <a:p>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Elle intervient aussi en faveur des entreprises privées des pays en développement, soit sous forme de prise de participation (apport en fonds propres), soit sous la forme de garantie destinée à couvrir le risque de crédit pour les banques prêteuses de fonds.</a:t>
            </a:r>
          </a:p>
          <a:p>
            <a:endParaRPr lang="fr-FR" sz="1200" b="0" i="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13</a:t>
            </a:fld>
            <a:endParaRPr lang="fr-FR"/>
          </a:p>
        </p:txBody>
      </p:sp>
    </p:spTree>
    <p:extLst>
      <p:ext uri="{BB962C8B-B14F-4D97-AF65-F5344CB8AC3E}">
        <p14:creationId xmlns:p14="http://schemas.microsoft.com/office/powerpoint/2010/main" val="1693542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Elle intervient aussi en faveur des entreprises privées des pays en développement</a:t>
            </a:r>
            <a:r>
              <a:rPr lang="fr-FR" sz="1200" b="0" i="0" kern="1200" dirty="0" smtClean="0">
                <a:solidFill>
                  <a:schemeClr val="tx1"/>
                </a:solidFill>
                <a:effectLst/>
                <a:latin typeface="+mn-lt"/>
                <a:ea typeface="+mn-ea"/>
                <a:cs typeface="+mn-cs"/>
              </a:rPr>
              <a:t>, soit sous forme de prise de participation (apport en fonds propres), soit sous la forme de garantie destinée à couvrir le risque de crédit pour les banques prêteuses de fonds.</a:t>
            </a:r>
          </a:p>
          <a:p>
            <a:endParaRPr lang="fr-FR" sz="1200" b="0" i="0" kern="1200" dirty="0" smtClean="0">
              <a:solidFill>
                <a:schemeClr val="tx1"/>
              </a:solidFill>
              <a:effectLst/>
              <a:latin typeface="+mn-lt"/>
              <a:ea typeface="+mn-ea"/>
              <a:cs typeface="+mn-cs"/>
            </a:endParaRPr>
          </a:p>
          <a:p>
            <a:r>
              <a:rPr lang="fr-FR" b="1" dirty="0" smtClean="0"/>
              <a:t>La Banque mondiale intervient également en appui aux pays en développement sous la forme de conseils stratégiques, d’études, d’analyses et d’assistance technique. Ces interventions constituent d’ailleurs souvent un préalable à des opérations de financement de la Banque.</a:t>
            </a:r>
          </a:p>
          <a:p>
            <a:endParaRPr lang="fr-FR" b="1" dirty="0" smtClean="0"/>
          </a:p>
          <a:p>
            <a:r>
              <a:rPr lang="fr-FR" b="1" dirty="0" smtClean="0"/>
              <a:t>En 2019, la Banque mondiale a ainsi accordé un total de 62,3 milliards de dollars de prêts, dons, prises de participations et garanties en faveur des pays membres et de leurs entreprises privées.</a:t>
            </a:r>
            <a:endParaRPr lang="fr-FR" b="1"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14</a:t>
            </a:fld>
            <a:endParaRPr lang="fr-FR"/>
          </a:p>
        </p:txBody>
      </p:sp>
    </p:spTree>
    <p:extLst>
      <p:ext uri="{BB962C8B-B14F-4D97-AF65-F5344CB8AC3E}">
        <p14:creationId xmlns:p14="http://schemas.microsoft.com/office/powerpoint/2010/main" val="136876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Pour </a:t>
            </a:r>
            <a:r>
              <a:rPr lang="fr-FR" sz="1200" b="1" i="0" u="sng" kern="1200" dirty="0" smtClean="0">
                <a:solidFill>
                  <a:schemeClr val="tx1"/>
                </a:solidFill>
                <a:effectLst/>
                <a:latin typeface="+mn-lt"/>
                <a:ea typeface="+mn-ea"/>
                <a:cs typeface="+mn-cs"/>
              </a:rPr>
              <a:t>financer ses interventions en faveur des pays en développement</a:t>
            </a:r>
            <a:r>
              <a:rPr lang="fr-FR" sz="1200" b="0" i="0" kern="1200" dirty="0" smtClean="0">
                <a:solidFill>
                  <a:schemeClr val="tx1"/>
                </a:solidFill>
                <a:effectLst/>
                <a:latin typeface="+mn-lt"/>
                <a:ea typeface="+mn-ea"/>
                <a:cs typeface="+mn-cs"/>
              </a:rPr>
              <a:t>, la Banque mondiale procède à des </a:t>
            </a:r>
            <a:r>
              <a:rPr lang="fr-FR" sz="1200" b="1" i="0" kern="1200" dirty="0" smtClean="0">
                <a:solidFill>
                  <a:schemeClr val="tx1"/>
                </a:solidFill>
                <a:effectLst/>
                <a:latin typeface="+mn-lt"/>
                <a:ea typeface="+mn-ea"/>
                <a:cs typeface="+mn-cs"/>
              </a:rPr>
              <a:t>emprunts obligataires</a:t>
            </a:r>
            <a:r>
              <a:rPr lang="fr-FR" sz="1200" b="0" i="0" kern="1200" dirty="0" smtClean="0">
                <a:solidFill>
                  <a:schemeClr val="tx1"/>
                </a:solidFill>
                <a:effectLst/>
                <a:latin typeface="+mn-lt"/>
                <a:ea typeface="+mn-ea"/>
                <a:cs typeface="+mn-cs"/>
              </a:rPr>
              <a:t> sur les marchés financiers mondiaux. En 2019, elle a levé des fonds à hauteur de 54 milliards de dollars via des émissions obligataires libellées en 27 monnaies différentes.</a:t>
            </a:r>
          </a:p>
          <a:p>
            <a:r>
              <a:rPr lang="fr-FR" sz="1200" b="0" i="0" kern="1200" dirty="0" smtClean="0">
                <a:solidFill>
                  <a:schemeClr val="tx1"/>
                </a:solidFill>
                <a:effectLst/>
                <a:latin typeface="+mn-lt"/>
                <a:ea typeface="+mn-ea"/>
                <a:cs typeface="+mn-cs"/>
              </a:rPr>
              <a:t>Le soutien des pays membres, ainsi que </a:t>
            </a:r>
            <a:r>
              <a:rPr lang="fr-FR" sz="1200" b="1" i="0" u="sng" kern="1200" dirty="0" smtClean="0">
                <a:solidFill>
                  <a:schemeClr val="tx1"/>
                </a:solidFill>
                <a:effectLst/>
                <a:latin typeface="+mn-lt"/>
                <a:ea typeface="+mn-ea"/>
                <a:cs typeface="+mn-cs"/>
              </a:rPr>
              <a:t>la solidité financière de l’institution, </a:t>
            </a:r>
            <a:r>
              <a:rPr lang="fr-FR" sz="1200" b="0" i="0" kern="1200" dirty="0" smtClean="0">
                <a:solidFill>
                  <a:schemeClr val="tx1"/>
                </a:solidFill>
                <a:effectLst/>
                <a:latin typeface="+mn-lt"/>
                <a:ea typeface="+mn-ea"/>
                <a:cs typeface="+mn-cs"/>
              </a:rPr>
              <a:t>lui permettent de bénéficier de la meilleure notation des </a:t>
            </a:r>
            <a:r>
              <a:rPr lang="fr-FR" sz="1200" b="0" i="0" u="none" strike="noStrike" kern="1200" dirty="0" smtClean="0">
                <a:solidFill>
                  <a:schemeClr val="tx1"/>
                </a:solidFill>
                <a:effectLst/>
                <a:latin typeface="+mn-lt"/>
                <a:ea typeface="+mn-ea"/>
                <a:cs typeface="+mn-cs"/>
                <a:hlinkClick r:id="rId3"/>
              </a:rPr>
              <a:t>agences de rating</a:t>
            </a:r>
            <a:r>
              <a:rPr lang="fr-FR" sz="1200" b="0" i="0" kern="1200" dirty="0" smtClean="0">
                <a:solidFill>
                  <a:schemeClr val="tx1"/>
                </a:solidFill>
                <a:effectLst/>
                <a:latin typeface="+mn-lt"/>
                <a:ea typeface="+mn-ea"/>
                <a:cs typeface="+mn-cs"/>
              </a:rPr>
              <a:t> « AAA » et ainsi d’obtenir des financements à des taux d’intérêt faibles.</a:t>
            </a:r>
          </a:p>
          <a:p>
            <a:r>
              <a:rPr lang="fr-FR" sz="1200" b="1" i="0" kern="1200" dirty="0" smtClean="0">
                <a:solidFill>
                  <a:schemeClr val="tx1"/>
                </a:solidFill>
                <a:effectLst/>
                <a:latin typeface="+mn-lt"/>
                <a:ea typeface="+mn-ea"/>
                <a:cs typeface="+mn-cs"/>
              </a:rPr>
              <a:t>Le solde de ses ressources provient des 189 pays membres </a:t>
            </a:r>
            <a:r>
              <a:rPr lang="fr-FR" sz="1200" b="0" i="0" kern="1200" dirty="0" smtClean="0">
                <a:solidFill>
                  <a:schemeClr val="tx1"/>
                </a:solidFill>
                <a:effectLst/>
                <a:latin typeface="+mn-lt"/>
                <a:ea typeface="+mn-ea"/>
                <a:cs typeface="+mn-cs"/>
              </a:rPr>
              <a:t>qui lui versent leurs </a:t>
            </a:r>
            <a:r>
              <a:rPr lang="fr-FR" sz="1200" b="1" i="0" kern="1200" dirty="0" smtClean="0">
                <a:solidFill>
                  <a:schemeClr val="tx1"/>
                </a:solidFill>
                <a:effectLst/>
                <a:latin typeface="+mn-lt"/>
                <a:ea typeface="+mn-ea"/>
                <a:cs typeface="+mn-cs"/>
              </a:rPr>
              <a:t>quotes-parts</a:t>
            </a:r>
            <a:r>
              <a:rPr lang="fr-FR" sz="1200" b="0" i="0" kern="1200" dirty="0" smtClean="0">
                <a:solidFill>
                  <a:schemeClr val="tx1"/>
                </a:solidFill>
                <a:effectLst/>
                <a:latin typeface="+mn-lt"/>
                <a:ea typeface="+mn-ea"/>
                <a:cs typeface="+mn-cs"/>
              </a:rPr>
              <a:t> et qui, pour les quarante plus riches, versent en outre des allocations à l’Association internationale de développement selon un rythme triennal.</a:t>
            </a:r>
          </a:p>
          <a:p>
            <a:r>
              <a:rPr lang="fr-FR" sz="1200" b="1" i="0" u="sng" kern="1200" dirty="0" smtClean="0">
                <a:solidFill>
                  <a:schemeClr val="tx1"/>
                </a:solidFill>
                <a:effectLst/>
                <a:latin typeface="+mn-lt"/>
                <a:ea typeface="+mn-ea"/>
                <a:cs typeface="+mn-cs"/>
              </a:rPr>
              <a:t>La Banque mondiale fonctionne de fait comme une banque d’investissement qui emprunte sur les marchés financiers et prête les ressources obtenues à ses pays membres qui lui en font la demande.</a:t>
            </a:r>
            <a:r>
              <a:rPr lang="fr-FR" sz="1200" b="0" i="0" kern="1200" dirty="0" smtClean="0">
                <a:solidFill>
                  <a:schemeClr val="tx1"/>
                </a:solidFill>
                <a:effectLst/>
                <a:latin typeface="+mn-lt"/>
                <a:ea typeface="+mn-ea"/>
                <a:cs typeface="+mn-cs"/>
              </a:rPr>
              <a:t> Il est toutefois très rapidement devenu évident que la Banque mondiale se finançant au taux du marché obligataire, et par conséquent prêtant à un taux très proche de celui-ci, </a:t>
            </a:r>
            <a:r>
              <a:rPr lang="fr-FR" sz="1200" b="1" i="0" kern="1200" dirty="0" smtClean="0">
                <a:solidFill>
                  <a:schemeClr val="tx1"/>
                </a:solidFill>
                <a:effectLst/>
                <a:latin typeface="+mn-lt"/>
                <a:ea typeface="+mn-ea"/>
                <a:cs typeface="+mn-cs"/>
              </a:rPr>
              <a:t>beaucoup de pays pauvres se trouvaient dans l’incapacité de bénéficier de ses financements</a:t>
            </a:r>
            <a:r>
              <a:rPr lang="fr-FR" sz="1200" b="0" i="0" kern="1200" dirty="0" smtClean="0">
                <a:solidFill>
                  <a:schemeClr val="tx1"/>
                </a:solidFill>
                <a:effectLst/>
                <a:latin typeface="+mn-lt"/>
                <a:ea typeface="+mn-ea"/>
                <a:cs typeface="+mn-cs"/>
              </a:rPr>
              <a:t>. En outre, les besoins de ces pays étaient surtout concentrés dans des secteurs (agriculture, éducation, social) dont la rentabilité économique est incertaine.</a:t>
            </a:r>
          </a:p>
          <a:p>
            <a:r>
              <a:rPr lang="fr-FR" sz="1200" b="0" i="0" kern="1200" dirty="0" smtClean="0">
                <a:solidFill>
                  <a:schemeClr val="tx1"/>
                </a:solidFill>
                <a:effectLst/>
                <a:latin typeface="+mn-lt"/>
                <a:ea typeface="+mn-ea"/>
                <a:cs typeface="+mn-cs"/>
              </a:rPr>
              <a:t>C’est la raison pour laquelle fut décidée la création de l’</a:t>
            </a:r>
            <a:r>
              <a:rPr lang="fr-FR" sz="1200" b="1" i="0" kern="1200" dirty="0" smtClean="0">
                <a:solidFill>
                  <a:schemeClr val="tx1"/>
                </a:solidFill>
                <a:effectLst/>
                <a:latin typeface="+mn-lt"/>
                <a:ea typeface="+mn-ea"/>
                <a:cs typeface="+mn-cs"/>
              </a:rPr>
              <a:t>Agence internationale pour le développement (AID) en 1960</a:t>
            </a:r>
            <a:r>
              <a:rPr lang="fr-FR" sz="1200" b="0" i="0" kern="1200" dirty="0" smtClean="0">
                <a:solidFill>
                  <a:schemeClr val="tx1"/>
                </a:solidFill>
                <a:effectLst/>
                <a:latin typeface="+mn-lt"/>
                <a:ea typeface="+mn-ea"/>
                <a:cs typeface="+mn-cs"/>
              </a:rPr>
              <a:t>. Celle-ci, à la différence de la BIRD, accorde en effet des prêts « concessionnels », c’est-à-dire à taux réduits, grâce aux fonds apportés par les pays membres les plus riches.</a:t>
            </a:r>
          </a:p>
          <a:p>
            <a:r>
              <a:rPr lang="fr-FR" sz="1200" b="0" i="0" kern="1200" dirty="0" smtClean="0">
                <a:solidFill>
                  <a:schemeClr val="tx1"/>
                </a:solidFill>
                <a:effectLst/>
                <a:latin typeface="+mn-lt"/>
                <a:ea typeface="+mn-ea"/>
                <a:cs typeface="+mn-cs"/>
              </a:rPr>
              <a:t>Par ailleurs, les statuts de la Banque mondiale ne lui permettent d’accorder des prêts qu’à des Etats ou à des entités pour lesquels ils se portent garants. De ce fait, la Banque mondiale ne pouvait intervenir qu’en faveur du secteur public. Afin de pouvoir aussi financer le secteur privé, elle a créé la </a:t>
            </a:r>
            <a:r>
              <a:rPr lang="fr-FR" sz="1200" b="1" i="0" kern="1200" dirty="0" smtClean="0">
                <a:solidFill>
                  <a:schemeClr val="tx1"/>
                </a:solidFill>
                <a:effectLst/>
                <a:latin typeface="+mn-lt"/>
                <a:ea typeface="+mn-ea"/>
                <a:cs typeface="+mn-cs"/>
              </a:rPr>
              <a:t>Société financière internationale (SFI) en 1956</a:t>
            </a:r>
            <a:r>
              <a:rPr lang="fr-FR" sz="1200" b="0" i="0" kern="1200" dirty="0" smtClean="0">
                <a:solidFill>
                  <a:schemeClr val="tx1"/>
                </a:solidFill>
                <a:effectLst/>
                <a:latin typeface="+mn-lt"/>
                <a:ea typeface="+mn-ea"/>
                <a:cs typeface="+mn-cs"/>
              </a:rPr>
              <a:t> qui fonctionne comme une banque d’affaires et se doit donc d’être rentable. Le montant des financements accordés par celle-ci a atteint 19 milliards de dollars en 2019 au profit de plus de 1 900 entreprises présentes dans plus de 100 pays en voie de développement.</a:t>
            </a:r>
          </a:p>
          <a:p>
            <a:endParaRPr lang="fr-FR" b="1"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15</a:t>
            </a:fld>
            <a:endParaRPr lang="fr-FR"/>
          </a:p>
        </p:txBody>
      </p:sp>
    </p:spTree>
    <p:extLst>
      <p:ext uri="{BB962C8B-B14F-4D97-AF65-F5344CB8AC3E}">
        <p14:creationId xmlns:p14="http://schemas.microsoft.com/office/powerpoint/2010/main" val="2322805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u="sng" kern="1200" dirty="0" smtClean="0">
                <a:solidFill>
                  <a:schemeClr val="tx1"/>
                </a:solidFill>
                <a:effectLst/>
                <a:latin typeface="+mn-lt"/>
                <a:ea typeface="+mn-ea"/>
                <a:cs typeface="+mn-cs"/>
              </a:rPr>
              <a:t>Rôle et missions</a:t>
            </a:r>
            <a:r>
              <a:rPr lang="fr-FR" sz="1200" b="1" i="0" u="sng" kern="1200" baseline="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Après la reconstruction de l'</a:t>
            </a:r>
            <a:r>
              <a:rPr lang="fr-FR" sz="1200" b="0" i="0" u="none" strike="noStrike" kern="1200" dirty="0" smtClean="0">
                <a:solidFill>
                  <a:schemeClr val="tx1"/>
                </a:solidFill>
                <a:effectLst/>
                <a:latin typeface="+mn-lt"/>
                <a:ea typeface="+mn-ea"/>
                <a:cs typeface="+mn-cs"/>
                <a:hlinkClick r:id="rId3" tooltip="Europe"/>
              </a:rPr>
              <a:t>Europe</a:t>
            </a:r>
            <a:r>
              <a:rPr lang="fr-FR" sz="1200" b="0" i="0" kern="1200" dirty="0" smtClean="0">
                <a:solidFill>
                  <a:schemeClr val="tx1"/>
                </a:solidFill>
                <a:effectLst/>
                <a:latin typeface="+mn-lt"/>
                <a:ea typeface="+mn-ea"/>
                <a:cs typeface="+mn-cs"/>
              </a:rPr>
              <a:t> et du </a:t>
            </a:r>
            <a:r>
              <a:rPr lang="fr-FR" sz="1200" b="0" i="0" u="none" strike="noStrike" kern="1200" dirty="0" smtClean="0">
                <a:solidFill>
                  <a:schemeClr val="tx1"/>
                </a:solidFill>
                <a:effectLst/>
                <a:latin typeface="+mn-lt"/>
                <a:ea typeface="+mn-ea"/>
                <a:cs typeface="+mn-cs"/>
                <a:hlinkClick r:id="rId4" tooltip="Japon"/>
              </a:rPr>
              <a:t>Japon</a:t>
            </a:r>
            <a:r>
              <a:rPr lang="fr-FR" sz="1200" b="0" i="0" kern="1200" dirty="0" smtClean="0">
                <a:solidFill>
                  <a:schemeClr val="tx1"/>
                </a:solidFill>
                <a:effectLst/>
                <a:latin typeface="+mn-lt"/>
                <a:ea typeface="+mn-ea"/>
                <a:cs typeface="+mn-cs"/>
              </a:rPr>
              <a:t>, son action s'est progressivement orientée vers les pays en développement, et en particulier les </a:t>
            </a:r>
            <a:r>
              <a:rPr lang="fr-FR" sz="1200" b="0" i="0" u="none" strike="noStrike" kern="1200" dirty="0" smtClean="0">
                <a:solidFill>
                  <a:schemeClr val="tx1"/>
                </a:solidFill>
                <a:effectLst/>
                <a:latin typeface="+mn-lt"/>
                <a:ea typeface="+mn-ea"/>
                <a:cs typeface="+mn-cs"/>
                <a:hlinkClick r:id="rId5" tooltip="Pays les moins avancés"/>
              </a:rPr>
              <a:t>pays les moins avancés</a:t>
            </a:r>
            <a:r>
              <a:rPr lang="fr-FR" sz="1200" b="0" i="0" kern="1200" dirty="0" smtClean="0">
                <a:solidFill>
                  <a:schemeClr val="tx1"/>
                </a:solidFill>
                <a:effectLst/>
                <a:latin typeface="+mn-lt"/>
                <a:ea typeface="+mn-ea"/>
                <a:cs typeface="+mn-cs"/>
              </a:rPr>
              <a:t> (PMA), sur des axes comme l'</a:t>
            </a:r>
            <a:r>
              <a:rPr lang="fr-FR" sz="1200" b="0" i="0" u="none" strike="noStrike" kern="1200" dirty="0" smtClean="0">
                <a:solidFill>
                  <a:schemeClr val="tx1"/>
                </a:solidFill>
                <a:effectLst/>
                <a:latin typeface="+mn-lt"/>
                <a:ea typeface="+mn-ea"/>
                <a:cs typeface="+mn-cs"/>
                <a:hlinkClick r:id="rId6" tooltip="Éducation"/>
              </a:rPr>
              <a:t>éducation</a:t>
            </a:r>
            <a:r>
              <a:rPr lang="fr-FR" sz="1200" b="0" i="0" kern="1200" dirty="0" smtClean="0">
                <a:solidFill>
                  <a:schemeClr val="tx1"/>
                </a:solidFill>
                <a:effectLst/>
                <a:latin typeface="+mn-lt"/>
                <a:ea typeface="+mn-ea"/>
                <a:cs typeface="+mn-cs"/>
              </a:rPr>
              <a:t>, l'</a:t>
            </a:r>
            <a:r>
              <a:rPr lang="fr-FR" sz="1200" b="0" i="0" u="none" strike="noStrike" kern="1200" dirty="0" smtClean="0">
                <a:solidFill>
                  <a:schemeClr val="tx1"/>
                </a:solidFill>
                <a:effectLst/>
                <a:latin typeface="+mn-lt"/>
                <a:ea typeface="+mn-ea"/>
                <a:cs typeface="+mn-cs"/>
                <a:hlinkClick r:id="rId7" tooltip="Agriculture"/>
              </a:rPr>
              <a:t>agriculture</a:t>
            </a:r>
            <a:r>
              <a:rPr lang="fr-FR" sz="1200" b="0" i="0" kern="1200" dirty="0" smtClean="0">
                <a:solidFill>
                  <a:schemeClr val="tx1"/>
                </a:solidFill>
                <a:effectLst/>
                <a:latin typeface="+mn-lt"/>
                <a:ea typeface="+mn-ea"/>
                <a:cs typeface="+mn-cs"/>
              </a:rPr>
              <a:t>, l'industrie, la santé… et plus récemment vers le climat et l'environnement.</a:t>
            </a:r>
          </a:p>
          <a:p>
            <a:r>
              <a:rPr lang="fr-FR" sz="1200" b="0" i="0" kern="1200" dirty="0" smtClean="0">
                <a:solidFill>
                  <a:schemeClr val="tx1"/>
                </a:solidFill>
                <a:effectLst/>
                <a:latin typeface="+mn-lt"/>
                <a:ea typeface="+mn-ea"/>
                <a:cs typeface="+mn-cs"/>
              </a:rPr>
              <a:t>La Banque mondiale a pour mission de soutenir des projets innovant ou risqués que des investisseurs classiques n’oseraient pas financer, tels que des actions de reconstruction de zones dévastées par des conflits ou des catastrophes, ou encore la protection du climat et l’</a:t>
            </a:r>
            <a:r>
              <a:rPr lang="fr-FR" sz="1200" b="0" i="0" u="none" strike="noStrike" kern="1200" dirty="0" smtClean="0">
                <a:solidFill>
                  <a:schemeClr val="tx1"/>
                </a:solidFill>
                <a:effectLst/>
                <a:latin typeface="+mn-lt"/>
                <a:ea typeface="+mn-ea"/>
                <a:cs typeface="+mn-cs"/>
                <a:hlinkClick r:id="rId8" tooltip="Adaptation au dérèglement climatique"/>
              </a:rPr>
              <a:t>adaptation au dérèglement climatique</a:t>
            </a:r>
            <a:r>
              <a:rPr lang="fr-FR" sz="1200" b="0" i="0" kern="1200" dirty="0" smtClean="0">
                <a:solidFill>
                  <a:schemeClr val="tx1"/>
                </a:solidFill>
                <a:effectLst/>
                <a:latin typeface="+mn-lt"/>
                <a:ea typeface="+mn-ea"/>
                <a:cs typeface="+mn-cs"/>
              </a:rPr>
              <a:t> (ex irrigation au goutte à goutte alimentée par des </a:t>
            </a:r>
            <a:r>
              <a:rPr lang="fr-FR" sz="1200" b="0" i="0" u="none" strike="noStrike" kern="1200" dirty="0" smtClean="0">
                <a:solidFill>
                  <a:schemeClr val="tx1"/>
                </a:solidFill>
                <a:effectLst/>
                <a:latin typeface="+mn-lt"/>
                <a:ea typeface="+mn-ea"/>
                <a:cs typeface="+mn-cs"/>
                <a:hlinkClick r:id="rId9" tooltip="Modules photovoltaïques"/>
              </a:rPr>
              <a:t>modules photovoltaïques</a:t>
            </a:r>
            <a:r>
              <a:rPr lang="fr-FR" sz="1200" b="0" i="0" kern="1200" dirty="0" smtClean="0">
                <a:solidFill>
                  <a:schemeClr val="tx1"/>
                </a:solidFill>
                <a:effectLst/>
                <a:latin typeface="+mn-lt"/>
                <a:ea typeface="+mn-ea"/>
                <a:cs typeface="+mn-cs"/>
              </a:rPr>
              <a:t> aidés au </a:t>
            </a:r>
            <a:r>
              <a:rPr lang="fr-FR" sz="1200" b="0" i="0" u="none" strike="noStrike" kern="1200" dirty="0" smtClean="0">
                <a:solidFill>
                  <a:schemeClr val="tx1"/>
                </a:solidFill>
                <a:effectLst/>
                <a:latin typeface="+mn-lt"/>
                <a:ea typeface="+mn-ea"/>
                <a:cs typeface="+mn-cs"/>
                <a:hlinkClick r:id="rId10" tooltip="Niger"/>
              </a:rPr>
              <a:t>Niger</a:t>
            </a:r>
            <a:r>
              <a:rPr lang="fr-FR" sz="1200" b="0" i="0" kern="1200" dirty="0" smtClean="0">
                <a:solidFill>
                  <a:schemeClr val="tx1"/>
                </a:solidFill>
                <a:effectLst/>
                <a:latin typeface="+mn-lt"/>
                <a:ea typeface="+mn-ea"/>
                <a:cs typeface="+mn-cs"/>
              </a:rPr>
              <a:t>). Rien qu’en 2018, l'IFC a aidé à hauteur d’environ 23 milliards de dollars des pays en développement</a:t>
            </a:r>
            <a:r>
              <a:rPr lang="fr-FR" sz="1200" b="0" i="0" u="none" strike="noStrike" kern="1200" baseline="30000" dirty="0" smtClean="0">
                <a:solidFill>
                  <a:schemeClr val="tx1"/>
                </a:solidFill>
                <a:effectLst/>
                <a:latin typeface="+mn-lt"/>
                <a:ea typeface="+mn-ea"/>
                <a:cs typeface="+mn-cs"/>
                <a:hlinkClick r:id="rId11"/>
              </a:rPr>
              <a:t>2</a:t>
            </a:r>
            <a:r>
              <a:rPr lang="fr-FR" sz="1200" b="0" i="0" kern="1200" dirty="0" smtClean="0">
                <a:solidFill>
                  <a:schemeClr val="tx1"/>
                </a:solidFill>
                <a:effectLst/>
                <a:latin typeface="+mn-lt"/>
                <a:ea typeface="+mn-ea"/>
                <a:cs typeface="+mn-cs"/>
              </a:rPr>
              <a:t>.</a:t>
            </a:r>
          </a:p>
          <a:p>
            <a:r>
              <a:rPr lang="fr-FR" sz="1200" b="0" i="0" kern="1200" dirty="0" smtClean="0">
                <a:solidFill>
                  <a:schemeClr val="tx1"/>
                </a:solidFill>
                <a:effectLst/>
                <a:latin typeface="+mn-lt"/>
                <a:ea typeface="+mn-ea"/>
                <a:cs typeface="+mn-cs"/>
              </a:rPr>
              <a:t>En plus des prêts accordés, elle finance également (directement ou indirectement) des projets d'</a:t>
            </a:r>
            <a:r>
              <a:rPr lang="fr-FR" sz="1200" b="0" i="0" u="none" strike="noStrike" kern="1200" dirty="0" smtClean="0">
                <a:solidFill>
                  <a:schemeClr val="tx1"/>
                </a:solidFill>
                <a:effectLst/>
                <a:latin typeface="+mn-lt"/>
                <a:ea typeface="+mn-ea"/>
                <a:cs typeface="+mn-cs"/>
                <a:hlinkClick r:id="rId12" tooltip="Organisation non gouvernementale"/>
              </a:rPr>
              <a:t>ONG</a:t>
            </a:r>
            <a:r>
              <a:rPr lang="fr-FR" sz="1200" b="0" i="0" kern="1200" dirty="0" smtClean="0">
                <a:solidFill>
                  <a:schemeClr val="tx1"/>
                </a:solidFill>
                <a:effectLst/>
                <a:latin typeface="+mn-lt"/>
                <a:ea typeface="+mn-ea"/>
                <a:cs typeface="+mn-cs"/>
              </a:rPr>
              <a:t>, et conduit de nombreuses recherches en rapport avec le développement de chaque pays. Ainsi, c'est la Banque mondiale qui mesure l'</a:t>
            </a:r>
            <a:r>
              <a:rPr lang="fr-FR" sz="1200" b="0" i="0" u="none" strike="noStrike" kern="1200" dirty="0" smtClean="0">
                <a:solidFill>
                  <a:schemeClr val="tx1"/>
                </a:solidFill>
                <a:effectLst/>
                <a:latin typeface="+mn-lt"/>
                <a:ea typeface="+mn-ea"/>
                <a:cs typeface="+mn-cs"/>
                <a:hlinkClick r:id="rId13" tooltip="Indicateur de développement humain"/>
              </a:rPr>
              <a:t>Indicateur de développement humain</a:t>
            </a:r>
            <a:r>
              <a:rPr lang="fr-FR" sz="1200" b="0" i="0" kern="1200" dirty="0" smtClean="0">
                <a:solidFill>
                  <a:schemeClr val="tx1"/>
                </a:solidFill>
                <a:effectLst/>
                <a:latin typeface="+mn-lt"/>
                <a:ea typeface="+mn-ea"/>
                <a:cs typeface="+mn-cs"/>
              </a:rPr>
              <a:t> (IDH) dans différents pays et zones géographiques, ou qui conduit avec l'</a:t>
            </a:r>
            <a:r>
              <a:rPr lang="fr-FR" sz="1200" b="0" i="0" u="none" strike="noStrike" kern="1200" dirty="0" smtClean="0">
                <a:solidFill>
                  <a:schemeClr val="tx1"/>
                </a:solidFill>
                <a:effectLst/>
                <a:latin typeface="+mn-lt"/>
                <a:ea typeface="+mn-ea"/>
                <a:cs typeface="+mn-cs"/>
                <a:hlinkClick r:id="rId14" tooltip="Unicef"/>
              </a:rPr>
              <a:t>Unicef</a:t>
            </a:r>
            <a:r>
              <a:rPr lang="fr-FR" sz="1200" b="0" i="0" kern="1200" dirty="0" smtClean="0">
                <a:solidFill>
                  <a:schemeClr val="tx1"/>
                </a:solidFill>
                <a:effectLst/>
                <a:latin typeface="+mn-lt"/>
                <a:ea typeface="+mn-ea"/>
                <a:cs typeface="+mn-cs"/>
              </a:rPr>
              <a:t> des études thématiques sur l'</a:t>
            </a:r>
            <a:r>
              <a:rPr lang="fr-FR" sz="1200" b="0" i="0" u="none" strike="noStrike" kern="1200" dirty="0" smtClean="0">
                <a:solidFill>
                  <a:schemeClr val="tx1"/>
                </a:solidFill>
                <a:effectLst/>
                <a:latin typeface="+mn-lt"/>
                <a:ea typeface="+mn-ea"/>
                <a:cs typeface="+mn-cs"/>
                <a:hlinkClick r:id="rId15" tooltip="Eau"/>
              </a:rPr>
              <a:t>eau</a:t>
            </a:r>
            <a:r>
              <a:rPr lang="fr-FR" sz="1200" b="0" i="0" kern="1200" dirty="0" smtClean="0">
                <a:solidFill>
                  <a:schemeClr val="tx1"/>
                </a:solidFill>
                <a:effectLst/>
                <a:latin typeface="+mn-lt"/>
                <a:ea typeface="+mn-ea"/>
                <a:cs typeface="+mn-cs"/>
              </a:rPr>
              <a:t> et l'</a:t>
            </a:r>
            <a:r>
              <a:rPr lang="fr-FR" sz="1200" b="0" i="0" u="none" strike="noStrike" kern="1200" dirty="0" smtClean="0">
                <a:solidFill>
                  <a:schemeClr val="tx1"/>
                </a:solidFill>
                <a:effectLst/>
                <a:latin typeface="+mn-lt"/>
                <a:ea typeface="+mn-ea"/>
                <a:cs typeface="+mn-cs"/>
                <a:hlinkClick r:id="rId16" tooltip="Assainissement"/>
              </a:rPr>
              <a:t>assainissement</a:t>
            </a:r>
            <a:r>
              <a:rPr lang="fr-FR" sz="1200" b="0" i="0" kern="1200" dirty="0" smtClean="0">
                <a:solidFill>
                  <a:schemeClr val="tx1"/>
                </a:solidFill>
                <a:effectLst/>
                <a:latin typeface="+mn-lt"/>
                <a:ea typeface="+mn-ea"/>
                <a:cs typeface="+mn-cs"/>
              </a:rPr>
              <a:t>.</a:t>
            </a:r>
          </a:p>
          <a:p>
            <a:r>
              <a:rPr lang="fr-FR" dirty="0" smtClean="0"/>
              <a:t/>
            </a:r>
            <a:br>
              <a:rPr lang="fr-FR" dirty="0" smtClean="0"/>
            </a:br>
            <a:endParaRPr lang="fr-FR" b="1"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16</a:t>
            </a:fld>
            <a:endParaRPr lang="fr-FR"/>
          </a:p>
        </p:txBody>
      </p:sp>
    </p:spTree>
    <p:extLst>
      <p:ext uri="{BB962C8B-B14F-4D97-AF65-F5344CB8AC3E}">
        <p14:creationId xmlns:p14="http://schemas.microsoft.com/office/powerpoint/2010/main" val="3941987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u="sng" kern="1200" dirty="0" smtClean="0">
                <a:solidFill>
                  <a:schemeClr val="tx1"/>
                </a:solidFill>
                <a:effectLst/>
                <a:latin typeface="+mn-lt"/>
                <a:ea typeface="+mn-ea"/>
                <a:cs typeface="+mn-cs"/>
              </a:rPr>
              <a:t>Rôle et missions</a:t>
            </a:r>
            <a:r>
              <a:rPr lang="fr-FR" sz="1200" b="1" i="0" u="sng" kern="1200" baseline="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Après la reconstruction de l'</a:t>
            </a:r>
            <a:r>
              <a:rPr lang="fr-FR" sz="1200" b="0" i="0" u="none" strike="noStrike" kern="1200" dirty="0" smtClean="0">
                <a:solidFill>
                  <a:schemeClr val="tx1"/>
                </a:solidFill>
                <a:effectLst/>
                <a:latin typeface="+mn-lt"/>
                <a:ea typeface="+mn-ea"/>
                <a:cs typeface="+mn-cs"/>
                <a:hlinkClick r:id="rId3" tooltip="Europe"/>
              </a:rPr>
              <a:t>Europe</a:t>
            </a:r>
            <a:r>
              <a:rPr lang="fr-FR" sz="1200" b="0" i="0" kern="1200" dirty="0" smtClean="0">
                <a:solidFill>
                  <a:schemeClr val="tx1"/>
                </a:solidFill>
                <a:effectLst/>
                <a:latin typeface="+mn-lt"/>
                <a:ea typeface="+mn-ea"/>
                <a:cs typeface="+mn-cs"/>
              </a:rPr>
              <a:t> et du </a:t>
            </a:r>
            <a:r>
              <a:rPr lang="fr-FR" sz="1200" b="0" i="0" u="none" strike="noStrike" kern="1200" dirty="0" smtClean="0">
                <a:solidFill>
                  <a:schemeClr val="tx1"/>
                </a:solidFill>
                <a:effectLst/>
                <a:latin typeface="+mn-lt"/>
                <a:ea typeface="+mn-ea"/>
                <a:cs typeface="+mn-cs"/>
                <a:hlinkClick r:id="rId4" tooltip="Japon"/>
              </a:rPr>
              <a:t>Japon</a:t>
            </a:r>
            <a:r>
              <a:rPr lang="fr-FR" sz="1200" b="0" i="0" kern="1200" dirty="0" smtClean="0">
                <a:solidFill>
                  <a:schemeClr val="tx1"/>
                </a:solidFill>
                <a:effectLst/>
                <a:latin typeface="+mn-lt"/>
                <a:ea typeface="+mn-ea"/>
                <a:cs typeface="+mn-cs"/>
              </a:rPr>
              <a:t>, son action s'est progressivement orientée vers les pays en développement, et en particulier les </a:t>
            </a:r>
            <a:r>
              <a:rPr lang="fr-FR" sz="1200" b="0" i="0" u="none" strike="noStrike" kern="1200" dirty="0" smtClean="0">
                <a:solidFill>
                  <a:schemeClr val="tx1"/>
                </a:solidFill>
                <a:effectLst/>
                <a:latin typeface="+mn-lt"/>
                <a:ea typeface="+mn-ea"/>
                <a:cs typeface="+mn-cs"/>
                <a:hlinkClick r:id="rId5" tooltip="Pays les moins avancés"/>
              </a:rPr>
              <a:t>pays les moins avancés</a:t>
            </a:r>
            <a:r>
              <a:rPr lang="fr-FR" sz="1200" b="0" i="0" kern="1200" dirty="0" smtClean="0">
                <a:solidFill>
                  <a:schemeClr val="tx1"/>
                </a:solidFill>
                <a:effectLst/>
                <a:latin typeface="+mn-lt"/>
                <a:ea typeface="+mn-ea"/>
                <a:cs typeface="+mn-cs"/>
              </a:rPr>
              <a:t> (PMA), sur des axes comme l'</a:t>
            </a:r>
            <a:r>
              <a:rPr lang="fr-FR" sz="1200" b="0" i="0" u="none" strike="noStrike" kern="1200" dirty="0" smtClean="0">
                <a:solidFill>
                  <a:schemeClr val="tx1"/>
                </a:solidFill>
                <a:effectLst/>
                <a:latin typeface="+mn-lt"/>
                <a:ea typeface="+mn-ea"/>
                <a:cs typeface="+mn-cs"/>
                <a:hlinkClick r:id="rId6" tooltip="Éducation"/>
              </a:rPr>
              <a:t>éducation</a:t>
            </a:r>
            <a:r>
              <a:rPr lang="fr-FR" sz="1200" b="0" i="0" kern="1200" dirty="0" smtClean="0">
                <a:solidFill>
                  <a:schemeClr val="tx1"/>
                </a:solidFill>
                <a:effectLst/>
                <a:latin typeface="+mn-lt"/>
                <a:ea typeface="+mn-ea"/>
                <a:cs typeface="+mn-cs"/>
              </a:rPr>
              <a:t>, l'</a:t>
            </a:r>
            <a:r>
              <a:rPr lang="fr-FR" sz="1200" b="0" i="0" u="none" strike="noStrike" kern="1200" dirty="0" smtClean="0">
                <a:solidFill>
                  <a:schemeClr val="tx1"/>
                </a:solidFill>
                <a:effectLst/>
                <a:latin typeface="+mn-lt"/>
                <a:ea typeface="+mn-ea"/>
                <a:cs typeface="+mn-cs"/>
                <a:hlinkClick r:id="rId7" tooltip="Agriculture"/>
              </a:rPr>
              <a:t>agriculture</a:t>
            </a:r>
            <a:r>
              <a:rPr lang="fr-FR" sz="1200" b="0" i="0" kern="1200" dirty="0" smtClean="0">
                <a:solidFill>
                  <a:schemeClr val="tx1"/>
                </a:solidFill>
                <a:effectLst/>
                <a:latin typeface="+mn-lt"/>
                <a:ea typeface="+mn-ea"/>
                <a:cs typeface="+mn-cs"/>
              </a:rPr>
              <a:t>, l'industrie, la santé… et plus récemment vers le climat et l'environnement.</a:t>
            </a:r>
          </a:p>
          <a:p>
            <a:r>
              <a:rPr lang="fr-FR" sz="1200" b="0" i="0" kern="1200" dirty="0" smtClean="0">
                <a:solidFill>
                  <a:schemeClr val="tx1"/>
                </a:solidFill>
                <a:effectLst/>
                <a:latin typeface="+mn-lt"/>
                <a:ea typeface="+mn-ea"/>
                <a:cs typeface="+mn-cs"/>
              </a:rPr>
              <a:t>La Banque mondiale a pour mission de soutenir des projets innovant ou risqués que des investisseurs classiques n’oseraient pas financer, tels que des actions de reconstruction de zones dévastées par des conflits ou des catastrophes, ou encore la protection du climat et l’</a:t>
            </a:r>
            <a:r>
              <a:rPr lang="fr-FR" sz="1200" b="0" i="0" u="none" strike="noStrike" kern="1200" dirty="0" smtClean="0">
                <a:solidFill>
                  <a:schemeClr val="tx1"/>
                </a:solidFill>
                <a:effectLst/>
                <a:latin typeface="+mn-lt"/>
                <a:ea typeface="+mn-ea"/>
                <a:cs typeface="+mn-cs"/>
                <a:hlinkClick r:id="rId8" tooltip="Adaptation au dérèglement climatique"/>
              </a:rPr>
              <a:t>adaptation au dérèglement climatique</a:t>
            </a:r>
            <a:r>
              <a:rPr lang="fr-FR" sz="1200" b="0" i="0" kern="1200" dirty="0" smtClean="0">
                <a:solidFill>
                  <a:schemeClr val="tx1"/>
                </a:solidFill>
                <a:effectLst/>
                <a:latin typeface="+mn-lt"/>
                <a:ea typeface="+mn-ea"/>
                <a:cs typeface="+mn-cs"/>
              </a:rPr>
              <a:t> (ex irrigation au goutte à goutte alimentée par des </a:t>
            </a:r>
            <a:r>
              <a:rPr lang="fr-FR" sz="1200" b="0" i="0" u="none" strike="noStrike" kern="1200" dirty="0" smtClean="0">
                <a:solidFill>
                  <a:schemeClr val="tx1"/>
                </a:solidFill>
                <a:effectLst/>
                <a:latin typeface="+mn-lt"/>
                <a:ea typeface="+mn-ea"/>
                <a:cs typeface="+mn-cs"/>
                <a:hlinkClick r:id="rId9" tooltip="Modules photovoltaïques"/>
              </a:rPr>
              <a:t>modules photovoltaïques</a:t>
            </a:r>
            <a:r>
              <a:rPr lang="fr-FR" sz="1200" b="0" i="0" kern="1200" dirty="0" smtClean="0">
                <a:solidFill>
                  <a:schemeClr val="tx1"/>
                </a:solidFill>
                <a:effectLst/>
                <a:latin typeface="+mn-lt"/>
                <a:ea typeface="+mn-ea"/>
                <a:cs typeface="+mn-cs"/>
              </a:rPr>
              <a:t> aidés au </a:t>
            </a:r>
            <a:r>
              <a:rPr lang="fr-FR" sz="1200" b="0" i="0" u="none" strike="noStrike" kern="1200" dirty="0" smtClean="0">
                <a:solidFill>
                  <a:schemeClr val="tx1"/>
                </a:solidFill>
                <a:effectLst/>
                <a:latin typeface="+mn-lt"/>
                <a:ea typeface="+mn-ea"/>
                <a:cs typeface="+mn-cs"/>
                <a:hlinkClick r:id="rId10" tooltip="Niger"/>
              </a:rPr>
              <a:t>Niger</a:t>
            </a:r>
            <a:r>
              <a:rPr lang="fr-FR" sz="1200" b="0" i="0" kern="1200" dirty="0" smtClean="0">
                <a:solidFill>
                  <a:schemeClr val="tx1"/>
                </a:solidFill>
                <a:effectLst/>
                <a:latin typeface="+mn-lt"/>
                <a:ea typeface="+mn-ea"/>
                <a:cs typeface="+mn-cs"/>
              </a:rPr>
              <a:t>). Rien qu’en 2018, l'IFC a aidé à hauteur d’environ 23 milliards de dollars des pays en développement</a:t>
            </a:r>
            <a:r>
              <a:rPr lang="fr-FR" sz="1200" b="0" i="0" u="none" strike="noStrike" kern="1200" baseline="30000" dirty="0" smtClean="0">
                <a:solidFill>
                  <a:schemeClr val="tx1"/>
                </a:solidFill>
                <a:effectLst/>
                <a:latin typeface="+mn-lt"/>
                <a:ea typeface="+mn-ea"/>
                <a:cs typeface="+mn-cs"/>
                <a:hlinkClick r:id="rId11"/>
              </a:rPr>
              <a:t>2</a:t>
            </a:r>
            <a:r>
              <a:rPr lang="fr-FR" sz="1200" b="0" i="0" kern="1200" dirty="0" smtClean="0">
                <a:solidFill>
                  <a:schemeClr val="tx1"/>
                </a:solidFill>
                <a:effectLst/>
                <a:latin typeface="+mn-lt"/>
                <a:ea typeface="+mn-ea"/>
                <a:cs typeface="+mn-cs"/>
              </a:rPr>
              <a:t>.</a:t>
            </a:r>
          </a:p>
          <a:p>
            <a:r>
              <a:rPr lang="fr-FR" sz="1200" b="0" i="0" kern="1200" dirty="0" smtClean="0">
                <a:solidFill>
                  <a:schemeClr val="tx1"/>
                </a:solidFill>
                <a:effectLst/>
                <a:latin typeface="+mn-lt"/>
                <a:ea typeface="+mn-ea"/>
                <a:cs typeface="+mn-cs"/>
              </a:rPr>
              <a:t>En plus des prêts accordés, elle finance également (directement ou indirectement) des projets d'</a:t>
            </a:r>
            <a:r>
              <a:rPr lang="fr-FR" sz="1200" b="0" i="0" u="none" strike="noStrike" kern="1200" dirty="0" smtClean="0">
                <a:solidFill>
                  <a:schemeClr val="tx1"/>
                </a:solidFill>
                <a:effectLst/>
                <a:latin typeface="+mn-lt"/>
                <a:ea typeface="+mn-ea"/>
                <a:cs typeface="+mn-cs"/>
                <a:hlinkClick r:id="rId12" tooltip="Organisation non gouvernementale"/>
              </a:rPr>
              <a:t>ONG</a:t>
            </a:r>
            <a:r>
              <a:rPr lang="fr-FR" sz="1200" b="0" i="0" kern="1200" dirty="0" smtClean="0">
                <a:solidFill>
                  <a:schemeClr val="tx1"/>
                </a:solidFill>
                <a:effectLst/>
                <a:latin typeface="+mn-lt"/>
                <a:ea typeface="+mn-ea"/>
                <a:cs typeface="+mn-cs"/>
              </a:rPr>
              <a:t>, et conduit de nombreuses recherches en rapport avec le développement de chaque pays. Ainsi, c'est la Banque mondiale qui mesure l'</a:t>
            </a:r>
            <a:r>
              <a:rPr lang="fr-FR" sz="1200" b="0" i="0" u="none" strike="noStrike" kern="1200" dirty="0" smtClean="0">
                <a:solidFill>
                  <a:schemeClr val="tx1"/>
                </a:solidFill>
                <a:effectLst/>
                <a:latin typeface="+mn-lt"/>
                <a:ea typeface="+mn-ea"/>
                <a:cs typeface="+mn-cs"/>
                <a:hlinkClick r:id="rId13" tooltip="Indicateur de développement humain"/>
              </a:rPr>
              <a:t>Indicateur de développement humain</a:t>
            </a:r>
            <a:r>
              <a:rPr lang="fr-FR" sz="1200" b="0" i="0" kern="1200" dirty="0" smtClean="0">
                <a:solidFill>
                  <a:schemeClr val="tx1"/>
                </a:solidFill>
                <a:effectLst/>
                <a:latin typeface="+mn-lt"/>
                <a:ea typeface="+mn-ea"/>
                <a:cs typeface="+mn-cs"/>
              </a:rPr>
              <a:t> (IDH) dans différents pays et zones géographiques, ou qui conduit avec l'</a:t>
            </a:r>
            <a:r>
              <a:rPr lang="fr-FR" sz="1200" b="0" i="0" u="none" strike="noStrike" kern="1200" dirty="0" smtClean="0">
                <a:solidFill>
                  <a:schemeClr val="tx1"/>
                </a:solidFill>
                <a:effectLst/>
                <a:latin typeface="+mn-lt"/>
                <a:ea typeface="+mn-ea"/>
                <a:cs typeface="+mn-cs"/>
                <a:hlinkClick r:id="rId14" tooltip="Unicef"/>
              </a:rPr>
              <a:t>Unicef</a:t>
            </a:r>
            <a:r>
              <a:rPr lang="fr-FR" sz="1200" b="0" i="0" kern="1200" dirty="0" smtClean="0">
                <a:solidFill>
                  <a:schemeClr val="tx1"/>
                </a:solidFill>
                <a:effectLst/>
                <a:latin typeface="+mn-lt"/>
                <a:ea typeface="+mn-ea"/>
                <a:cs typeface="+mn-cs"/>
              </a:rPr>
              <a:t> des études thématiques sur l'</a:t>
            </a:r>
            <a:r>
              <a:rPr lang="fr-FR" sz="1200" b="0" i="0" u="none" strike="noStrike" kern="1200" dirty="0" smtClean="0">
                <a:solidFill>
                  <a:schemeClr val="tx1"/>
                </a:solidFill>
                <a:effectLst/>
                <a:latin typeface="+mn-lt"/>
                <a:ea typeface="+mn-ea"/>
                <a:cs typeface="+mn-cs"/>
                <a:hlinkClick r:id="rId15" tooltip="Eau"/>
              </a:rPr>
              <a:t>eau</a:t>
            </a:r>
            <a:r>
              <a:rPr lang="fr-FR" sz="1200" b="0" i="0" kern="1200" dirty="0" smtClean="0">
                <a:solidFill>
                  <a:schemeClr val="tx1"/>
                </a:solidFill>
                <a:effectLst/>
                <a:latin typeface="+mn-lt"/>
                <a:ea typeface="+mn-ea"/>
                <a:cs typeface="+mn-cs"/>
              </a:rPr>
              <a:t> et l'</a:t>
            </a:r>
            <a:r>
              <a:rPr lang="fr-FR" sz="1200" b="0" i="0" u="none" strike="noStrike" kern="1200" dirty="0" smtClean="0">
                <a:solidFill>
                  <a:schemeClr val="tx1"/>
                </a:solidFill>
                <a:effectLst/>
                <a:latin typeface="+mn-lt"/>
                <a:ea typeface="+mn-ea"/>
                <a:cs typeface="+mn-cs"/>
                <a:hlinkClick r:id="rId16" tooltip="Assainissement"/>
              </a:rPr>
              <a:t>assainissement</a:t>
            </a:r>
            <a:r>
              <a:rPr lang="fr-FR" sz="1200" b="0" i="0" kern="1200" dirty="0" smtClean="0">
                <a:solidFill>
                  <a:schemeClr val="tx1"/>
                </a:solidFill>
                <a:effectLst/>
                <a:latin typeface="+mn-lt"/>
                <a:ea typeface="+mn-ea"/>
                <a:cs typeface="+mn-cs"/>
              </a:rPr>
              <a:t>.</a:t>
            </a:r>
          </a:p>
          <a:p>
            <a:r>
              <a:rPr lang="fr-FR" dirty="0" smtClean="0"/>
              <a:t/>
            </a:r>
            <a:br>
              <a:rPr lang="fr-FR" dirty="0" smtClean="0"/>
            </a:br>
            <a:endParaRPr lang="fr-FR" b="1"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17</a:t>
            </a:fld>
            <a:endParaRPr lang="fr-FR"/>
          </a:p>
        </p:txBody>
      </p:sp>
    </p:spTree>
    <p:extLst>
      <p:ext uri="{BB962C8B-B14F-4D97-AF65-F5344CB8AC3E}">
        <p14:creationId xmlns:p14="http://schemas.microsoft.com/office/powerpoint/2010/main" val="1912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smtClean="0"/>
          </a:p>
          <a:p>
            <a:r>
              <a:rPr lang="fr-FR" b="1" dirty="0" smtClean="0"/>
              <a:t>En 2019, la Banque mondiale a ainsi accordé un total de 62,3 milliards de dollars de prêts, dons, prises de participations et garanties en faveur des pays membres et de leurs entreprises privées.</a:t>
            </a:r>
          </a:p>
          <a:p>
            <a:r>
              <a:rPr lang="fr-FR" b="1" dirty="0" smtClean="0"/>
              <a:t>Pour financer son activité en faveur des pays en voie de développement, la Banque mondiale lève des fonds sur les marchés financiers (ce que le FMI ne peut pas faire) à travers des emprunts obligataires. Dans la mesure où elle est soutenue par des États, les émissions de la Banque mondiale bénéficient de la notation financière AAA (meilleure note possible) ce qui lui permet d’obtenir des financements à taux d’intérêt réduit.</a:t>
            </a:r>
          </a:p>
          <a:p>
            <a:r>
              <a:rPr lang="fr-FR" b="1" dirty="0" smtClean="0"/>
              <a:t>Le solde de ses ressources provient des versements des quotes-parts des 189 pays membres qui, pour les quarante les plus riches, lui versent aussi des allocations.</a:t>
            </a:r>
          </a:p>
          <a:p>
            <a:endParaRPr lang="fr-FR" b="1" dirty="0" smtClean="0"/>
          </a:p>
          <a:p>
            <a:r>
              <a:rPr lang="fr-FR" b="1" dirty="0" smtClean="0"/>
              <a:t>Les statuts de la Banque mondiale ne lui permettent d’accorder des prêts qu’à des États ou à des entités pour lesquels ils se portent garants.</a:t>
            </a:r>
            <a:endParaRPr lang="fr-FR" b="1"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756439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effectLst/>
              </a:rPr>
              <a:t>L'</a:t>
            </a:r>
            <a:r>
              <a:rPr lang="fr-FR" b="1" dirty="0" smtClean="0">
                <a:effectLst/>
              </a:rPr>
              <a:t>indice de développement humain</a:t>
            </a:r>
            <a:r>
              <a:rPr lang="fr-FR" dirty="0" smtClean="0">
                <a:effectLst/>
              </a:rPr>
              <a:t> ou </a:t>
            </a:r>
            <a:r>
              <a:rPr lang="fr-FR" b="1" dirty="0" smtClean="0">
                <a:effectLst/>
              </a:rPr>
              <a:t>IDH</a:t>
            </a:r>
            <a:r>
              <a:rPr lang="fr-FR" dirty="0" smtClean="0">
                <a:effectLst/>
              </a:rPr>
              <a:t> (en anglais, </a:t>
            </a:r>
            <a:r>
              <a:rPr lang="fr-FR" i="1" dirty="0" err="1" smtClean="0">
                <a:effectLst/>
              </a:rPr>
              <a:t>human</a:t>
            </a:r>
            <a:r>
              <a:rPr lang="fr-FR" i="1" dirty="0" smtClean="0">
                <a:effectLst/>
              </a:rPr>
              <a:t> </a:t>
            </a:r>
            <a:r>
              <a:rPr lang="fr-FR" i="1" dirty="0" err="1" smtClean="0">
                <a:effectLst/>
              </a:rPr>
              <a:t>development</a:t>
            </a:r>
            <a:r>
              <a:rPr lang="fr-FR" i="1" dirty="0" smtClean="0">
                <a:effectLst/>
              </a:rPr>
              <a:t> index</a:t>
            </a:r>
            <a:r>
              <a:rPr lang="fr-FR" dirty="0" smtClean="0">
                <a:effectLst/>
              </a:rPr>
              <a:t> ou </a:t>
            </a:r>
            <a:r>
              <a:rPr lang="fr-FR" i="1" dirty="0" smtClean="0">
                <a:effectLst/>
              </a:rPr>
              <a:t>HDI</a:t>
            </a:r>
            <a:r>
              <a:rPr lang="fr-FR" dirty="0" smtClean="0">
                <a:effectLst/>
              </a:rPr>
              <a:t>) est un indice statistique composite pour évaluer le taux de </a:t>
            </a:r>
            <a:r>
              <a:rPr lang="fr-FR" sz="1200" u="none" strike="noStrike" kern="1200" dirty="0" smtClean="0">
                <a:solidFill>
                  <a:schemeClr val="tx1"/>
                </a:solidFill>
                <a:effectLst/>
                <a:latin typeface="+mn-lt"/>
                <a:ea typeface="+mn-ea"/>
                <a:cs typeface="+mn-cs"/>
                <a:hlinkClick r:id="rId3" tooltip="Développement humain (économie)"/>
              </a:rPr>
              <a:t>développement humain</a:t>
            </a:r>
            <a:r>
              <a:rPr lang="fr-FR" dirty="0" smtClean="0">
                <a:effectLst/>
              </a:rPr>
              <a:t> des pays du monde. L'IDH se fondait alors sur trois critères : le </a:t>
            </a:r>
            <a:r>
              <a:rPr lang="fr-FR" sz="1200" u="none" strike="noStrike" kern="1200" dirty="0" smtClean="0">
                <a:solidFill>
                  <a:schemeClr val="tx1"/>
                </a:solidFill>
                <a:effectLst/>
                <a:latin typeface="+mn-lt"/>
                <a:ea typeface="+mn-ea"/>
                <a:cs typeface="+mn-cs"/>
                <a:hlinkClick r:id="rId4" tooltip="PIB par habitant"/>
              </a:rPr>
              <a:t>PIB par habitant</a:t>
            </a:r>
            <a:r>
              <a:rPr lang="fr-FR" dirty="0" smtClean="0">
                <a:effectLst/>
              </a:rPr>
              <a:t>, l'</a:t>
            </a:r>
            <a:r>
              <a:rPr lang="fr-FR" sz="1200" u="none" strike="noStrike" kern="1200" dirty="0" smtClean="0">
                <a:solidFill>
                  <a:schemeClr val="tx1"/>
                </a:solidFill>
                <a:effectLst/>
                <a:latin typeface="+mn-lt"/>
                <a:ea typeface="+mn-ea"/>
                <a:cs typeface="+mn-cs"/>
                <a:hlinkClick r:id="rId5" tooltip="Espérance de vie à la naissance"/>
              </a:rPr>
              <a:t>espérance de vie à la naissance</a:t>
            </a:r>
            <a:r>
              <a:rPr lang="fr-FR" dirty="0" smtClean="0">
                <a:effectLst/>
              </a:rPr>
              <a:t> et le niveau d'</a:t>
            </a:r>
            <a:r>
              <a:rPr lang="fr-FR" sz="1200" u="none" strike="noStrike" kern="1200" dirty="0" smtClean="0">
                <a:solidFill>
                  <a:schemeClr val="tx1"/>
                </a:solidFill>
                <a:effectLst/>
                <a:latin typeface="+mn-lt"/>
                <a:ea typeface="+mn-ea"/>
                <a:cs typeface="+mn-cs"/>
                <a:hlinkClick r:id="rId6" tooltip="Éducation"/>
              </a:rPr>
              <a:t>éducation</a:t>
            </a:r>
            <a:r>
              <a:rPr lang="fr-FR" dirty="0" smtClean="0">
                <a:effectLst/>
              </a:rPr>
              <a:t> des enfants de 17 ans et plus.</a:t>
            </a:r>
          </a:p>
          <a:p>
            <a:r>
              <a:rPr lang="fr-FR" dirty="0" smtClean="0">
                <a:effectLst/>
              </a:rPr>
              <a:t>Le concept du développement humain est plus large que ce qu'en décrit l'IDH qui n'en est qu'un indicateur, créé par le </a:t>
            </a:r>
            <a:r>
              <a:rPr lang="fr-FR" sz="1200" u="none" strike="noStrike" kern="1200" dirty="0" smtClean="0">
                <a:solidFill>
                  <a:schemeClr val="tx1"/>
                </a:solidFill>
                <a:effectLst/>
                <a:latin typeface="+mn-lt"/>
                <a:ea typeface="+mn-ea"/>
                <a:cs typeface="+mn-cs"/>
                <a:hlinkClick r:id="rId7" tooltip="Programme des Nations unies pour le développement"/>
              </a:rPr>
              <a:t>PNUD</a:t>
            </a:r>
            <a:r>
              <a:rPr lang="fr-FR" dirty="0" smtClean="0">
                <a:effectLst/>
              </a:rPr>
              <a:t> pour évaluer ce qui n'était mesuré auparavant qu'avec imprécision. L'indicateur précédemment utilisé, le </a:t>
            </a:r>
            <a:r>
              <a:rPr lang="fr-FR" sz="1200" u="none" strike="noStrike" kern="1200" dirty="0" smtClean="0">
                <a:solidFill>
                  <a:schemeClr val="tx1"/>
                </a:solidFill>
                <a:effectLst/>
                <a:latin typeface="+mn-lt"/>
                <a:ea typeface="+mn-ea"/>
                <a:cs typeface="+mn-cs"/>
                <a:hlinkClick r:id="rId4" tooltip="PIB par habitant"/>
              </a:rPr>
              <a:t>PIB par habitant</a:t>
            </a:r>
            <a:r>
              <a:rPr lang="fr-FR" dirty="0" smtClean="0">
                <a:effectLst/>
              </a:rPr>
              <a:t>, ne donne pas d'information sur le </a:t>
            </a:r>
            <a:r>
              <a:rPr lang="fr-FR" sz="1200" u="none" strike="noStrike" kern="1200" dirty="0" smtClean="0">
                <a:solidFill>
                  <a:schemeClr val="tx1"/>
                </a:solidFill>
                <a:effectLst/>
                <a:latin typeface="+mn-lt"/>
                <a:ea typeface="+mn-ea"/>
                <a:cs typeface="+mn-cs"/>
                <a:hlinkClick r:id="rId8" tooltip="Bien-être"/>
              </a:rPr>
              <a:t>bien-être</a:t>
            </a:r>
            <a:r>
              <a:rPr lang="fr-FR" dirty="0" smtClean="0">
                <a:effectLst/>
              </a:rPr>
              <a:t> individuel ou collectif, mais n'évalue que la production économique. Il présente des écarts qui peuvent être très importants avec l'IDH</a:t>
            </a:r>
            <a:r>
              <a:rPr lang="fr-FR" sz="1200" b="0" i="0" u="none" strike="noStrike" kern="1200" baseline="30000" dirty="0" smtClean="0">
                <a:solidFill>
                  <a:schemeClr val="tx1"/>
                </a:solidFill>
                <a:effectLst/>
                <a:latin typeface="+mn-lt"/>
                <a:ea typeface="+mn-ea"/>
                <a:cs typeface="+mn-cs"/>
                <a:hlinkClick r:id="rId9"/>
              </a:rPr>
              <a:t>1</a:t>
            </a:r>
            <a:r>
              <a:rPr lang="fr-FR" dirty="0" smtClean="0">
                <a:effectLst/>
              </a:rPr>
              <a:t>. L'indice a été développé en </a:t>
            </a:r>
            <a:r>
              <a:rPr lang="fr-FR" sz="1200" u="none" strike="noStrike" kern="1200" dirty="0" smtClean="0">
                <a:solidFill>
                  <a:schemeClr val="tx1"/>
                </a:solidFill>
                <a:effectLst/>
                <a:latin typeface="+mn-lt"/>
                <a:ea typeface="+mn-ea"/>
                <a:cs typeface="+mn-cs"/>
                <a:hlinkClick r:id="rId10" tooltip="1990"/>
              </a:rPr>
              <a:t>1990</a:t>
            </a:r>
            <a:r>
              <a:rPr lang="fr-FR" dirty="0" smtClean="0">
                <a:effectLst/>
              </a:rPr>
              <a:t> par l'économiste </a:t>
            </a:r>
            <a:r>
              <a:rPr lang="fr-FR" sz="1200" u="none" strike="noStrike" kern="1200" dirty="0" smtClean="0">
                <a:solidFill>
                  <a:schemeClr val="tx1"/>
                </a:solidFill>
                <a:effectLst/>
                <a:latin typeface="+mn-lt"/>
                <a:ea typeface="+mn-ea"/>
                <a:cs typeface="+mn-cs"/>
                <a:hlinkClick r:id="rId11" tooltip="Inde"/>
              </a:rPr>
              <a:t>indien</a:t>
            </a:r>
            <a:r>
              <a:rPr lang="fr-FR" dirty="0" smtClean="0">
                <a:effectLst/>
              </a:rPr>
              <a:t> </a:t>
            </a:r>
            <a:r>
              <a:rPr lang="fr-FR" sz="1200" u="none" strike="noStrike" kern="1200" dirty="0" err="1" smtClean="0">
                <a:solidFill>
                  <a:schemeClr val="tx1"/>
                </a:solidFill>
                <a:effectLst/>
                <a:latin typeface="+mn-lt"/>
                <a:ea typeface="+mn-ea"/>
                <a:cs typeface="+mn-cs"/>
                <a:hlinkClick r:id="rId12" tooltip="Amartya Sen"/>
              </a:rPr>
              <a:t>Amartya</a:t>
            </a:r>
            <a:r>
              <a:rPr lang="fr-FR" sz="1200" u="none" strike="noStrike" kern="1200" dirty="0" smtClean="0">
                <a:solidFill>
                  <a:schemeClr val="tx1"/>
                </a:solidFill>
                <a:effectLst/>
                <a:latin typeface="+mn-lt"/>
                <a:ea typeface="+mn-ea"/>
                <a:cs typeface="+mn-cs"/>
                <a:hlinkClick r:id="rId12" tooltip="Amartya Sen"/>
              </a:rPr>
              <a:t> Sen</a:t>
            </a:r>
            <a:r>
              <a:rPr lang="fr-FR" dirty="0" smtClean="0">
                <a:effectLst/>
              </a:rPr>
              <a:t> et l'économiste </a:t>
            </a:r>
            <a:r>
              <a:rPr lang="fr-FR" sz="1200" u="none" strike="noStrike" kern="1200" dirty="0" smtClean="0">
                <a:solidFill>
                  <a:schemeClr val="tx1"/>
                </a:solidFill>
                <a:effectLst/>
                <a:latin typeface="+mn-lt"/>
                <a:ea typeface="+mn-ea"/>
                <a:cs typeface="+mn-cs"/>
                <a:hlinkClick r:id="rId13" tooltip="Pakistan"/>
              </a:rPr>
              <a:t>pakistanais</a:t>
            </a:r>
            <a:r>
              <a:rPr lang="fr-FR" dirty="0" smtClean="0">
                <a:effectLst/>
              </a:rPr>
              <a:t> </a:t>
            </a:r>
            <a:r>
              <a:rPr lang="fr-FR" sz="1200" u="none" strike="noStrike" kern="1200" dirty="0" err="1" smtClean="0">
                <a:solidFill>
                  <a:schemeClr val="tx1"/>
                </a:solidFill>
                <a:effectLst/>
                <a:latin typeface="+mn-lt"/>
                <a:ea typeface="+mn-ea"/>
                <a:cs typeface="+mn-cs"/>
                <a:hlinkClick r:id="rId14" tooltip="Mahbub ul Haq"/>
              </a:rPr>
              <a:t>Mahbub</a:t>
            </a:r>
            <a:r>
              <a:rPr lang="fr-FR" sz="1200" u="none" strike="noStrike" kern="1200" dirty="0" smtClean="0">
                <a:solidFill>
                  <a:schemeClr val="tx1"/>
                </a:solidFill>
                <a:effectLst/>
                <a:latin typeface="+mn-lt"/>
                <a:ea typeface="+mn-ea"/>
                <a:cs typeface="+mn-cs"/>
                <a:hlinkClick r:id="rId14" tooltip="Mahbub ul Haq"/>
              </a:rPr>
              <a:t> </a:t>
            </a:r>
            <a:r>
              <a:rPr lang="fr-FR" sz="1200" u="none" strike="noStrike" kern="1200" dirty="0" err="1" smtClean="0">
                <a:solidFill>
                  <a:schemeClr val="tx1"/>
                </a:solidFill>
                <a:effectLst/>
                <a:latin typeface="+mn-lt"/>
                <a:ea typeface="+mn-ea"/>
                <a:cs typeface="+mn-cs"/>
                <a:hlinkClick r:id="rId14" tooltip="Mahbub ul Haq"/>
              </a:rPr>
              <a:t>ul</a:t>
            </a:r>
            <a:r>
              <a:rPr lang="fr-FR" sz="1200" u="none" strike="noStrike" kern="1200" dirty="0" smtClean="0">
                <a:solidFill>
                  <a:schemeClr val="tx1"/>
                </a:solidFill>
                <a:effectLst/>
                <a:latin typeface="+mn-lt"/>
                <a:ea typeface="+mn-ea"/>
                <a:cs typeface="+mn-cs"/>
                <a:hlinkClick r:id="rId14" tooltip="Mahbub ul Haq"/>
              </a:rPr>
              <a:t> Haq</a:t>
            </a:r>
            <a:r>
              <a:rPr lang="fr-FR" sz="1200" b="0" i="0" u="none" strike="noStrike" kern="1200" baseline="30000" dirty="0" smtClean="0">
                <a:solidFill>
                  <a:schemeClr val="tx1"/>
                </a:solidFill>
                <a:effectLst/>
                <a:latin typeface="+mn-lt"/>
                <a:ea typeface="+mn-ea"/>
                <a:cs typeface="+mn-cs"/>
                <a:hlinkClick r:id="rId15"/>
              </a:rPr>
              <a:t>2</a:t>
            </a:r>
            <a:r>
              <a:rPr lang="fr-FR" dirty="0" smtClean="0">
                <a:effectLst/>
              </a:rPr>
              <a:t>. Pour Sen comme pour le PNUD, le développement est plutôt, en dernière analyse, un processus d'élargissement du choix des gens qu'une simple augmentation du revenu national. Notons enfin qu'il existe un indice dérivé de l'IDH, le GDI (</a:t>
            </a:r>
            <a:r>
              <a:rPr lang="fr-FR" sz="1200" i="1" u="none" strike="noStrike" kern="1200" dirty="0" err="1" smtClean="0">
                <a:solidFill>
                  <a:schemeClr val="tx1"/>
                </a:solidFill>
                <a:effectLst/>
                <a:latin typeface="+mn-lt"/>
                <a:ea typeface="+mn-ea"/>
                <a:cs typeface="+mn-cs"/>
                <a:hlinkClick r:id="rId16" tooltip="Indice sexospécifique du développement humain"/>
              </a:rPr>
              <a:t>Gender-related</a:t>
            </a:r>
            <a:r>
              <a:rPr lang="fr-FR" sz="1200" i="1" u="none" strike="noStrike" kern="1200" dirty="0" smtClean="0">
                <a:solidFill>
                  <a:schemeClr val="tx1"/>
                </a:solidFill>
                <a:effectLst/>
                <a:latin typeface="+mn-lt"/>
                <a:ea typeface="+mn-ea"/>
                <a:cs typeface="+mn-cs"/>
                <a:hlinkClick r:id="rId16" tooltip="Indice sexospécifique du développement humain"/>
              </a:rPr>
              <a:t> </a:t>
            </a:r>
            <a:r>
              <a:rPr lang="fr-FR" sz="1200" i="1" u="none" strike="noStrike" kern="1200" dirty="0" err="1" smtClean="0">
                <a:solidFill>
                  <a:schemeClr val="tx1"/>
                </a:solidFill>
                <a:effectLst/>
                <a:latin typeface="+mn-lt"/>
                <a:ea typeface="+mn-ea"/>
                <a:cs typeface="+mn-cs"/>
                <a:hlinkClick r:id="rId16" tooltip="Indice sexospécifique du développement humain"/>
              </a:rPr>
              <a:t>Development</a:t>
            </a:r>
            <a:r>
              <a:rPr lang="fr-FR" sz="1200" i="1" u="none" strike="noStrike" kern="1200" dirty="0" smtClean="0">
                <a:solidFill>
                  <a:schemeClr val="tx1"/>
                </a:solidFill>
                <a:effectLst/>
                <a:latin typeface="+mn-lt"/>
                <a:ea typeface="+mn-ea"/>
                <a:cs typeface="+mn-cs"/>
                <a:hlinkClick r:id="rId16" tooltip="Indice sexospécifique du développement humain"/>
              </a:rPr>
              <a:t> Index</a:t>
            </a:r>
            <a:r>
              <a:rPr lang="fr-FR" dirty="0" smtClean="0">
                <a:effectLst/>
              </a:rPr>
              <a:t>), qui prend en compte les disparités liées au genre, soit les différences de situation de vie entre les hommes et les femmes d'un pays considéré.</a:t>
            </a:r>
          </a:p>
          <a:p>
            <a:r>
              <a:rPr lang="fr-FR" dirty="0" smtClean="0">
                <a:effectLst/>
              </a:rPr>
              <a:t>La formule de calcul de l'IDH a été modifiée en 2010.</a:t>
            </a:r>
          </a:p>
          <a:p>
            <a:r>
              <a:rPr lang="fr-FR" dirty="0" smtClean="0">
                <a:effectLst/>
              </a:rPr>
              <a:t>Dans le </a:t>
            </a:r>
            <a:r>
              <a:rPr lang="fr-FR" sz="1200" i="1" u="none" strike="noStrike" kern="1200" dirty="0" smtClean="0">
                <a:solidFill>
                  <a:schemeClr val="tx1"/>
                </a:solidFill>
                <a:effectLst/>
                <a:latin typeface="+mn-lt"/>
                <a:ea typeface="+mn-ea"/>
                <a:cs typeface="+mn-cs"/>
                <a:hlinkClick r:id="rId17" tooltip="Rapport sur le développement humain"/>
              </a:rPr>
              <a:t>Rapport sur le développement humain</a:t>
            </a:r>
            <a:r>
              <a:rPr lang="fr-FR" dirty="0" smtClean="0">
                <a:effectLst/>
              </a:rPr>
              <a:t> de 2010, l'</a:t>
            </a:r>
            <a:r>
              <a:rPr lang="fr-FR" sz="1200" u="none" strike="noStrike" kern="1200" dirty="0" smtClean="0">
                <a:solidFill>
                  <a:schemeClr val="tx1"/>
                </a:solidFill>
                <a:effectLst/>
                <a:latin typeface="+mn-lt"/>
                <a:ea typeface="+mn-ea"/>
                <a:cs typeface="+mn-cs"/>
                <a:hlinkClick r:id="rId18" tooltip="Liste des pays par IDH ajusté selon les inégalités"/>
              </a:rPr>
              <a:t>indice de développement humain ajusté selon les inégalités</a:t>
            </a:r>
            <a:r>
              <a:rPr lang="fr-FR" dirty="0" smtClean="0">
                <a:effectLst/>
              </a:rPr>
              <a:t> (IDHI) a été introduit. Bien que l'IDH reste utile, il mentionne que « l'IDHI est le niveau réel de développement humain (tenant compte des inégalités) » et que « l'IDH peut être vu comme un indice de développement humain "potentiel" (c'est-à-dire le niveau maximum d'IDHI qui pourrait être atteint en l'absence d'inégalités) »</a:t>
            </a:r>
            <a:r>
              <a:rPr lang="fr-FR" sz="1200" b="0" i="0" u="none" strike="noStrike" kern="1200" baseline="30000" dirty="0" smtClean="0">
                <a:solidFill>
                  <a:schemeClr val="tx1"/>
                </a:solidFill>
                <a:effectLst/>
                <a:latin typeface="+mn-lt"/>
                <a:ea typeface="+mn-ea"/>
                <a:cs typeface="+mn-cs"/>
                <a:hlinkClick r:id="rId19"/>
              </a:rPr>
              <a:t>3</a:t>
            </a:r>
            <a:r>
              <a:rPr lang="fr-FR" dirty="0" smtClean="0">
                <a:effectLst/>
              </a:rPr>
              <a:t>.</a:t>
            </a:r>
          </a:p>
          <a:p>
            <a:r>
              <a:rPr lang="fr-FR" dirty="0" smtClean="0">
                <a:effectLst/>
              </a:rPr>
              <a:t/>
            </a:r>
            <a:br>
              <a:rPr lang="fr-FR" dirty="0" smtClean="0">
                <a:effectLst/>
              </a:rPr>
            </a:br>
            <a:endParaRPr lang="fr-FR" b="1"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19</a:t>
            </a:fld>
            <a:endParaRPr lang="fr-FR"/>
          </a:p>
        </p:txBody>
      </p:sp>
    </p:spTree>
    <p:extLst>
      <p:ext uri="{BB962C8B-B14F-4D97-AF65-F5344CB8AC3E}">
        <p14:creationId xmlns:p14="http://schemas.microsoft.com/office/powerpoint/2010/main" val="344209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Nous allons étudier</a:t>
            </a:r>
            <a:r>
              <a:rPr lang="fr-FR" sz="1200" b="1" baseline="0" dirty="0" smtClean="0"/>
              <a:t> la BM </a:t>
            </a:r>
            <a:endParaRPr lang="fr-FR" sz="1200" b="1" dirty="0" smtClean="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2</a:t>
            </a:fld>
            <a:endParaRPr lang="fr-FR"/>
          </a:p>
        </p:txBody>
      </p:sp>
    </p:spTree>
    <p:extLst>
      <p:ext uri="{BB962C8B-B14F-4D97-AF65-F5344CB8AC3E}">
        <p14:creationId xmlns:p14="http://schemas.microsoft.com/office/powerpoint/2010/main" val="868854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fontAlgn="base"/>
            <a:r>
              <a:rPr lang="fr-FR" sz="1200" b="0" i="0" kern="1200" dirty="0" smtClean="0">
                <a:solidFill>
                  <a:schemeClr val="tx1"/>
                </a:solidFill>
                <a:effectLst/>
                <a:latin typeface="+mn-lt"/>
                <a:ea typeface="+mn-ea"/>
                <a:cs typeface="+mn-cs"/>
              </a:rPr>
              <a:t>L’I.D.H. est calculé par le </a:t>
            </a:r>
            <a:r>
              <a:rPr lang="fr-FR" sz="1200" b="0" i="0" u="none" strike="noStrike" kern="1200" dirty="0" smtClean="0">
                <a:solidFill>
                  <a:schemeClr val="tx1"/>
                </a:solidFill>
                <a:effectLst/>
                <a:latin typeface="+mn-lt"/>
                <a:ea typeface="+mn-ea"/>
                <a:cs typeface="+mn-cs"/>
                <a:hlinkClick r:id="rId3"/>
              </a:rPr>
              <a:t>Programme des Nations Unies pour le Développement</a:t>
            </a:r>
            <a:r>
              <a:rPr lang="fr-FR" sz="1200" b="0" i="0" kern="1200" dirty="0" smtClean="0">
                <a:solidFill>
                  <a:schemeClr val="tx1"/>
                </a:solidFill>
                <a:effectLst/>
                <a:latin typeface="+mn-lt"/>
                <a:ea typeface="+mn-ea"/>
                <a:cs typeface="+mn-cs"/>
              </a:rPr>
              <a:t> (P.N.U.D.). Il se présente comme un nombre sans unité compris entre 0 et 1. Plus l’I.D.H. se rapproche de 1, plus le niveau de développement du pays est élevé. Le calcul de l’I.D.H. permet l’établissement d’un classement annuel des pays.</a:t>
            </a:r>
            <a:br>
              <a:rPr lang="fr-FR" sz="1200" b="0" i="0" kern="1200" dirty="0" smtClean="0">
                <a:solidFill>
                  <a:schemeClr val="tx1"/>
                </a:solidFill>
                <a:effectLst/>
                <a:latin typeface="+mn-lt"/>
                <a:ea typeface="+mn-ea"/>
                <a:cs typeface="+mn-cs"/>
              </a:rPr>
            </a:br>
            <a:r>
              <a:rPr lang="fr-FR" sz="1200" b="0" i="0" kern="1200" dirty="0" smtClean="0">
                <a:solidFill>
                  <a:schemeClr val="tx1"/>
                </a:solidFill>
                <a:effectLst/>
                <a:latin typeface="+mn-lt"/>
                <a:ea typeface="+mn-ea"/>
                <a:cs typeface="+mn-cs"/>
              </a:rPr>
              <a:t>Entre 2015 et 2018, l’IDH du monde a progressé, passant de 0,717 à 0,731.</a:t>
            </a:r>
          </a:p>
          <a:p>
            <a:r>
              <a:rPr lang="fr-FR" dirty="0" smtClean="0"/>
              <a:t>CONTINENT</a:t>
            </a:r>
            <a:endParaRPr lang="fr-FR" b="1"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20</a:t>
            </a:fld>
            <a:endParaRPr lang="fr-FR"/>
          </a:p>
        </p:txBody>
      </p:sp>
    </p:spTree>
    <p:extLst>
      <p:ext uri="{BB962C8B-B14F-4D97-AF65-F5344CB8AC3E}">
        <p14:creationId xmlns:p14="http://schemas.microsoft.com/office/powerpoint/2010/main" val="488268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21</a:t>
            </a:fld>
            <a:endParaRPr lang="fr-FR"/>
          </a:p>
        </p:txBody>
      </p:sp>
    </p:spTree>
    <p:extLst>
      <p:ext uri="{BB962C8B-B14F-4D97-AF65-F5344CB8AC3E}">
        <p14:creationId xmlns:p14="http://schemas.microsoft.com/office/powerpoint/2010/main" val="1961578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22</a:t>
            </a:fld>
            <a:endParaRPr lang="fr-FR"/>
          </a:p>
        </p:txBody>
      </p:sp>
    </p:spTree>
    <p:extLst>
      <p:ext uri="{BB962C8B-B14F-4D97-AF65-F5344CB8AC3E}">
        <p14:creationId xmlns:p14="http://schemas.microsoft.com/office/powerpoint/2010/main" val="4210369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PaysIDHEstimations</a:t>
            </a:r>
            <a:r>
              <a:rPr lang="fr-FR" dirty="0" smtClean="0"/>
              <a:t> pour 2018Variation par rapport à 2017Estimations pour 2018Variation par rapport à 2017</a:t>
            </a:r>
            <a:r>
              <a:rPr lang="fr-FR" dirty="0" smtClean="0">
                <a:effectLst/>
              </a:rPr>
              <a:t>1 </a:t>
            </a:r>
            <a:r>
              <a:rPr lang="fr-FR" u="none" strike="noStrike" dirty="0" smtClean="0">
                <a:solidFill>
                  <a:srgbClr val="0645AD"/>
                </a:solidFill>
                <a:effectLst/>
                <a:hlinkClick r:id="rId3" tooltip="Norvège"/>
              </a:rPr>
              <a:t>Norvège</a:t>
            </a:r>
            <a:r>
              <a:rPr lang="fr-FR" dirty="0" smtClean="0">
                <a:effectLst/>
              </a:rPr>
              <a:t>0.954 0.0012 </a:t>
            </a:r>
            <a:r>
              <a:rPr lang="fr-FR" u="none" strike="noStrike" dirty="0" smtClean="0">
                <a:solidFill>
                  <a:srgbClr val="0645AD"/>
                </a:solidFill>
                <a:effectLst/>
                <a:hlinkClick r:id="rId4" tooltip="Suisse"/>
              </a:rPr>
              <a:t>Suisse</a:t>
            </a:r>
            <a:r>
              <a:rPr lang="fr-FR" dirty="0" smtClean="0">
                <a:effectLst/>
              </a:rPr>
              <a:t>0.946 0.0033 </a:t>
            </a:r>
            <a:r>
              <a:rPr lang="fr-FR" u="none" strike="noStrike" dirty="0" smtClean="0">
                <a:solidFill>
                  <a:srgbClr val="0645AD"/>
                </a:solidFill>
                <a:effectLst/>
                <a:hlinkClick r:id="rId5" tooltip="Irlande (pays)"/>
              </a:rPr>
              <a:t>Irlande</a:t>
            </a:r>
            <a:r>
              <a:rPr lang="fr-FR" dirty="0" smtClean="0">
                <a:effectLst/>
              </a:rPr>
              <a:t>0.942 0.0034 </a:t>
            </a:r>
            <a:r>
              <a:rPr lang="fr-FR" u="none" strike="noStrike" dirty="0" smtClean="0">
                <a:solidFill>
                  <a:srgbClr val="0645AD"/>
                </a:solidFill>
                <a:effectLst/>
                <a:hlinkClick r:id="rId6" tooltip="Allemagne"/>
              </a:rPr>
              <a:t>Allemagne</a:t>
            </a:r>
            <a:r>
              <a:rPr lang="fr-FR" dirty="0" smtClean="0">
                <a:effectLst/>
              </a:rPr>
              <a:t>0.939 0.0015 2 </a:t>
            </a:r>
            <a:r>
              <a:rPr lang="fr-FR" u="none" strike="noStrike" dirty="0" smtClean="0">
                <a:solidFill>
                  <a:srgbClr val="0645AD"/>
                </a:solidFill>
                <a:effectLst/>
                <a:hlinkClick r:id="rId7" tooltip="Hong Kong"/>
              </a:rPr>
              <a:t>Hong-Kong</a:t>
            </a:r>
            <a:r>
              <a:rPr lang="fr-FR" dirty="0" smtClean="0">
                <a:effectLst/>
              </a:rPr>
              <a:t>0.939 0.0036 1 </a:t>
            </a:r>
            <a:r>
              <a:rPr lang="fr-FR" u="none" strike="noStrike" dirty="0" smtClean="0">
                <a:solidFill>
                  <a:srgbClr val="0645AD"/>
                </a:solidFill>
                <a:effectLst/>
                <a:hlinkClick r:id="rId8" tooltip="Australie"/>
              </a:rPr>
              <a:t>Australie</a:t>
            </a:r>
            <a:r>
              <a:rPr lang="fr-FR" dirty="0" smtClean="0">
                <a:effectLst/>
              </a:rPr>
              <a:t>0.938 0.0016 1 </a:t>
            </a:r>
            <a:r>
              <a:rPr lang="fr-FR" u="none" strike="noStrike" dirty="0" smtClean="0">
                <a:solidFill>
                  <a:srgbClr val="0645AD"/>
                </a:solidFill>
                <a:effectLst/>
                <a:hlinkClick r:id="rId9" tooltip="Islande"/>
              </a:rPr>
              <a:t>Islande</a:t>
            </a:r>
            <a:r>
              <a:rPr lang="fr-FR" dirty="0" smtClean="0">
                <a:effectLst/>
              </a:rPr>
              <a:t>0.938 0.0038 1 </a:t>
            </a:r>
            <a:r>
              <a:rPr lang="fr-FR" u="none" strike="noStrike" dirty="0" smtClean="0">
                <a:solidFill>
                  <a:srgbClr val="0645AD"/>
                </a:solidFill>
                <a:effectLst/>
                <a:hlinkClick r:id="rId10" tooltip="Suède"/>
              </a:rPr>
              <a:t>Suède</a:t>
            </a:r>
            <a:r>
              <a:rPr lang="fr-FR" dirty="0" smtClean="0">
                <a:effectLst/>
              </a:rPr>
              <a:t>0.937 0.0029 </a:t>
            </a:r>
            <a:r>
              <a:rPr lang="fr-FR" u="none" strike="noStrike" dirty="0" smtClean="0">
                <a:solidFill>
                  <a:srgbClr val="0645AD"/>
                </a:solidFill>
                <a:effectLst/>
                <a:hlinkClick r:id="rId11" tooltip="Singapour"/>
              </a:rPr>
              <a:t>Singapour</a:t>
            </a:r>
            <a:r>
              <a:rPr lang="fr-FR" dirty="0" smtClean="0">
                <a:effectLst/>
              </a:rPr>
              <a:t>0.935 0.00110 </a:t>
            </a:r>
            <a:r>
              <a:rPr lang="fr-FR" u="none" strike="noStrike" dirty="0" smtClean="0">
                <a:solidFill>
                  <a:srgbClr val="0645AD"/>
                </a:solidFill>
                <a:effectLst/>
                <a:hlinkClick r:id="rId12" tooltip="Pays-Bas"/>
              </a:rPr>
              <a:t>Pays-Bas</a:t>
            </a:r>
            <a:r>
              <a:rPr lang="fr-FR" dirty="0" smtClean="0">
                <a:effectLst/>
              </a:rPr>
              <a:t>0.933 0.00111 </a:t>
            </a:r>
            <a:r>
              <a:rPr lang="fr-FR" u="sng" dirty="0" smtClean="0">
                <a:solidFill>
                  <a:srgbClr val="0645AD"/>
                </a:solidFill>
                <a:effectLst/>
                <a:hlinkClick r:id="rId13"/>
              </a:rPr>
              <a:t>Danemark</a:t>
            </a:r>
            <a:r>
              <a:rPr lang="fr-FR" dirty="0" smtClean="0">
                <a:effectLst/>
              </a:rPr>
              <a:t>0.930 0.00112 </a:t>
            </a:r>
            <a:r>
              <a:rPr lang="fr-FR" u="none" strike="noStrike" dirty="0" smtClean="0">
                <a:solidFill>
                  <a:srgbClr val="0645AD"/>
                </a:solidFill>
                <a:effectLst/>
                <a:hlinkClick r:id="rId14" tooltip="Finlande"/>
              </a:rPr>
              <a:t>Finlande</a:t>
            </a:r>
            <a:r>
              <a:rPr lang="fr-FR" dirty="0" smtClean="0">
                <a:effectLst/>
              </a:rPr>
              <a:t>0.925 0.00113 </a:t>
            </a:r>
            <a:r>
              <a:rPr lang="fr-FR" u="none" strike="noStrike" dirty="0" smtClean="0">
                <a:solidFill>
                  <a:srgbClr val="0645AD"/>
                </a:solidFill>
                <a:effectLst/>
                <a:hlinkClick r:id="rId15" tooltip="Canada"/>
              </a:rPr>
              <a:t>Canada</a:t>
            </a:r>
            <a:r>
              <a:rPr lang="fr-FR" dirty="0" smtClean="0">
                <a:effectLst/>
              </a:rPr>
              <a:t>0.922 0.00114 </a:t>
            </a:r>
            <a:r>
              <a:rPr lang="fr-FR" u="none" strike="noStrike" dirty="0" smtClean="0">
                <a:solidFill>
                  <a:srgbClr val="0645AD"/>
                </a:solidFill>
                <a:effectLst/>
                <a:hlinkClick r:id="rId16" tooltip="Nouvelle-Zélande"/>
              </a:rPr>
              <a:t>Nouvelle-Zélande</a:t>
            </a:r>
            <a:r>
              <a:rPr lang="fr-FR" dirty="0" smtClean="0">
                <a:effectLst/>
              </a:rPr>
              <a:t>0.921 0.00115 </a:t>
            </a:r>
            <a:r>
              <a:rPr lang="fr-FR" u="none" strike="noStrike" dirty="0" smtClean="0">
                <a:solidFill>
                  <a:srgbClr val="0645AD"/>
                </a:solidFill>
                <a:effectLst/>
                <a:hlinkClick r:id="rId17" tooltip="Royaume-Uni"/>
              </a:rPr>
              <a:t>Royaume-Uni</a:t>
            </a:r>
            <a:r>
              <a:rPr lang="fr-FR" dirty="0" smtClean="0">
                <a:effectLst/>
              </a:rPr>
              <a:t>0.920 0.00115 </a:t>
            </a:r>
            <a:r>
              <a:rPr lang="fr-FR" u="none" strike="noStrike" dirty="0" smtClean="0">
                <a:solidFill>
                  <a:srgbClr val="0645AD"/>
                </a:solidFill>
                <a:effectLst/>
                <a:hlinkClick r:id="rId18" tooltip="États-Unis"/>
              </a:rPr>
              <a:t>États-Unis</a:t>
            </a:r>
            <a:r>
              <a:rPr lang="fr-FR" dirty="0" smtClean="0">
                <a:effectLst/>
              </a:rPr>
              <a:t>0.920 0.00117 </a:t>
            </a:r>
            <a:r>
              <a:rPr lang="fr-FR" u="none" strike="noStrike" dirty="0" smtClean="0">
                <a:solidFill>
                  <a:srgbClr val="0645AD"/>
                </a:solidFill>
                <a:effectLst/>
                <a:hlinkClick r:id="rId19" tooltip="Belgique"/>
              </a:rPr>
              <a:t>Belgique</a:t>
            </a:r>
            <a:r>
              <a:rPr lang="fr-FR" dirty="0" smtClean="0">
                <a:effectLst/>
              </a:rPr>
              <a:t>0.919 0.00218 </a:t>
            </a:r>
            <a:r>
              <a:rPr lang="fr-FR" u="none" strike="noStrike" dirty="0" smtClean="0">
                <a:solidFill>
                  <a:srgbClr val="0645AD"/>
                </a:solidFill>
                <a:effectLst/>
                <a:hlinkClick r:id="rId20" tooltip="Liechtenstein"/>
              </a:rPr>
              <a:t>Liechtenstein</a:t>
            </a:r>
            <a:r>
              <a:rPr lang="fr-FR" dirty="0" smtClean="0">
                <a:effectLst/>
              </a:rPr>
              <a:t>0.917 0.00119 </a:t>
            </a:r>
            <a:r>
              <a:rPr lang="fr-FR" u="none" strike="noStrike" dirty="0" smtClean="0">
                <a:solidFill>
                  <a:srgbClr val="0645AD"/>
                </a:solidFill>
                <a:effectLst/>
                <a:hlinkClick r:id="rId21" tooltip="Japon"/>
              </a:rPr>
              <a:t>Japon</a:t>
            </a:r>
            <a:r>
              <a:rPr lang="fr-FR" dirty="0" smtClean="0">
                <a:effectLst/>
              </a:rPr>
              <a:t>0.915 0.00220 </a:t>
            </a:r>
            <a:r>
              <a:rPr lang="fr-FR" u="none" strike="noStrike" dirty="0" smtClean="0">
                <a:solidFill>
                  <a:srgbClr val="0645AD"/>
                </a:solidFill>
                <a:effectLst/>
                <a:hlinkClick r:id="rId22" tooltip="Autriche"/>
              </a:rPr>
              <a:t>Autriche</a:t>
            </a:r>
            <a:r>
              <a:rPr lang="fr-FR" dirty="0" smtClean="0">
                <a:effectLst/>
              </a:rPr>
              <a:t>0.914 0.002</a:t>
            </a:r>
            <a:endParaRPr lang="fr-FR" b="1"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23</a:t>
            </a:fld>
            <a:endParaRPr lang="fr-FR"/>
          </a:p>
        </p:txBody>
      </p:sp>
    </p:spTree>
    <p:extLst>
      <p:ext uri="{BB962C8B-B14F-4D97-AF65-F5344CB8AC3E}">
        <p14:creationId xmlns:p14="http://schemas.microsoft.com/office/powerpoint/2010/main" val="3661887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24</a:t>
            </a:fld>
            <a:endParaRPr lang="fr-FR"/>
          </a:p>
        </p:txBody>
      </p:sp>
    </p:spTree>
    <p:extLst>
      <p:ext uri="{BB962C8B-B14F-4D97-AF65-F5344CB8AC3E}">
        <p14:creationId xmlns:p14="http://schemas.microsoft.com/office/powerpoint/2010/main" val="3661887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25</a:t>
            </a:fld>
            <a:endParaRPr lang="fr-FR"/>
          </a:p>
        </p:txBody>
      </p:sp>
    </p:spTree>
    <p:extLst>
      <p:ext uri="{BB962C8B-B14F-4D97-AF65-F5344CB8AC3E}">
        <p14:creationId xmlns:p14="http://schemas.microsoft.com/office/powerpoint/2010/main" val="1019380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26</a:t>
            </a:fld>
            <a:endParaRPr lang="fr-FR"/>
          </a:p>
        </p:txBody>
      </p:sp>
    </p:spTree>
    <p:extLst>
      <p:ext uri="{BB962C8B-B14F-4D97-AF65-F5344CB8AC3E}">
        <p14:creationId xmlns:p14="http://schemas.microsoft.com/office/powerpoint/2010/main" val="4143071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27</a:t>
            </a:fld>
            <a:endParaRPr lang="fr-FR"/>
          </a:p>
        </p:txBody>
      </p:sp>
    </p:spTree>
    <p:extLst>
      <p:ext uri="{BB962C8B-B14F-4D97-AF65-F5344CB8AC3E}">
        <p14:creationId xmlns:p14="http://schemas.microsoft.com/office/powerpoint/2010/main" val="2969663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28</a:t>
            </a:fld>
            <a:endParaRPr lang="fr-FR"/>
          </a:p>
        </p:txBody>
      </p:sp>
    </p:spTree>
    <p:extLst>
      <p:ext uri="{BB962C8B-B14F-4D97-AF65-F5344CB8AC3E}">
        <p14:creationId xmlns:p14="http://schemas.microsoft.com/office/powerpoint/2010/main" val="2969663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question qui se pose à nous est</a:t>
            </a:r>
            <a:r>
              <a:rPr lang="mr-IN" dirty="0"/>
              <a:t>…</a:t>
            </a:r>
            <a:endParaRPr lang="fr-FR"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3</a:t>
            </a:fld>
            <a:endParaRPr lang="fr-FR"/>
          </a:p>
        </p:txBody>
      </p:sp>
    </p:spTree>
    <p:extLst>
      <p:ext uri="{BB962C8B-B14F-4D97-AF65-F5344CB8AC3E}">
        <p14:creationId xmlns:p14="http://schemas.microsoft.com/office/powerpoint/2010/main" val="449087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b="1" dirty="0" smtClean="0"/>
              <a:t>La Banque mondiale, parfois abrégée BM (en anglais : World Bank)</a:t>
            </a:r>
            <a:endParaRPr lang="fr-FR" sz="1400" b="1"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4</a:t>
            </a:fld>
            <a:endParaRPr lang="fr-FR"/>
          </a:p>
        </p:txBody>
      </p:sp>
    </p:spTree>
    <p:extLst>
      <p:ext uri="{BB962C8B-B14F-4D97-AF65-F5344CB8AC3E}">
        <p14:creationId xmlns:p14="http://schemas.microsoft.com/office/powerpoint/2010/main" val="816350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5</a:t>
            </a:fld>
            <a:endParaRPr lang="fr-FR"/>
          </a:p>
        </p:txBody>
      </p:sp>
    </p:spTree>
    <p:extLst>
      <p:ext uri="{BB962C8B-B14F-4D97-AF65-F5344CB8AC3E}">
        <p14:creationId xmlns:p14="http://schemas.microsoft.com/office/powerpoint/2010/main" val="403642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Aujourd’hui, le principal rôle de la Banque mondiale est de lutter contre la pauvreté dans le monde</a:t>
            </a:r>
            <a:r>
              <a:rPr lang="fr-FR" sz="1200" kern="1200" dirty="0" smtClean="0">
                <a:solidFill>
                  <a:schemeClr val="tx1"/>
                </a:solidFill>
                <a:effectLst/>
                <a:latin typeface="+mn-lt"/>
                <a:ea typeface="+mn-ea"/>
                <a:cs typeface="+mn-cs"/>
              </a:rPr>
              <a:t>. Pour remplir cette mission, elle dispose de moyens financiers importants et d’une organisation spécifique. </a:t>
            </a:r>
            <a:r>
              <a:rPr lang="fr-FR" sz="1200" b="1" kern="1200" dirty="0" smtClean="0">
                <a:solidFill>
                  <a:schemeClr val="tx1"/>
                </a:solidFill>
                <a:effectLst/>
                <a:latin typeface="+mn-lt"/>
                <a:ea typeface="+mn-ea"/>
                <a:cs typeface="+mn-cs"/>
              </a:rPr>
              <a:t>La Banque mondiale fait cependant l’objet de critiques, notamment en raison des dommages que ses interventions ont pu faire subir aux populations les plus pauvres.</a:t>
            </a:r>
          </a:p>
          <a:p>
            <a:fld id="{4444205F-1A79-49A1-916E-8D946AB95846}" type="slidenum">
              <a:rPr lang="fr-FR" sz="1200" b="0" i="0" kern="1200" smtClean="0">
                <a:solidFill>
                  <a:schemeClr val="tx1"/>
                </a:solidFill>
                <a:effectLst/>
                <a:latin typeface="+mn-lt"/>
                <a:ea typeface="+mn-ea"/>
                <a:cs typeface="+mn-cs"/>
              </a:rPr>
              <a:t>6</a:t>
            </a:fld>
            <a:fld id="{CD159C3A-EFD8-468B-8592-B0B330A61B79}" type="slidenum">
              <a:rPr lang="fr-FR" sz="1200" b="0" i="0" kern="1200" smtClean="0">
                <a:solidFill>
                  <a:schemeClr val="tx1"/>
                </a:solidFill>
                <a:effectLst/>
                <a:latin typeface="+mn-lt"/>
                <a:ea typeface="+mn-ea"/>
                <a:cs typeface="+mn-cs"/>
              </a:rPr>
              <a:t>6</a:t>
            </a:fld>
            <a:endParaRPr lang="fr-FR" sz="1200" b="0"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La gestion courante de la Banque mondiale est confiée à un conseil d’administration </a:t>
            </a:r>
            <a:r>
              <a:rPr lang="fr-FR" sz="1200" b="0" i="0" kern="1200" dirty="0" smtClean="0">
                <a:solidFill>
                  <a:schemeClr val="tx1"/>
                </a:solidFill>
                <a:effectLst/>
                <a:latin typeface="+mn-lt"/>
                <a:ea typeface="+mn-ea"/>
                <a:cs typeface="+mn-cs"/>
              </a:rPr>
              <a:t>composé d’un président qui est également le Directeur général de l’organisation et de 25 administrateurs représentant chacun une nation ou un groupe de nations.</a:t>
            </a:r>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6</a:t>
            </a:fld>
            <a:endParaRPr lang="fr-FR"/>
          </a:p>
        </p:txBody>
      </p:sp>
    </p:spTree>
    <p:extLst>
      <p:ext uri="{BB962C8B-B14F-4D97-AF65-F5344CB8AC3E}">
        <p14:creationId xmlns:p14="http://schemas.microsoft.com/office/powerpoint/2010/main" val="837706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Aujourd’hui, le principal rôle de la Banque mondiale est de lutter contre la pauvreté dans le monde</a:t>
            </a:r>
            <a:r>
              <a:rPr lang="fr-FR" sz="1200" kern="1200" dirty="0" smtClean="0">
                <a:solidFill>
                  <a:schemeClr val="tx1"/>
                </a:solidFill>
                <a:effectLst/>
                <a:latin typeface="+mn-lt"/>
                <a:ea typeface="+mn-ea"/>
                <a:cs typeface="+mn-cs"/>
              </a:rPr>
              <a:t>. Pour remplir cette mission, elle dispose de moyens financiers importants et d’une organisation spécifique. </a:t>
            </a:r>
            <a:r>
              <a:rPr lang="fr-FR" sz="1200" b="1" kern="1200" dirty="0" smtClean="0">
                <a:solidFill>
                  <a:schemeClr val="tx1"/>
                </a:solidFill>
                <a:effectLst/>
                <a:latin typeface="+mn-lt"/>
                <a:ea typeface="+mn-ea"/>
                <a:cs typeface="+mn-cs"/>
              </a:rPr>
              <a:t>La Banque mondiale fait cependant l’objet de critiques, notamment en raison des dommages que ses interventions ont pu faire subir aux populations les plus pauvres.</a:t>
            </a:r>
          </a:p>
          <a:p>
            <a:endParaRPr lang="fr-FR" sz="1200" b="0"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La gestion courante de la Banque mondiale est confiée à un conseil d’administration </a:t>
            </a:r>
            <a:r>
              <a:rPr lang="fr-FR" sz="1200" b="0" i="0" kern="1200" dirty="0" smtClean="0">
                <a:solidFill>
                  <a:schemeClr val="tx1"/>
                </a:solidFill>
                <a:effectLst/>
                <a:latin typeface="+mn-lt"/>
                <a:ea typeface="+mn-ea"/>
                <a:cs typeface="+mn-cs"/>
              </a:rPr>
              <a:t>composé d’un président qui est également le Directeur général de l’organisation et de 25 administrateurs représentant chacun une nation ou un groupe de nations.</a:t>
            </a:r>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7</a:t>
            </a:fld>
            <a:endParaRPr lang="fr-FR"/>
          </a:p>
        </p:txBody>
      </p:sp>
    </p:spTree>
    <p:extLst>
      <p:ext uri="{BB962C8B-B14F-4D97-AF65-F5344CB8AC3E}">
        <p14:creationId xmlns:p14="http://schemas.microsoft.com/office/powerpoint/2010/main" val="837706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Aujourd’hui, le principal rôle de la Banque mondiale est de lutter contre la pauvreté dans le monde</a:t>
            </a:r>
            <a:r>
              <a:rPr lang="fr-FR" sz="1200" kern="1200" dirty="0" smtClean="0">
                <a:solidFill>
                  <a:schemeClr val="tx1"/>
                </a:solidFill>
                <a:effectLst/>
                <a:latin typeface="+mn-lt"/>
                <a:ea typeface="+mn-ea"/>
                <a:cs typeface="+mn-cs"/>
              </a:rPr>
              <a:t>. Pour remplir cette mission, elle dispose de moyens financiers importants et d’une organisation spécifique. </a:t>
            </a:r>
            <a:r>
              <a:rPr lang="fr-FR" sz="1200" b="1" kern="1200" dirty="0" smtClean="0">
                <a:solidFill>
                  <a:schemeClr val="tx1"/>
                </a:solidFill>
                <a:effectLst/>
                <a:latin typeface="+mn-lt"/>
                <a:ea typeface="+mn-ea"/>
                <a:cs typeface="+mn-cs"/>
              </a:rPr>
              <a:t>La Banque mondiale fait cependant l’objet de critiques, notamment en raison des dommages que ses interventions ont pu faire subir aux populations les plus pauvres.</a:t>
            </a:r>
          </a:p>
          <a:p>
            <a:endParaRPr lang="fr-FR" sz="1200" b="0"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La gestion courante de la Banque mondiale est confiée à un conseil d’administration </a:t>
            </a:r>
            <a:r>
              <a:rPr lang="fr-FR" sz="1200" b="0" i="0" kern="1200" dirty="0" smtClean="0">
                <a:solidFill>
                  <a:schemeClr val="tx1"/>
                </a:solidFill>
                <a:effectLst/>
                <a:latin typeface="+mn-lt"/>
                <a:ea typeface="+mn-ea"/>
                <a:cs typeface="+mn-cs"/>
              </a:rPr>
              <a:t>composé d’un président qui est également le Directeur général de l’organisation et de 25 administrateurs représentant chacun une nation ou un groupe de nations.</a:t>
            </a:r>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t>8</a:t>
            </a:fld>
            <a:endParaRPr lang="fr-FR"/>
          </a:p>
        </p:txBody>
      </p:sp>
    </p:spTree>
    <p:extLst>
      <p:ext uri="{BB962C8B-B14F-4D97-AF65-F5344CB8AC3E}">
        <p14:creationId xmlns:p14="http://schemas.microsoft.com/office/powerpoint/2010/main" val="837706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Conformément aux statuts de la Banque mondiale, </a:t>
            </a:r>
          </a:p>
          <a:p>
            <a:endParaRPr lang="fr-FR" sz="1200" b="0"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tous les Etats membres du FMI peuvent adhérer librement. Aussi</a:t>
            </a:r>
            <a:r>
              <a:rPr lang="fr-FR" sz="1200" b="0" i="0" kern="1200" dirty="0" smtClean="0">
                <a:solidFill>
                  <a:schemeClr val="tx1"/>
                </a:solidFill>
                <a:effectLst/>
                <a:latin typeface="+mn-lt"/>
                <a:ea typeface="+mn-ea"/>
                <a:cs typeface="+mn-cs"/>
              </a:rPr>
              <a:t>, à l’instar du FMI, la </a:t>
            </a:r>
            <a:r>
              <a:rPr lang="fr-FR" sz="1200" b="1" i="0" kern="1200" dirty="0" smtClean="0">
                <a:solidFill>
                  <a:schemeClr val="tx1"/>
                </a:solidFill>
                <a:effectLst/>
                <a:latin typeface="+mn-lt"/>
                <a:ea typeface="+mn-ea"/>
                <a:cs typeface="+mn-cs"/>
              </a:rPr>
              <a:t>Banque mondiale est gouvernée par ses 189 </a:t>
            </a:r>
            <a:r>
              <a:rPr lang="fr-FR" sz="1200" b="0" i="0" kern="1200" dirty="0" smtClean="0">
                <a:solidFill>
                  <a:schemeClr val="tx1"/>
                </a:solidFill>
                <a:effectLst/>
                <a:latin typeface="+mn-lt"/>
                <a:ea typeface="+mn-ea"/>
                <a:cs typeface="+mn-cs"/>
              </a:rPr>
              <a:t>pays membres (sur un total de 193 pays membres de l’ONU), </a:t>
            </a:r>
            <a:r>
              <a:rPr lang="fr-FR" sz="1200" b="1" i="0" u="sng" kern="1200" dirty="0" smtClean="0">
                <a:solidFill>
                  <a:schemeClr val="tx1"/>
                </a:solidFill>
                <a:effectLst/>
                <a:latin typeface="+mn-lt"/>
                <a:ea typeface="+mn-ea"/>
                <a:cs typeface="+mn-cs"/>
              </a:rPr>
              <a:t>chacun ayant une voix pondérée par sa participation financière à l’organisation</a:t>
            </a:r>
            <a:r>
              <a:rPr lang="fr-FR" sz="1200" b="0" i="0" kern="1200" dirty="0" smtClean="0">
                <a:solidFill>
                  <a:schemeClr val="tx1"/>
                </a:solidFill>
                <a:effectLst/>
                <a:latin typeface="+mn-lt"/>
                <a:ea typeface="+mn-ea"/>
                <a:cs typeface="+mn-cs"/>
              </a:rPr>
              <a:t>. </a:t>
            </a:r>
          </a:p>
          <a:p>
            <a:r>
              <a:rPr lang="fr-FR" sz="1200" b="0" i="0" kern="1200" dirty="0" smtClean="0">
                <a:solidFill>
                  <a:schemeClr val="tx1"/>
                </a:solidFill>
                <a:effectLst/>
                <a:latin typeface="+mn-lt"/>
                <a:ea typeface="+mn-ea"/>
                <a:cs typeface="+mn-cs"/>
              </a:rPr>
              <a:t>De fait, </a:t>
            </a:r>
            <a:r>
              <a:rPr lang="fr-FR" sz="1200" b="1" i="0" kern="1200" dirty="0" smtClean="0">
                <a:solidFill>
                  <a:schemeClr val="tx1"/>
                </a:solidFill>
                <a:effectLst/>
                <a:latin typeface="+mn-lt"/>
                <a:ea typeface="+mn-ea"/>
                <a:cs typeface="+mn-cs"/>
              </a:rPr>
              <a:t>cette quote-part est équivalente à la part souscrite au capital du FMI.</a:t>
            </a:r>
            <a:endParaRPr lang="fr-FR" b="1" dirty="0"/>
          </a:p>
        </p:txBody>
      </p:sp>
      <p:sp>
        <p:nvSpPr>
          <p:cNvPr id="4" name="Espace réservé du numéro de diapositive 3"/>
          <p:cNvSpPr>
            <a:spLocks noGrp="1"/>
          </p:cNvSpPr>
          <p:nvPr>
            <p:ph type="sldNum" sz="quarter" idx="10"/>
          </p:nvPr>
        </p:nvSpPr>
        <p:spPr/>
        <p:txBody>
          <a:bodyPr/>
          <a:lstStyle/>
          <a:p>
            <a:fld id="{412B8CDB-2B8F-2D4D-B016-E0C81CEBE1B5}"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140521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ED5E8084-99F5-B64B-8FB2-90D73D022560}" type="datetimeFigureOut">
              <a:rPr lang="fr-FR" smtClean="0"/>
              <a:t>13/12/2023</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523CA391-6BA4-9942-AC70-FAC37EF68A1C}" type="slidenum">
              <a:rPr lang="fr-FR" smtClean="0"/>
              <a:t>‹N°›</a:t>
            </a:fld>
            <a:endParaRPr lang="fr-FR"/>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D5E8084-99F5-B64B-8FB2-90D73D022560}" type="datetimeFigureOut">
              <a:rPr lang="fr-FR" smtClean="0"/>
              <a:t>13/12/2023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3CA391-6BA4-9942-AC70-FAC37EF68A1C}"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2"/>
            <a:ext cx="268224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219200" y="274641"/>
            <a:ext cx="7416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D5E8084-99F5-B64B-8FB2-90D73D022560}" type="datetimeFigureOut">
              <a:rPr lang="fr-FR" smtClean="0"/>
              <a:t>13/12/2023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3CA391-6BA4-9942-AC70-FAC37EF68A1C}"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ED5E8084-99F5-B64B-8FB2-90D73D022560}" type="datetimeFigureOut">
              <a:rPr lang="fr-FR" smtClean="0"/>
              <a:t>13/12/2023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23CA391-6BA4-9942-AC70-FAC37EF68A1C}" type="slidenum">
              <a:rPr lang="fr-FR" smtClean="0"/>
              <a:t>‹N°›</a:t>
            </a:fld>
            <a:endParaRPr lang="fr-FR"/>
          </a:p>
        </p:txBody>
      </p:sp>
      <p:sp>
        <p:nvSpPr>
          <p:cNvPr id="8" name="Espace réservé du contenu 7"/>
          <p:cNvSpPr>
            <a:spLocks noGrp="1"/>
          </p:cNvSpPr>
          <p:nvPr>
            <p:ph sz="quarter" idx="1"/>
          </p:nvPr>
        </p:nvSpPr>
        <p:spPr>
          <a:xfrm>
            <a:off x="1219200" y="1447800"/>
            <a:ext cx="1036320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ED5E8084-99F5-B64B-8FB2-90D73D022560}" type="datetimeFigureOut">
              <a:rPr lang="fr-FR" smtClean="0"/>
              <a:t>13/12/2023</a:t>
            </a:fld>
            <a:endParaRPr lang="fr-FR"/>
          </a:p>
        </p:txBody>
      </p:sp>
      <p:sp>
        <p:nvSpPr>
          <p:cNvPr id="5" name="Espace réservé du pied de page 4"/>
          <p:cNvSpPr>
            <a:spLocks noGrp="1"/>
          </p:cNvSpPr>
          <p:nvPr>
            <p:ph type="ftr" sz="quarter" idx="11"/>
          </p:nvPr>
        </p:nvSpPr>
        <p:spPr>
          <a:xfrm>
            <a:off x="1066800" y="6172200"/>
            <a:ext cx="5334000" cy="457200"/>
          </a:xfrm>
        </p:spPr>
        <p:txBody>
          <a:bodyPr/>
          <a:lstStyle/>
          <a:p>
            <a:endParaRPr lang="fr-FR"/>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95072" y="6208776"/>
            <a:ext cx="609600" cy="457200"/>
          </a:xfrm>
        </p:spPr>
        <p:txBody>
          <a:bodyPr/>
          <a:lstStyle/>
          <a:p>
            <a:fld id="{523CA391-6BA4-9942-AC70-FAC37EF68A1C}"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ED5E8084-99F5-B64B-8FB2-90D73D022560}" type="datetimeFigureOut">
              <a:rPr lang="fr-FR" smtClean="0"/>
              <a:t>13/12/2023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3CA391-6BA4-9942-AC70-FAC37EF68A1C}" type="slidenum">
              <a:rPr lang="fr-FR" smtClean="0"/>
              <a:t>‹N°›</a:t>
            </a:fld>
            <a:endParaRPr lang="fr-FR"/>
          </a:p>
        </p:txBody>
      </p:sp>
      <p:sp>
        <p:nvSpPr>
          <p:cNvPr id="9" name="Espace réservé du contenu 8"/>
          <p:cNvSpPr>
            <a:spLocks noGrp="1"/>
          </p:cNvSpPr>
          <p:nvPr>
            <p:ph sz="quarter" idx="1"/>
          </p:nvPr>
        </p:nvSpPr>
        <p:spPr>
          <a:xfrm>
            <a:off x="1219200" y="1447800"/>
            <a:ext cx="499872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6578600" y="1447800"/>
            <a:ext cx="499872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19200" y="273050"/>
            <a:ext cx="10363200" cy="1143000"/>
          </a:xfrm>
        </p:spPr>
        <p:txBody>
          <a:bodyPr anchor="b" anchorCtr="0"/>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ED5E8084-99F5-B64B-8FB2-90D73D022560}" type="datetimeFigureOut">
              <a:rPr lang="fr-FR" smtClean="0"/>
              <a:t>13/12/2023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23CA391-6BA4-9942-AC70-FAC37EF68A1C}" type="slidenum">
              <a:rPr lang="fr-FR" smtClean="0"/>
              <a:t>‹N°›</a:t>
            </a:fld>
            <a:endParaRPr lang="fr-FR"/>
          </a:p>
        </p:txBody>
      </p:sp>
      <p:sp>
        <p:nvSpPr>
          <p:cNvPr id="11" name="Espace réservé du contenu 10"/>
          <p:cNvSpPr>
            <a:spLocks noGrp="1"/>
          </p:cNvSpPr>
          <p:nvPr>
            <p:ph sz="half" idx="2"/>
          </p:nvPr>
        </p:nvSpPr>
        <p:spPr>
          <a:xfrm>
            <a:off x="1219200" y="2247900"/>
            <a:ext cx="49784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6604000" y="2247900"/>
            <a:ext cx="49784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ED5E8084-99F5-B64B-8FB2-90D73D022560}" type="datetimeFigureOut">
              <a:rPr lang="fr-FR" smtClean="0"/>
              <a:t>13/12/2023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23CA391-6BA4-9942-AC70-FAC37EF68A1C}"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5E8084-99F5-B64B-8FB2-90D73D022560}" type="datetimeFigureOut">
              <a:rPr lang="fr-FR" smtClean="0"/>
              <a:t>13/12/2023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23CA391-6BA4-9942-AC70-FAC37EF68A1C}"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219200" y="273050"/>
            <a:ext cx="10363200" cy="1143000"/>
          </a:xfrm>
        </p:spPr>
        <p:txBody>
          <a:bodyPr anchor="b" anchorCtr="0"/>
          <a:lstStyle>
            <a:lvl1pPr algn="l">
              <a:buNone/>
              <a:defRPr sz="4000" b="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ED5E8084-99F5-B64B-8FB2-90D73D022560}" type="datetimeFigureOut">
              <a:rPr lang="fr-FR" smtClean="0"/>
              <a:t>13/12/2023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23CA391-6BA4-9942-AC70-FAC37EF68A1C}" type="slidenum">
              <a:rPr lang="fr-FR" smtClean="0"/>
              <a:t>‹N°›</a:t>
            </a:fld>
            <a:endParaRPr lang="fr-FR"/>
          </a:p>
        </p:txBody>
      </p:sp>
      <p:sp>
        <p:nvSpPr>
          <p:cNvPr id="11" name="Espace réservé du contenu 10"/>
          <p:cNvSpPr>
            <a:spLocks noGrp="1"/>
          </p:cNvSpPr>
          <p:nvPr>
            <p:ph sz="quarter" idx="1"/>
          </p:nvPr>
        </p:nvSpPr>
        <p:spPr>
          <a:xfrm>
            <a:off x="3962400" y="1600200"/>
            <a:ext cx="7620000" cy="44958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fr-FR" smtClean="0"/>
              <a:t>Modifiez le style du titre</a:t>
            </a:r>
            <a:endParaRPr kumimoji="0" lang="en-US"/>
          </a:p>
        </p:txBody>
      </p:sp>
      <p:sp>
        <p:nvSpPr>
          <p:cNvPr id="4" name="Espace réservé du texte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ED5E8084-99F5-B64B-8FB2-90D73D022560}" type="datetimeFigureOut">
              <a:rPr lang="fr-FR" smtClean="0"/>
              <a:t>13/12/2023</a:t>
            </a:fld>
            <a:endParaRPr lang="fr-FR"/>
          </a:p>
        </p:txBody>
      </p:sp>
      <p:sp>
        <p:nvSpPr>
          <p:cNvPr id="6" name="Espace réservé du pied de page 5"/>
          <p:cNvSpPr>
            <a:spLocks noGrp="1"/>
          </p:cNvSpPr>
          <p:nvPr>
            <p:ph type="ftr" sz="quarter" idx="11"/>
          </p:nvPr>
        </p:nvSpPr>
        <p:spPr>
          <a:xfrm>
            <a:off x="1219200" y="6172200"/>
            <a:ext cx="5181600" cy="457200"/>
          </a:xfrm>
        </p:spPr>
        <p:txBody>
          <a:bodyPr/>
          <a:lstStyle/>
          <a:p>
            <a:endParaRPr lang="fr-FR"/>
          </a:p>
        </p:txBody>
      </p:sp>
      <p:sp>
        <p:nvSpPr>
          <p:cNvPr id="7" name="Espace réservé du numéro de diapositive 6"/>
          <p:cNvSpPr>
            <a:spLocks noGrp="1"/>
          </p:cNvSpPr>
          <p:nvPr>
            <p:ph type="sldNum" sz="quarter" idx="12"/>
          </p:nvPr>
        </p:nvSpPr>
        <p:spPr>
          <a:xfrm>
            <a:off x="195072" y="6208776"/>
            <a:ext cx="609600" cy="457200"/>
          </a:xfrm>
        </p:spPr>
        <p:txBody>
          <a:bodyPr/>
          <a:lstStyle/>
          <a:p>
            <a:fld id="{523CA391-6BA4-9942-AC70-FAC37EF68A1C}" type="slidenum">
              <a:rPr lang="fr-FR" smtClean="0"/>
              <a:t>‹N°›</a:t>
            </a:fld>
            <a:endParaRPr lang="fr-FR"/>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ED5E8084-99F5-B64B-8FB2-90D73D022560}" type="datetimeFigureOut">
              <a:rPr lang="fr-FR" smtClean="0"/>
              <a:t>13/12/2023</a:t>
            </a:fld>
            <a:endParaRPr lang="fr-FR"/>
          </a:p>
        </p:txBody>
      </p:sp>
      <p:sp>
        <p:nvSpPr>
          <p:cNvPr id="3" name="Espace réservé du pied de page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23CA391-6BA4-9942-AC70-FAC37EF68A1C}"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saidi87@yahoo.fr"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r.wikipedia.org/wiki/Banque_internationale_pour_la_reconstruction_et_le_d%C3%A9veloppement" TargetMode="External"/><Relationship Id="rId7" Type="http://schemas.openxmlformats.org/officeDocument/2006/relationships/hyperlink" Target="https://fr.wikipedia.org/wiki/Centre_international_pour_le_r%C3%A8glement_des_diff%C3%A9rends_relatifs_aux_investissemen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fr.wikipedia.org/wiki/Agence_multilat%C3%A9rale_de_garantie_des_investissements" TargetMode="External"/><Relationship Id="rId5" Type="http://schemas.openxmlformats.org/officeDocument/2006/relationships/hyperlink" Target="https://fr.wikipedia.org/wiki/Soci%C3%A9t%C3%A9_financi%C3%A8re_internationale" TargetMode="External"/><Relationship Id="rId4" Type="http://schemas.openxmlformats.org/officeDocument/2006/relationships/hyperlink" Target="https://fr.wikipedia.org/wiki/Association_internationale_de_d%C3%A9veloppemen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fr.wikipedia.org/wiki/Europe" TargetMode="External"/><Relationship Id="rId7" Type="http://schemas.openxmlformats.org/officeDocument/2006/relationships/hyperlink" Target="https://fr.wikipedia.org/wiki/Agricultur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fr.wikipedia.org/wiki/%C3%89ducation" TargetMode="External"/><Relationship Id="rId5" Type="http://schemas.openxmlformats.org/officeDocument/2006/relationships/hyperlink" Target="https://fr.wikipedia.org/wiki/Pays_les_moins_avanc%C3%A9s" TargetMode="External"/><Relationship Id="rId4" Type="http://schemas.openxmlformats.org/officeDocument/2006/relationships/hyperlink" Target="https://fr.wikipedia.org/wiki/Japon"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r.wikipedia.org/wiki/D%C3%A9veloppement_humain_(%C3%A9conomi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fr.wikipedia.org/wiki/%C3%89ducation" TargetMode="External"/><Relationship Id="rId5" Type="http://schemas.openxmlformats.org/officeDocument/2006/relationships/hyperlink" Target="https://fr.wikipedia.org/wiki/Esp%C3%A9rance_de_vie_%C3%A0_la_naissance" TargetMode="External"/><Relationship Id="rId4" Type="http://schemas.openxmlformats.org/officeDocument/2006/relationships/hyperlink" Target="https://fr.wikipedia.org/wiki/PIB_par_habita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banquemondiale.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r.wikipedia.org/wiki/Altermondialism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r.wikipedia.org/wiki/Fonds_mon%C3%A9taire_internationa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banquemondiale.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capital.fr/economie-politique/banque-mondiale-role-fonctionnement-et-structure-1428282"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97921" y="64765"/>
            <a:ext cx="5644195" cy="830997"/>
          </a:xfrm>
          <a:prstGeom prst="rect">
            <a:avLst/>
          </a:prstGeom>
          <a:noFill/>
        </p:spPr>
        <p:txBody>
          <a:bodyPr wrap="square" rtlCol="0">
            <a:spAutoFit/>
          </a:bodyPr>
          <a:lstStyle/>
          <a:p>
            <a:pPr algn="ctr"/>
            <a:r>
              <a:rPr lang="fr-FR" sz="1600" b="1" dirty="0">
                <a:latin typeface="Perpetua" panose="02020502060401020303" pitchFamily="18" charset="0"/>
                <a:cs typeface="Times New Roman" pitchFamily="18" charset="0"/>
              </a:rPr>
              <a:t>Université d’Oran 2 Mohamed Ben Ahmed</a:t>
            </a:r>
          </a:p>
          <a:p>
            <a:pPr algn="ctr"/>
            <a:r>
              <a:rPr lang="fr-FR" sz="1600" b="1" dirty="0">
                <a:latin typeface="Perpetua" panose="02020502060401020303" pitchFamily="18" charset="0"/>
                <a:cs typeface="Times New Roman" pitchFamily="18" charset="0"/>
              </a:rPr>
              <a:t>Faculté des Sciences Economiques, Commerciales et des Sciences de Gestion</a:t>
            </a:r>
          </a:p>
        </p:txBody>
      </p:sp>
      <p:sp>
        <p:nvSpPr>
          <p:cNvPr id="5" name="Rectangle à coins arrondis 4"/>
          <p:cNvSpPr/>
          <p:nvPr/>
        </p:nvSpPr>
        <p:spPr>
          <a:xfrm>
            <a:off x="1756092" y="1150960"/>
            <a:ext cx="7011547" cy="1542251"/>
          </a:xfrm>
          <a:prstGeom prst="roundRect">
            <a:avLst/>
          </a:prstGeom>
          <a:ln/>
        </p:spPr>
        <p:style>
          <a:lnRef idx="1">
            <a:schemeClr val="dk1"/>
          </a:lnRef>
          <a:fillRef idx="1002">
            <a:schemeClr val="lt2"/>
          </a:fillRef>
          <a:effectRef idx="1">
            <a:schemeClr val="dk1"/>
          </a:effectRef>
          <a:fontRef idx="minor">
            <a:schemeClr val="dk1"/>
          </a:fontRef>
        </p:style>
        <p:txBody>
          <a:bodyPr rtlCol="0" anchor="ctr"/>
          <a:lstStyle/>
          <a:p>
            <a:pPr algn="just">
              <a:lnSpc>
                <a:spcPct val="150000"/>
              </a:lnSpc>
            </a:pPr>
            <a:r>
              <a:rPr lang="fr-FR" b="1" dirty="0">
                <a:solidFill>
                  <a:schemeClr val="tx1"/>
                </a:solidFill>
                <a:latin typeface="Perpetua" panose="02020502060401020303" pitchFamily="18" charset="0"/>
                <a:ea typeface="Times New Roman" charset="0"/>
                <a:cs typeface="Times New Roman" charset="0"/>
              </a:rPr>
              <a:t> </a:t>
            </a:r>
            <a:r>
              <a:rPr lang="fr-FR" b="1" u="sng" dirty="0" smtClean="0">
                <a:solidFill>
                  <a:schemeClr val="tx1"/>
                </a:solidFill>
                <a:latin typeface="Perpetua" panose="02020502060401020303" pitchFamily="18" charset="0"/>
                <a:ea typeface="Times New Roman" charset="0"/>
                <a:cs typeface="Times New Roman" charset="0"/>
              </a:rPr>
              <a:t>Département</a:t>
            </a:r>
            <a:r>
              <a:rPr lang="fr-FR" b="1" dirty="0" smtClean="0">
                <a:solidFill>
                  <a:schemeClr val="tx1"/>
                </a:solidFill>
                <a:latin typeface="Perpetua" panose="02020502060401020303" pitchFamily="18" charset="0"/>
                <a:ea typeface="Times New Roman" charset="0"/>
                <a:cs typeface="Times New Roman" charset="0"/>
              </a:rPr>
              <a:t> : Sciences Economiques </a:t>
            </a:r>
          </a:p>
          <a:p>
            <a:pPr algn="just">
              <a:lnSpc>
                <a:spcPct val="150000"/>
              </a:lnSpc>
            </a:pPr>
            <a:r>
              <a:rPr lang="fr-FR" b="1" u="sng" dirty="0" smtClean="0">
                <a:solidFill>
                  <a:schemeClr val="tx1"/>
                </a:solidFill>
                <a:latin typeface="Perpetua" panose="02020502060401020303" pitchFamily="18" charset="0"/>
                <a:ea typeface="Times New Roman" charset="0"/>
                <a:cs typeface="Times New Roman" charset="0"/>
              </a:rPr>
              <a:t>Master </a:t>
            </a:r>
            <a:r>
              <a:rPr lang="fr-FR" b="1" dirty="0" smtClean="0">
                <a:solidFill>
                  <a:schemeClr val="tx1"/>
                </a:solidFill>
                <a:latin typeface="Perpetua" panose="02020502060401020303" pitchFamily="18" charset="0"/>
                <a:ea typeface="Times New Roman" charset="0"/>
                <a:cs typeface="Times New Roman" charset="0"/>
              </a:rPr>
              <a:t>(M2) : Economie Internationale</a:t>
            </a:r>
          </a:p>
          <a:p>
            <a:pPr algn="just">
              <a:lnSpc>
                <a:spcPct val="150000"/>
              </a:lnSpc>
            </a:pPr>
            <a:r>
              <a:rPr lang="fr-FR" b="1" dirty="0">
                <a:solidFill>
                  <a:schemeClr val="tx1"/>
                </a:solidFill>
                <a:latin typeface="Perpetua" panose="02020502060401020303" pitchFamily="18" charset="0"/>
                <a:ea typeface="Times New Roman" charset="0"/>
                <a:cs typeface="Times New Roman" charset="0"/>
              </a:rPr>
              <a:t> Cours : Institutions et indicateurs de classement de l’économie internationale </a:t>
            </a:r>
          </a:p>
          <a:p>
            <a:pPr algn="just">
              <a:lnSpc>
                <a:spcPct val="150000"/>
              </a:lnSpc>
            </a:pPr>
            <a:endParaRPr lang="fr-FR" b="1" dirty="0" smtClean="0">
              <a:solidFill>
                <a:schemeClr val="tx1"/>
              </a:solidFill>
              <a:latin typeface="Perpetua" panose="02020502060401020303" pitchFamily="18" charset="0"/>
              <a:ea typeface="Times New Roman" charset="0"/>
              <a:cs typeface="Times New Roman" charset="0"/>
            </a:endParaRPr>
          </a:p>
          <a:p>
            <a:pPr algn="just">
              <a:lnSpc>
                <a:spcPct val="150000"/>
              </a:lnSpc>
            </a:pPr>
            <a:endParaRPr lang="fr-FR" dirty="0">
              <a:latin typeface="Perpetua" panose="02020502060401020303" pitchFamily="18" charset="0"/>
            </a:endParaRPr>
          </a:p>
        </p:txBody>
      </p:sp>
      <p:sp>
        <p:nvSpPr>
          <p:cNvPr id="6" name="Sous-titre 2"/>
          <p:cNvSpPr txBox="1">
            <a:spLocks/>
          </p:cNvSpPr>
          <p:nvPr/>
        </p:nvSpPr>
        <p:spPr>
          <a:xfrm>
            <a:off x="4844641" y="4147435"/>
            <a:ext cx="2988332" cy="571504"/>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150000"/>
              </a:lnSpc>
            </a:pPr>
            <a:endParaRPr lang="fr-FR" dirty="0">
              <a:latin typeface="Perpetua" panose="02020502060401020303" pitchFamily="18" charset="0"/>
            </a:endParaRPr>
          </a:p>
        </p:txBody>
      </p:sp>
      <p:sp>
        <p:nvSpPr>
          <p:cNvPr id="8" name="Rectangle à coins arrondis 7"/>
          <p:cNvSpPr/>
          <p:nvPr/>
        </p:nvSpPr>
        <p:spPr>
          <a:xfrm>
            <a:off x="795639" y="5055494"/>
            <a:ext cx="10457236" cy="116380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fr-FR" dirty="0" smtClean="0">
                <a:solidFill>
                  <a:schemeClr val="tx1"/>
                </a:solidFill>
                <a:latin typeface="Perpetua" panose="02020502060401020303" pitchFamily="18" charset="0"/>
                <a:ea typeface="Times New Roman" charset="0"/>
                <a:cs typeface="Times New Roman" charset="0"/>
              </a:rPr>
              <a:t>I</a:t>
            </a:r>
            <a:endParaRPr lang="fr-FR" dirty="0">
              <a:solidFill>
                <a:schemeClr val="tx1"/>
              </a:solidFill>
              <a:latin typeface="Perpetua" panose="02020502060401020303" pitchFamily="18" charset="0"/>
              <a:ea typeface="Times New Roman" charset="0"/>
              <a:cs typeface="Times New Roman" charset="0"/>
            </a:endParaRPr>
          </a:p>
          <a:p>
            <a:pPr>
              <a:lnSpc>
                <a:spcPct val="150000"/>
              </a:lnSpc>
            </a:pPr>
            <a:endParaRPr lang="fr-FR" dirty="0" smtClean="0">
              <a:solidFill>
                <a:schemeClr val="tx1"/>
              </a:solidFill>
              <a:latin typeface="Perpetua" panose="02020502060401020303" pitchFamily="18" charset="0"/>
              <a:ea typeface="Times New Roman" charset="0"/>
              <a:cs typeface="Times New Roman" charset="0"/>
            </a:endParaRPr>
          </a:p>
          <a:p>
            <a:pPr>
              <a:lnSpc>
                <a:spcPct val="150000"/>
              </a:lnSpc>
            </a:pPr>
            <a:endParaRPr lang="fr-FR" dirty="0">
              <a:solidFill>
                <a:schemeClr val="tx1"/>
              </a:solidFill>
              <a:latin typeface="Perpetua" panose="02020502060401020303" pitchFamily="18" charset="0"/>
              <a:ea typeface="Times New Roman" charset="0"/>
              <a:cs typeface="Times New Roman" charset="0"/>
            </a:endParaRPr>
          </a:p>
          <a:p>
            <a:pPr>
              <a:lnSpc>
                <a:spcPct val="150000"/>
              </a:lnSpc>
            </a:pPr>
            <a:endParaRPr lang="fr-FR" dirty="0" smtClean="0">
              <a:solidFill>
                <a:schemeClr val="tx1"/>
              </a:solidFill>
              <a:latin typeface="Perpetua" panose="02020502060401020303" pitchFamily="18" charset="0"/>
              <a:ea typeface="Times New Roman" charset="0"/>
              <a:cs typeface="Times New Roman" charset="0"/>
            </a:endParaRPr>
          </a:p>
          <a:p>
            <a:pPr>
              <a:lnSpc>
                <a:spcPct val="150000"/>
              </a:lnSpc>
            </a:pPr>
            <a:endParaRPr lang="fr-FR" dirty="0" smtClean="0">
              <a:solidFill>
                <a:schemeClr val="tx1"/>
              </a:solidFill>
              <a:latin typeface="Perpetua" panose="02020502060401020303" pitchFamily="18" charset="0"/>
              <a:ea typeface="Times New Roman" charset="0"/>
              <a:cs typeface="Times New Roman" charset="0"/>
            </a:endParaRPr>
          </a:p>
          <a:p>
            <a:pPr algn="ctr">
              <a:lnSpc>
                <a:spcPct val="150000"/>
              </a:lnSpc>
            </a:pPr>
            <a:r>
              <a:rPr lang="fr-FR" sz="2000" b="1" u="sng" dirty="0" smtClean="0">
                <a:solidFill>
                  <a:schemeClr val="tx1"/>
                </a:solidFill>
                <a:latin typeface="Perpetua" panose="02020502060401020303" pitchFamily="18" charset="0"/>
                <a:ea typeface="Times New Roman" charset="0"/>
                <a:cs typeface="Times New Roman" charset="0"/>
              </a:rPr>
              <a:t>PRÉSENTÉ PAR </a:t>
            </a:r>
            <a:r>
              <a:rPr lang="fr-FR" dirty="0" smtClean="0">
                <a:solidFill>
                  <a:schemeClr val="tx1"/>
                </a:solidFill>
                <a:latin typeface="Perpetua" panose="02020502060401020303" pitchFamily="18" charset="0"/>
                <a:ea typeface="Times New Roman" charset="0"/>
                <a:cs typeface="Times New Roman" charset="0"/>
              </a:rPr>
              <a:t>: </a:t>
            </a:r>
            <a:r>
              <a:rPr lang="fr-FR" b="1" dirty="0" smtClean="0">
                <a:solidFill>
                  <a:schemeClr val="tx1"/>
                </a:solidFill>
                <a:latin typeface="Perpetua" panose="02020502060401020303" pitchFamily="18" charset="0"/>
                <a:ea typeface="Times New Roman" charset="0"/>
                <a:cs typeface="Times New Roman" charset="0"/>
              </a:rPr>
              <a:t>Mme</a:t>
            </a:r>
            <a:r>
              <a:rPr lang="fr-FR" dirty="0" smtClean="0">
                <a:solidFill>
                  <a:schemeClr val="tx1"/>
                </a:solidFill>
                <a:latin typeface="Perpetua" panose="02020502060401020303" pitchFamily="18" charset="0"/>
                <a:ea typeface="Times New Roman" charset="0"/>
                <a:cs typeface="Times New Roman" charset="0"/>
              </a:rPr>
              <a:t> </a:t>
            </a:r>
            <a:r>
              <a:rPr lang="fr-FR" b="1" dirty="0" smtClean="0">
                <a:solidFill>
                  <a:schemeClr val="tx1"/>
                </a:solidFill>
                <a:latin typeface="Perpetua" panose="02020502060401020303" pitchFamily="18" charset="0"/>
                <a:ea typeface="Times New Roman" charset="0"/>
                <a:cs typeface="Times New Roman" charset="0"/>
              </a:rPr>
              <a:t>SAIDI H.  ep. SALAH   Maître de Conférences  A -    Université </a:t>
            </a:r>
            <a:r>
              <a:rPr lang="fr-FR" b="1" dirty="0">
                <a:solidFill>
                  <a:schemeClr val="tx1"/>
                </a:solidFill>
                <a:latin typeface="Perpetua" panose="02020502060401020303" pitchFamily="18" charset="0"/>
                <a:ea typeface="Times New Roman" charset="0"/>
                <a:cs typeface="Times New Roman" charset="0"/>
              </a:rPr>
              <a:t>d’Oran 2  </a:t>
            </a:r>
            <a:r>
              <a:rPr lang="fr-FR" b="1" dirty="0" smtClean="0">
                <a:solidFill>
                  <a:schemeClr val="tx1"/>
                </a:solidFill>
                <a:latin typeface="Perpetua" panose="02020502060401020303" pitchFamily="18" charset="0"/>
                <a:ea typeface="Times New Roman" charset="0"/>
                <a:cs typeface="Times New Roman" charset="0"/>
              </a:rPr>
              <a:t>/      Laboratoire LAMEOR         </a:t>
            </a:r>
            <a:r>
              <a:rPr lang="fr-FR" b="1" u="sng" dirty="0" smtClean="0">
                <a:solidFill>
                  <a:schemeClr val="tx1"/>
                </a:solidFill>
                <a:latin typeface="Perpetua" panose="02020502060401020303" pitchFamily="18" charset="0"/>
                <a:ea typeface="Times New Roman" charset="0"/>
                <a:cs typeface="Times New Roman" charset="0"/>
              </a:rPr>
              <a:t>Email</a:t>
            </a:r>
            <a:r>
              <a:rPr lang="fr-FR" b="1" dirty="0" smtClean="0">
                <a:solidFill>
                  <a:schemeClr val="tx1"/>
                </a:solidFill>
                <a:latin typeface="Perpetua" panose="02020502060401020303" pitchFamily="18" charset="0"/>
                <a:ea typeface="Times New Roman" charset="0"/>
                <a:cs typeface="Times New Roman" charset="0"/>
              </a:rPr>
              <a:t> : </a:t>
            </a:r>
            <a:r>
              <a:rPr lang="fr-FR" b="1" dirty="0" err="1" smtClean="0">
                <a:solidFill>
                  <a:schemeClr val="tx1"/>
                </a:solidFill>
                <a:latin typeface="Perpetua" panose="02020502060401020303" pitchFamily="18" charset="0"/>
                <a:ea typeface="Times New Roman" charset="0"/>
                <a:cs typeface="Times New Roman" charset="0"/>
                <a:hlinkClick r:id="rId3"/>
              </a:rPr>
              <a:t>hsaidi87@yahoo.fr</a:t>
            </a:r>
            <a:r>
              <a:rPr lang="fr-FR" b="1" dirty="0" smtClean="0">
                <a:solidFill>
                  <a:schemeClr val="tx1"/>
                </a:solidFill>
                <a:latin typeface="Perpetua" panose="02020502060401020303" pitchFamily="18" charset="0"/>
                <a:ea typeface="Times New Roman" charset="0"/>
                <a:cs typeface="Times New Roman" charset="0"/>
              </a:rPr>
              <a:t>                        </a:t>
            </a:r>
            <a:r>
              <a:rPr lang="fr-FR" dirty="0">
                <a:solidFill>
                  <a:schemeClr val="tx1"/>
                </a:solidFill>
                <a:latin typeface="Perpetua" panose="02020502060401020303" pitchFamily="18" charset="0"/>
                <a:ea typeface="Times New Roman" charset="0"/>
                <a:cs typeface="Times New Roman" charset="0"/>
              </a:rPr>
              <a:t>	</a:t>
            </a:r>
            <a:r>
              <a:rPr lang="fr-FR" dirty="0" smtClean="0">
                <a:solidFill>
                  <a:schemeClr val="tx1"/>
                </a:solidFill>
                <a:latin typeface="Perpetua" panose="02020502060401020303" pitchFamily="18" charset="0"/>
                <a:ea typeface="Times New Roman" charset="0"/>
                <a:cs typeface="Times New Roman" charset="0"/>
              </a:rPr>
              <a:t>    </a:t>
            </a:r>
            <a:r>
              <a:rPr lang="fr-FR" sz="1600" dirty="0">
                <a:solidFill>
                  <a:schemeClr val="tx1"/>
                </a:solidFill>
                <a:latin typeface="Perpetua" panose="02020502060401020303" pitchFamily="18" charset="0"/>
                <a:ea typeface="Times New Roman" charset="0"/>
                <a:cs typeface="Times New Roman" charset="0"/>
              </a:rPr>
              <a:t/>
            </a:r>
            <a:br>
              <a:rPr lang="fr-FR" sz="1600" dirty="0">
                <a:solidFill>
                  <a:schemeClr val="tx1"/>
                </a:solidFill>
                <a:latin typeface="Perpetua" panose="02020502060401020303" pitchFamily="18" charset="0"/>
                <a:ea typeface="Times New Roman" charset="0"/>
                <a:cs typeface="Times New Roman" charset="0"/>
              </a:rPr>
            </a:br>
            <a:r>
              <a:rPr lang="fr-FR" sz="1600" dirty="0">
                <a:solidFill>
                  <a:schemeClr val="tx1"/>
                </a:solidFill>
                <a:latin typeface="Perpetua" panose="02020502060401020303" pitchFamily="18" charset="0"/>
                <a:ea typeface="Times New Roman" charset="0"/>
                <a:cs typeface="Times New Roman" charset="0"/>
              </a:rPr>
              <a:t> </a:t>
            </a:r>
            <a:br>
              <a:rPr lang="fr-FR" sz="1600" dirty="0">
                <a:solidFill>
                  <a:schemeClr val="tx1"/>
                </a:solidFill>
                <a:latin typeface="Perpetua" panose="02020502060401020303" pitchFamily="18" charset="0"/>
                <a:ea typeface="Times New Roman" charset="0"/>
                <a:cs typeface="Times New Roman" charset="0"/>
              </a:rPr>
            </a:br>
            <a:r>
              <a:rPr lang="fr-FR" sz="1600" dirty="0">
                <a:solidFill>
                  <a:schemeClr val="tx1"/>
                </a:solidFill>
                <a:latin typeface="Perpetua" panose="02020502060401020303" pitchFamily="18" charset="0"/>
                <a:ea typeface="Times New Roman" charset="0"/>
                <a:cs typeface="Times New Roman" charset="0"/>
              </a:rPr>
              <a:t> </a:t>
            </a:r>
            <a:br>
              <a:rPr lang="fr-FR" sz="1600" dirty="0">
                <a:solidFill>
                  <a:schemeClr val="tx1"/>
                </a:solidFill>
                <a:latin typeface="Perpetua" panose="02020502060401020303" pitchFamily="18" charset="0"/>
                <a:ea typeface="Times New Roman" charset="0"/>
                <a:cs typeface="Times New Roman" charset="0"/>
              </a:rPr>
            </a:br>
            <a:r>
              <a:rPr lang="fr-FR" sz="1600" dirty="0">
                <a:solidFill>
                  <a:schemeClr val="tx1"/>
                </a:solidFill>
                <a:latin typeface="Perpetua" panose="02020502060401020303" pitchFamily="18" charset="0"/>
                <a:ea typeface="Times New Roman" charset="0"/>
                <a:cs typeface="Times New Roman" charset="0"/>
              </a:rPr>
              <a:t> </a:t>
            </a:r>
            <a:br>
              <a:rPr lang="fr-FR" sz="1600" dirty="0">
                <a:solidFill>
                  <a:schemeClr val="tx1"/>
                </a:solidFill>
                <a:latin typeface="Perpetua" panose="02020502060401020303" pitchFamily="18" charset="0"/>
                <a:ea typeface="Times New Roman" charset="0"/>
                <a:cs typeface="Times New Roman" charset="0"/>
              </a:rPr>
            </a:br>
            <a:r>
              <a:rPr lang="fr-FR" sz="1600" dirty="0">
                <a:solidFill>
                  <a:schemeClr val="tx1"/>
                </a:solidFill>
                <a:latin typeface="Perpetua" panose="02020502060401020303" pitchFamily="18" charset="0"/>
                <a:ea typeface="Times New Roman" charset="0"/>
                <a:cs typeface="Times New Roman" charset="0"/>
              </a:rPr>
              <a:t/>
            </a:r>
            <a:br>
              <a:rPr lang="fr-FR" sz="1600" dirty="0">
                <a:solidFill>
                  <a:schemeClr val="tx1"/>
                </a:solidFill>
                <a:latin typeface="Perpetua" panose="02020502060401020303" pitchFamily="18" charset="0"/>
                <a:ea typeface="Times New Roman" charset="0"/>
                <a:cs typeface="Times New Roman" charset="0"/>
              </a:rPr>
            </a:br>
            <a:endParaRPr lang="fr-FR" dirty="0">
              <a:latin typeface="Perpetua" panose="02020502060401020303" pitchFamily="18" charset="0"/>
            </a:endParaRPr>
          </a:p>
        </p:txBody>
      </p:sp>
      <p:sp>
        <p:nvSpPr>
          <p:cNvPr id="9" name="Rectangle à coins arrondis 8"/>
          <p:cNvSpPr/>
          <p:nvPr/>
        </p:nvSpPr>
        <p:spPr>
          <a:xfrm>
            <a:off x="4215539" y="6411020"/>
            <a:ext cx="3617434" cy="30301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fr-FR" b="1" dirty="0">
                <a:solidFill>
                  <a:schemeClr val="tx1"/>
                </a:solidFill>
                <a:latin typeface="Perpetua" panose="02020502060401020303" pitchFamily="18" charset="0"/>
                <a:ea typeface="Times New Roman" charset="0"/>
                <a:cs typeface="Times New Roman" charset="0"/>
              </a:rPr>
              <a:t>Année Universitaire  </a:t>
            </a:r>
            <a:r>
              <a:rPr lang="fr-FR" b="1" dirty="0" smtClean="0">
                <a:solidFill>
                  <a:schemeClr val="tx1">
                    <a:lumMod val="95000"/>
                    <a:lumOff val="5000"/>
                  </a:schemeClr>
                </a:solidFill>
                <a:latin typeface="Perpetua" panose="02020502060401020303" pitchFamily="18" charset="0"/>
              </a:rPr>
              <a:t>2023/2024</a:t>
            </a:r>
            <a:endParaRPr lang="fr-FR" b="1" dirty="0">
              <a:solidFill>
                <a:schemeClr val="tx1">
                  <a:lumMod val="95000"/>
                  <a:lumOff val="5000"/>
                </a:schemeClr>
              </a:solidFill>
              <a:latin typeface="Perpetua" panose="02020502060401020303" pitchFamily="18" charset="0"/>
            </a:endParaRPr>
          </a:p>
        </p:txBody>
      </p:sp>
      <p:pic>
        <p:nvPicPr>
          <p:cNvPr id="10" name="Image 9" descr="logo couleurs fini lakmans 2.jpg"/>
          <p:cNvPicPr/>
          <p:nvPr/>
        </p:nvPicPr>
        <p:blipFill>
          <a:blip r:embed="rId4" cstate="print"/>
          <a:srcRect r="46956" b="23077"/>
          <a:stretch>
            <a:fillRect/>
          </a:stretch>
        </p:blipFill>
        <p:spPr bwMode="auto">
          <a:xfrm>
            <a:off x="108353" y="87069"/>
            <a:ext cx="1797720" cy="1548548"/>
          </a:xfrm>
          <a:prstGeom prst="rect">
            <a:avLst/>
          </a:prstGeom>
          <a:noFill/>
          <a:ln w="9525">
            <a:noFill/>
            <a:miter lim="800000"/>
            <a:headEnd/>
            <a:tailEnd/>
          </a:ln>
        </p:spPr>
      </p:pic>
      <p:pic>
        <p:nvPicPr>
          <p:cNvPr id="12" name="Image 11"/>
          <p:cNvPicPr>
            <a:picLocks noChangeAspect="1"/>
          </p:cNvPicPr>
          <p:nvPr/>
        </p:nvPicPr>
        <p:blipFill>
          <a:blip r:embed="rId5"/>
          <a:stretch>
            <a:fillRect/>
          </a:stretch>
        </p:blipFill>
        <p:spPr>
          <a:xfrm>
            <a:off x="8767639" y="47580"/>
            <a:ext cx="3431512" cy="1716826"/>
          </a:xfrm>
          <a:prstGeom prst="rect">
            <a:avLst/>
          </a:prstGeom>
        </p:spPr>
      </p:pic>
      <p:sp>
        <p:nvSpPr>
          <p:cNvPr id="13" name="Rectangle à coins arrondis 12"/>
          <p:cNvSpPr/>
          <p:nvPr/>
        </p:nvSpPr>
        <p:spPr>
          <a:xfrm>
            <a:off x="1252239" y="2983627"/>
            <a:ext cx="9645916" cy="207186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endParaRPr lang="fr-FR" dirty="0">
              <a:solidFill>
                <a:schemeClr val="tx1"/>
              </a:solidFill>
              <a:latin typeface="Perpetua" panose="02020502060401020303" pitchFamily="18" charset="0"/>
              <a:ea typeface="Times New Roman" charset="0"/>
              <a:cs typeface="Times New Roman" charset="0"/>
            </a:endParaRPr>
          </a:p>
          <a:p>
            <a:pPr algn="ctr">
              <a:lnSpc>
                <a:spcPct val="150000"/>
              </a:lnSpc>
            </a:pPr>
            <a:r>
              <a:rPr lang="en-US" sz="2800" b="1" dirty="0" smtClean="0">
                <a:solidFill>
                  <a:schemeClr val="tx1"/>
                </a:solidFill>
                <a:latin typeface="Perpetua" panose="02020502060401020303" pitchFamily="18" charset="0"/>
                <a:ea typeface="Times New Roman" charset="0"/>
                <a:cs typeface="Times New Roman" charset="0"/>
              </a:rPr>
              <a:t>La </a:t>
            </a:r>
            <a:r>
              <a:rPr lang="en-US" sz="2800" b="1" dirty="0" err="1">
                <a:solidFill>
                  <a:schemeClr val="tx1"/>
                </a:solidFill>
                <a:latin typeface="Perpetua" panose="02020502060401020303" pitchFamily="18" charset="0"/>
                <a:ea typeface="Times New Roman" charset="0"/>
                <a:cs typeface="Times New Roman" charset="0"/>
              </a:rPr>
              <a:t>Banque</a:t>
            </a:r>
            <a:r>
              <a:rPr lang="en-US" sz="2800" b="1" dirty="0">
                <a:solidFill>
                  <a:schemeClr val="tx1"/>
                </a:solidFill>
                <a:latin typeface="Perpetua" panose="02020502060401020303" pitchFamily="18" charset="0"/>
                <a:ea typeface="Times New Roman" charset="0"/>
                <a:cs typeface="Times New Roman" charset="0"/>
              </a:rPr>
              <a:t> </a:t>
            </a:r>
            <a:r>
              <a:rPr lang="en-US" sz="2800" b="1" dirty="0" err="1">
                <a:solidFill>
                  <a:schemeClr val="tx1"/>
                </a:solidFill>
                <a:latin typeface="Perpetua" panose="02020502060401020303" pitchFamily="18" charset="0"/>
                <a:ea typeface="Times New Roman" charset="0"/>
                <a:cs typeface="Times New Roman" charset="0"/>
              </a:rPr>
              <a:t>Mondiale</a:t>
            </a:r>
            <a:r>
              <a:rPr lang="en-US" sz="2800" b="1" dirty="0">
                <a:solidFill>
                  <a:schemeClr val="tx1"/>
                </a:solidFill>
                <a:latin typeface="Perpetua" panose="02020502060401020303" pitchFamily="18" charset="0"/>
                <a:ea typeface="Times New Roman" charset="0"/>
                <a:cs typeface="Times New Roman" charset="0"/>
              </a:rPr>
              <a:t> (BM) </a:t>
            </a:r>
          </a:p>
          <a:p>
            <a:pPr algn="ctr">
              <a:lnSpc>
                <a:spcPct val="150000"/>
              </a:lnSpc>
            </a:pPr>
            <a:r>
              <a:rPr lang="en-US" sz="2800" b="1" dirty="0">
                <a:solidFill>
                  <a:schemeClr val="tx1"/>
                </a:solidFill>
                <a:latin typeface="Perpetua" panose="02020502060401020303" pitchFamily="18" charset="0"/>
                <a:ea typeface="Times New Roman" charset="0"/>
                <a:cs typeface="Times New Roman" charset="0"/>
              </a:rPr>
              <a:t>The World Bank Group (</a:t>
            </a:r>
            <a:r>
              <a:rPr lang="en-US" sz="2800" b="1" dirty="0" err="1">
                <a:solidFill>
                  <a:schemeClr val="tx1"/>
                </a:solidFill>
                <a:latin typeface="Perpetua" panose="02020502060401020303" pitchFamily="18" charset="0"/>
                <a:ea typeface="Times New Roman" charset="0"/>
                <a:cs typeface="Times New Roman" charset="0"/>
              </a:rPr>
              <a:t>WBG</a:t>
            </a:r>
            <a:r>
              <a:rPr lang="en-US" sz="2800" b="1" dirty="0">
                <a:solidFill>
                  <a:schemeClr val="tx1"/>
                </a:solidFill>
                <a:latin typeface="Perpetua" panose="02020502060401020303" pitchFamily="18" charset="0"/>
                <a:ea typeface="Times New Roman" charset="0"/>
                <a:cs typeface="Times New Roman" charset="0"/>
              </a:rPr>
              <a:t>) </a:t>
            </a:r>
          </a:p>
          <a:p>
            <a:pPr algn="ctr">
              <a:lnSpc>
                <a:spcPct val="150000"/>
              </a:lnSpc>
            </a:pPr>
            <a:endParaRPr lang="fr-FR" sz="2800" b="1" dirty="0">
              <a:solidFill>
                <a:schemeClr val="tx1"/>
              </a:solidFill>
              <a:latin typeface="Perpetua" panose="02020502060401020303" pitchFamily="18" charset="0"/>
              <a:ea typeface="Times New Roman" charset="0"/>
              <a:cs typeface="Times New Roman" charset="0"/>
            </a:endParaRPr>
          </a:p>
        </p:txBody>
      </p:sp>
    </p:spTree>
    <p:extLst>
      <p:ext uri="{BB962C8B-B14F-4D97-AF65-F5344CB8AC3E}">
        <p14:creationId xmlns:p14="http://schemas.microsoft.com/office/powerpoint/2010/main" val="1278511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2528" y="352589"/>
            <a:ext cx="9520311" cy="721832"/>
          </a:xfrm>
          <a:solidFill>
            <a:schemeClr val="tx1"/>
          </a:solidFill>
        </p:spPr>
        <p:txBody>
          <a:bodyPr>
            <a:normAutofit fontScale="90000"/>
          </a:bodyPr>
          <a:lstStyle/>
          <a:p>
            <a:r>
              <a:rPr lang="fr-FR" b="1" dirty="0">
                <a:solidFill>
                  <a:schemeClr val="bg1"/>
                </a:solidFill>
                <a:latin typeface="Times New Roman" charset="0"/>
                <a:ea typeface="Times New Roman" charset="0"/>
                <a:cs typeface="Times New Roman" charset="0"/>
              </a:rPr>
              <a:t>La Banque mondiale </a:t>
            </a:r>
            <a:r>
              <a:rPr lang="fr-FR" b="1" dirty="0" smtClean="0">
                <a:solidFill>
                  <a:schemeClr val="bg1"/>
                </a:solidFill>
                <a:latin typeface="Times New Roman" charset="0"/>
                <a:ea typeface="Times New Roman" charset="0"/>
                <a:cs typeface="Times New Roman" charset="0"/>
              </a:rPr>
              <a:t>/  </a:t>
            </a:r>
            <a:r>
              <a:rPr lang="fr-FR" b="1" dirty="0">
                <a:solidFill>
                  <a:schemeClr val="bg1"/>
                </a:solidFill>
                <a:latin typeface="Times New Roman" charset="0"/>
                <a:ea typeface="Times New Roman" charset="0"/>
                <a:cs typeface="Times New Roman" charset="0"/>
              </a:rPr>
              <a:t>le FMI</a:t>
            </a:r>
          </a:p>
        </p:txBody>
      </p:sp>
      <p:sp>
        <p:nvSpPr>
          <p:cNvPr id="3" name="Espace réservé du contenu 2"/>
          <p:cNvSpPr>
            <a:spLocks noGrp="1"/>
          </p:cNvSpPr>
          <p:nvPr>
            <p:ph sz="quarter" idx="1"/>
          </p:nvPr>
        </p:nvSpPr>
        <p:spPr>
          <a:xfrm>
            <a:off x="149290" y="1175657"/>
            <a:ext cx="12042710" cy="5522323"/>
          </a:xfrm>
        </p:spPr>
        <p:txBody>
          <a:bodyPr>
            <a:normAutofit fontScale="92500" lnSpcReduction="10000"/>
          </a:bodyPr>
          <a:lstStyle/>
          <a:p>
            <a:pPr algn="just">
              <a:lnSpc>
                <a:spcPct val="200000"/>
              </a:lnSpc>
            </a:pPr>
            <a:r>
              <a:rPr lang="fr-FR" sz="2800" b="1" dirty="0"/>
              <a:t>Dans le cadre d’un </a:t>
            </a:r>
            <a:r>
              <a:rPr lang="fr-FR" sz="2800" b="1" u="sng" dirty="0">
                <a:solidFill>
                  <a:srgbClr val="002060"/>
                </a:solidFill>
              </a:rPr>
              <a:t>concordat signé en 1989</a:t>
            </a:r>
            <a:r>
              <a:rPr lang="fr-FR" sz="2800" b="1" dirty="0">
                <a:solidFill>
                  <a:srgbClr val="002060"/>
                </a:solidFill>
              </a:rPr>
              <a:t>, </a:t>
            </a:r>
            <a:r>
              <a:rPr lang="fr-FR" sz="2800" b="1" dirty="0"/>
              <a:t>la Banque mondiale et le </a:t>
            </a:r>
            <a:r>
              <a:rPr lang="fr-FR" sz="2800" b="1" dirty="0" smtClean="0"/>
              <a:t>FMI</a:t>
            </a:r>
            <a:r>
              <a:rPr lang="fr-FR" sz="2800" b="1" dirty="0"/>
              <a:t> </a:t>
            </a:r>
            <a:r>
              <a:rPr lang="fr-FR" sz="2800" b="1" dirty="0" smtClean="0"/>
              <a:t>(évaluation sur la situation d’un pays est prise dans l’</a:t>
            </a:r>
            <a:r>
              <a:rPr lang="fr-FR" sz="2800" b="1" dirty="0"/>
              <a:t>é</a:t>
            </a:r>
            <a:r>
              <a:rPr lang="fr-FR" sz="2800" b="1" dirty="0" smtClean="0"/>
              <a:t>valuation des projets de la BM) </a:t>
            </a:r>
            <a:r>
              <a:rPr lang="fr-FR" sz="2800" b="1" dirty="0"/>
              <a:t>collaborent afin d’assurer </a:t>
            </a:r>
            <a:r>
              <a:rPr lang="fr-FR" sz="2800" b="1" dirty="0">
                <a:solidFill>
                  <a:srgbClr val="C00000"/>
                </a:solidFill>
              </a:rPr>
              <a:t>une plus grande efficacité de l’aide fournie aux pays membres. </a:t>
            </a:r>
            <a:endParaRPr lang="fr-FR" sz="2800" b="1" dirty="0" smtClean="0">
              <a:solidFill>
                <a:srgbClr val="C00000"/>
              </a:solidFill>
            </a:endParaRPr>
          </a:p>
          <a:p>
            <a:pPr algn="just">
              <a:lnSpc>
                <a:spcPct val="200000"/>
              </a:lnSpc>
            </a:pPr>
            <a:r>
              <a:rPr lang="fr-FR" sz="2800" b="1" dirty="0"/>
              <a:t> </a:t>
            </a:r>
            <a:r>
              <a:rPr lang="fr-FR" sz="2800" b="1" dirty="0" smtClean="0"/>
              <a:t>Collaboration entre les deux formalisées par </a:t>
            </a:r>
            <a:r>
              <a:rPr lang="fr-FR" sz="2800" b="1" u="sng" dirty="0" smtClean="0">
                <a:solidFill>
                  <a:srgbClr val="C00000"/>
                </a:solidFill>
              </a:rPr>
              <a:t>un </a:t>
            </a:r>
            <a:r>
              <a:rPr lang="fr-FR" sz="2800" b="1" u="sng" dirty="0">
                <a:solidFill>
                  <a:srgbClr val="C00000"/>
                </a:solidFill>
              </a:rPr>
              <a:t>plan d’action </a:t>
            </a:r>
            <a:r>
              <a:rPr lang="fr-FR" sz="2800" b="1" u="sng" dirty="0" smtClean="0">
                <a:solidFill>
                  <a:srgbClr val="C00000"/>
                </a:solidFill>
              </a:rPr>
              <a:t>conjoint </a:t>
            </a:r>
            <a:r>
              <a:rPr lang="fr-FR" sz="2800" b="1" dirty="0" smtClean="0"/>
              <a:t>qui </a:t>
            </a:r>
            <a:r>
              <a:rPr lang="fr-FR" sz="2800" b="1" dirty="0"/>
              <a:t>organise la répartition des tâches et la définition des travaux à accomplir lors d’interventions au profit d’un pays donné.</a:t>
            </a:r>
          </a:p>
          <a:p>
            <a:pPr algn="just">
              <a:lnSpc>
                <a:spcPct val="200000"/>
              </a:lnSpc>
            </a:pPr>
            <a:endParaRPr lang="fr-FR" sz="2800" b="1" u="sng" dirty="0">
              <a:solidFill>
                <a:srgbClr val="C00000"/>
              </a:solidFill>
            </a:endParaRPr>
          </a:p>
        </p:txBody>
      </p:sp>
    </p:spTree>
    <p:extLst>
      <p:ext uri="{BB962C8B-B14F-4D97-AF65-F5344CB8AC3E}">
        <p14:creationId xmlns:p14="http://schemas.microsoft.com/office/powerpoint/2010/main" val="62720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41541" y="1143000"/>
            <a:ext cx="11714670" cy="5499340"/>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lnSpc>
                <a:spcPct val="200000"/>
              </a:lnSpc>
              <a:buNone/>
            </a:pPr>
            <a:r>
              <a:rPr lang="fr-FR" sz="3200" b="1" dirty="0">
                <a:solidFill>
                  <a:schemeClr val="tx1"/>
                </a:solidFill>
              </a:rPr>
              <a:t>La Banque mondiale est un sous-ensemble du Groupe de la Banque mondiale qui est constitué </a:t>
            </a:r>
            <a:r>
              <a:rPr lang="fr-FR" sz="3200" b="1" u="sng" dirty="0">
                <a:solidFill>
                  <a:schemeClr val="tx1"/>
                </a:solidFill>
              </a:rPr>
              <a:t>de </a:t>
            </a:r>
            <a:r>
              <a:rPr lang="fr-FR" sz="3200" b="1" u="sng" dirty="0" smtClean="0">
                <a:solidFill>
                  <a:srgbClr val="C00000"/>
                </a:solidFill>
              </a:rPr>
              <a:t>05 </a:t>
            </a:r>
            <a:r>
              <a:rPr lang="fr-FR" sz="3200" b="1" u="sng" dirty="0">
                <a:solidFill>
                  <a:srgbClr val="C00000"/>
                </a:solidFill>
              </a:rPr>
              <a:t>organisations financières internationales</a:t>
            </a:r>
            <a:r>
              <a:rPr lang="fr-FR" sz="3200" b="1" u="sng" dirty="0">
                <a:solidFill>
                  <a:schemeClr val="tx1"/>
                </a:solidFill>
              </a:rPr>
              <a:t> au total </a:t>
            </a:r>
            <a:r>
              <a:rPr lang="fr-FR" sz="3200" b="1" dirty="0" smtClean="0">
                <a:solidFill>
                  <a:schemeClr val="tx1"/>
                </a:solidFill>
              </a:rPr>
              <a:t>:</a:t>
            </a:r>
            <a:r>
              <a:rPr lang="ar-DZ" sz="3200" b="1" dirty="0">
                <a:solidFill>
                  <a:schemeClr val="tx1"/>
                </a:solidFill>
              </a:rPr>
              <a:t>مجموعة البنك </a:t>
            </a:r>
            <a:r>
              <a:rPr lang="ar-DZ" sz="3200" b="1" dirty="0" smtClean="0">
                <a:solidFill>
                  <a:schemeClr val="tx1"/>
                </a:solidFill>
              </a:rPr>
              <a:t>الدولي</a:t>
            </a:r>
            <a:r>
              <a:rPr lang="fr-FR" sz="3200" b="1" dirty="0" smtClean="0">
                <a:solidFill>
                  <a:schemeClr val="tx1"/>
                </a:solidFill>
              </a:rPr>
              <a:t>    </a:t>
            </a:r>
            <a:endParaRPr lang="fr-FR" sz="3200" b="1" dirty="0">
              <a:solidFill>
                <a:schemeClr val="tx1"/>
              </a:solidFill>
            </a:endParaRPr>
          </a:p>
        </p:txBody>
      </p:sp>
    </p:spTree>
    <p:extLst>
      <p:ext uri="{BB962C8B-B14F-4D97-AF65-F5344CB8AC3E}">
        <p14:creationId xmlns:p14="http://schemas.microsoft.com/office/powerpoint/2010/main" val="686631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1866" y="1"/>
            <a:ext cx="9679371" cy="1102394"/>
          </a:xfrm>
          <a:solidFill>
            <a:schemeClr val="tx1"/>
          </a:solidFill>
        </p:spPr>
        <p:txBody>
          <a:bodyPr>
            <a:normAutofit fontScale="90000"/>
          </a:bodyPr>
          <a:lstStyle/>
          <a:p>
            <a:pPr algn="ctr"/>
            <a:r>
              <a:rPr lang="fr-FR" b="1" dirty="0" smtClean="0">
                <a:solidFill>
                  <a:schemeClr val="bg1"/>
                </a:solidFill>
                <a:latin typeface="Times New Roman" charset="0"/>
                <a:ea typeface="Times New Roman" charset="0"/>
                <a:cs typeface="Times New Roman" charset="0"/>
              </a:rPr>
              <a:t>Sous-ensemble </a:t>
            </a:r>
            <a:r>
              <a:rPr lang="fr-FR" b="1" dirty="0">
                <a:solidFill>
                  <a:schemeClr val="bg1"/>
                </a:solidFill>
                <a:latin typeface="Times New Roman" charset="0"/>
                <a:ea typeface="Times New Roman" charset="0"/>
                <a:cs typeface="Times New Roman" charset="0"/>
              </a:rPr>
              <a:t>du Groupe de la Banque </a:t>
            </a:r>
            <a:r>
              <a:rPr lang="fr-FR" b="1" dirty="0" smtClean="0">
                <a:solidFill>
                  <a:schemeClr val="bg1"/>
                </a:solidFill>
                <a:latin typeface="Times New Roman" charset="0"/>
                <a:ea typeface="Times New Roman" charset="0"/>
                <a:cs typeface="Times New Roman" charset="0"/>
              </a:rPr>
              <a:t>mondiale :  </a:t>
            </a:r>
            <a:endParaRPr lang="fr-FR" b="1" dirty="0">
              <a:solidFill>
                <a:schemeClr val="bg1"/>
              </a:solidFill>
              <a:latin typeface="Times New Roman" charset="0"/>
              <a:ea typeface="Times New Roman" charset="0"/>
              <a:cs typeface="Times New Roman" charset="0"/>
            </a:endParaRPr>
          </a:p>
        </p:txBody>
      </p:sp>
      <p:sp>
        <p:nvSpPr>
          <p:cNvPr id="3" name="Espace réservé du contenu 2"/>
          <p:cNvSpPr>
            <a:spLocks noGrp="1"/>
          </p:cNvSpPr>
          <p:nvPr>
            <p:ph sz="quarter" idx="1"/>
          </p:nvPr>
        </p:nvSpPr>
        <p:spPr>
          <a:xfrm>
            <a:off x="160020" y="971765"/>
            <a:ext cx="12031980" cy="5886235"/>
          </a:xfrm>
          <a:solidFill>
            <a:schemeClr val="bg1"/>
          </a:solidFill>
        </p:spPr>
        <p:txBody>
          <a:bodyPr>
            <a:noAutofit/>
          </a:bodyPr>
          <a:lstStyle/>
          <a:p>
            <a:endParaRPr lang="fr-FR" sz="2800" b="1" dirty="0">
              <a:solidFill>
                <a:schemeClr val="tx1"/>
              </a:solidFill>
            </a:endParaRPr>
          </a:p>
          <a:p>
            <a:pPr marL="514350" indent="-514350" algn="just">
              <a:lnSpc>
                <a:spcPct val="150000"/>
              </a:lnSpc>
              <a:buFont typeface="+mj-lt"/>
              <a:buAutoNum type="arabicPeriod"/>
            </a:pPr>
            <a:r>
              <a:rPr lang="fr-FR" sz="2800" b="1" dirty="0">
                <a:solidFill>
                  <a:schemeClr val="tx1"/>
                </a:solidFill>
              </a:rPr>
              <a:t>la </a:t>
            </a:r>
            <a:r>
              <a:rPr lang="fr-FR" sz="2800" b="1" dirty="0">
                <a:solidFill>
                  <a:schemeClr val="tx1"/>
                </a:solidFill>
                <a:hlinkClick r:id="rId3" tooltip="Banque internationale pour la reconstruction et le développement"/>
              </a:rPr>
              <a:t>Banque internationale pour la reconstruction et le développement</a:t>
            </a:r>
            <a:r>
              <a:rPr lang="fr-FR" sz="2800" b="1" dirty="0">
                <a:solidFill>
                  <a:schemeClr val="tx1"/>
                </a:solidFill>
              </a:rPr>
              <a:t> (BIRD</a:t>
            </a:r>
            <a:r>
              <a:rPr lang="fr-FR" sz="2800" b="1" dirty="0" smtClean="0">
                <a:solidFill>
                  <a:schemeClr val="tx1"/>
                </a:solidFill>
              </a:rPr>
              <a:t>), </a:t>
            </a:r>
            <a:endParaRPr lang="fr-FR" sz="2800" b="1" dirty="0">
              <a:solidFill>
                <a:schemeClr val="tx1"/>
              </a:solidFill>
            </a:endParaRPr>
          </a:p>
          <a:p>
            <a:pPr marL="514350" indent="-514350" algn="just">
              <a:lnSpc>
                <a:spcPct val="150000"/>
              </a:lnSpc>
              <a:buFont typeface="+mj-lt"/>
              <a:buAutoNum type="arabicPeriod"/>
            </a:pPr>
            <a:r>
              <a:rPr lang="fr-FR" sz="2800" b="1" dirty="0">
                <a:solidFill>
                  <a:schemeClr val="tx1"/>
                </a:solidFill>
              </a:rPr>
              <a:t>l’</a:t>
            </a:r>
            <a:r>
              <a:rPr lang="fr-FR" sz="2800" b="1" dirty="0">
                <a:solidFill>
                  <a:schemeClr val="tx1"/>
                </a:solidFill>
                <a:hlinkClick r:id="rId4" tooltip="Association internationale de développement"/>
              </a:rPr>
              <a:t>Association internationale de développement</a:t>
            </a:r>
            <a:r>
              <a:rPr lang="fr-FR" sz="2800" b="1" dirty="0">
                <a:solidFill>
                  <a:schemeClr val="tx1"/>
                </a:solidFill>
              </a:rPr>
              <a:t> (IDA</a:t>
            </a:r>
            <a:r>
              <a:rPr lang="fr-FR" sz="2800" b="1" dirty="0" smtClean="0">
                <a:solidFill>
                  <a:schemeClr val="tx1"/>
                </a:solidFill>
              </a:rPr>
              <a:t>), </a:t>
            </a:r>
            <a:endParaRPr lang="fr-FR" sz="2800" b="1" dirty="0">
              <a:solidFill>
                <a:schemeClr val="tx1"/>
              </a:solidFill>
            </a:endParaRPr>
          </a:p>
          <a:p>
            <a:pPr marL="514350" indent="-514350" algn="just">
              <a:lnSpc>
                <a:spcPct val="150000"/>
              </a:lnSpc>
              <a:buFont typeface="+mj-lt"/>
              <a:buAutoNum type="arabicPeriod"/>
            </a:pPr>
            <a:r>
              <a:rPr lang="fr-FR" sz="2800" b="1" dirty="0">
                <a:solidFill>
                  <a:schemeClr val="tx1"/>
                </a:solidFill>
              </a:rPr>
              <a:t>la </a:t>
            </a:r>
            <a:r>
              <a:rPr lang="fr-FR" sz="2800" b="1" dirty="0">
                <a:solidFill>
                  <a:schemeClr val="tx1"/>
                </a:solidFill>
                <a:hlinkClick r:id="rId5" tooltip="Société financière internationale"/>
              </a:rPr>
              <a:t>Société financière internationale</a:t>
            </a:r>
            <a:r>
              <a:rPr lang="fr-FR" sz="2800" b="1" dirty="0">
                <a:solidFill>
                  <a:schemeClr val="tx1"/>
                </a:solidFill>
              </a:rPr>
              <a:t> (IFC),</a:t>
            </a:r>
          </a:p>
          <a:p>
            <a:pPr marL="514350" indent="-514350" algn="just">
              <a:lnSpc>
                <a:spcPct val="150000"/>
              </a:lnSpc>
              <a:buFont typeface="+mj-lt"/>
              <a:buAutoNum type="arabicPeriod"/>
            </a:pPr>
            <a:r>
              <a:rPr lang="fr-FR" sz="2800" b="1" dirty="0">
                <a:solidFill>
                  <a:schemeClr val="tx1"/>
                </a:solidFill>
              </a:rPr>
              <a:t>l'</a:t>
            </a:r>
            <a:r>
              <a:rPr lang="fr-FR" sz="2800" b="1" dirty="0">
                <a:solidFill>
                  <a:schemeClr val="tx1"/>
                </a:solidFill>
                <a:hlinkClick r:id="rId6" tooltip="Agence multilatérale de garantie des investissements"/>
              </a:rPr>
              <a:t>Agence multilatérale de garantie des investissements</a:t>
            </a:r>
            <a:r>
              <a:rPr lang="fr-FR" sz="2800" b="1" dirty="0">
                <a:solidFill>
                  <a:schemeClr val="tx1"/>
                </a:solidFill>
              </a:rPr>
              <a:t> (MIGA),</a:t>
            </a:r>
          </a:p>
          <a:p>
            <a:pPr marL="514350" indent="-514350" algn="just">
              <a:lnSpc>
                <a:spcPct val="150000"/>
              </a:lnSpc>
              <a:buFont typeface="+mj-lt"/>
              <a:buAutoNum type="arabicPeriod"/>
            </a:pPr>
            <a:r>
              <a:rPr lang="fr-FR" sz="2800" b="1" dirty="0">
                <a:solidFill>
                  <a:schemeClr val="tx1"/>
                </a:solidFill>
              </a:rPr>
              <a:t>le </a:t>
            </a:r>
            <a:r>
              <a:rPr lang="fr-FR" sz="2800" b="1" dirty="0">
                <a:solidFill>
                  <a:schemeClr val="tx1"/>
                </a:solidFill>
                <a:hlinkClick r:id="rId7" tooltip="Centre international pour le règlement des différends relatifs aux investissements"/>
              </a:rPr>
              <a:t>Centre international pour le règlement des différends relatifs aux investissements</a:t>
            </a:r>
            <a:r>
              <a:rPr lang="fr-FR" sz="2800" b="1" dirty="0">
                <a:solidFill>
                  <a:schemeClr val="tx1"/>
                </a:solidFill>
              </a:rPr>
              <a:t> (CIRDI</a:t>
            </a:r>
            <a:r>
              <a:rPr lang="fr-FR" sz="2800" b="1" dirty="0" smtClean="0">
                <a:solidFill>
                  <a:schemeClr val="tx1"/>
                </a:solidFill>
              </a:rPr>
              <a:t>).</a:t>
            </a:r>
            <a:endParaRPr lang="fr-FR" sz="2800" b="1" dirty="0">
              <a:solidFill>
                <a:schemeClr val="tx1"/>
              </a:solidFill>
            </a:endParaRPr>
          </a:p>
        </p:txBody>
      </p:sp>
    </p:spTree>
    <p:extLst>
      <p:ext uri="{BB962C8B-B14F-4D97-AF65-F5344CB8AC3E}">
        <p14:creationId xmlns:p14="http://schemas.microsoft.com/office/powerpoint/2010/main" val="38678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2528" y="160020"/>
            <a:ext cx="10251832" cy="1211580"/>
          </a:xfrm>
          <a:solidFill>
            <a:schemeClr val="tx1"/>
          </a:solidFill>
        </p:spPr>
        <p:txBody>
          <a:bodyPr>
            <a:normAutofit fontScale="90000"/>
          </a:bodyPr>
          <a:lstStyle/>
          <a:p>
            <a:pPr algn="ctr"/>
            <a:r>
              <a:rPr lang="fr-FR" b="1" dirty="0">
                <a:solidFill>
                  <a:schemeClr val="bg1"/>
                </a:solidFill>
                <a:latin typeface="Times New Roman" charset="0"/>
                <a:ea typeface="Times New Roman" charset="0"/>
                <a:cs typeface="Times New Roman" charset="0"/>
              </a:rPr>
              <a:t>La Banque mondiale apporte son soutien aux pays en développement</a:t>
            </a:r>
          </a:p>
        </p:txBody>
      </p:sp>
      <p:sp>
        <p:nvSpPr>
          <p:cNvPr id="3" name="Espace réservé du contenu 2"/>
          <p:cNvSpPr>
            <a:spLocks noGrp="1"/>
          </p:cNvSpPr>
          <p:nvPr>
            <p:ph sz="quarter" idx="1"/>
          </p:nvPr>
        </p:nvSpPr>
        <p:spPr>
          <a:xfrm>
            <a:off x="270164" y="1710266"/>
            <a:ext cx="11921836" cy="5147733"/>
          </a:xfrm>
        </p:spPr>
        <p:txBody>
          <a:bodyPr>
            <a:normAutofit/>
          </a:bodyPr>
          <a:lstStyle/>
          <a:p>
            <a:pPr algn="just">
              <a:lnSpc>
                <a:spcPct val="200000"/>
              </a:lnSpc>
            </a:pPr>
            <a:r>
              <a:rPr lang="fr-FR" sz="3200" b="1" dirty="0" smtClean="0">
                <a:solidFill>
                  <a:schemeClr val="tx1"/>
                </a:solidFill>
              </a:rPr>
              <a:t> L’octroi </a:t>
            </a:r>
            <a:r>
              <a:rPr lang="fr-FR" sz="3200" b="1" u="sng" dirty="0">
                <a:solidFill>
                  <a:srgbClr val="C00000"/>
                </a:solidFill>
              </a:rPr>
              <a:t>des prêts </a:t>
            </a:r>
            <a:r>
              <a:rPr lang="fr-FR" sz="3200" b="1" dirty="0">
                <a:solidFill>
                  <a:schemeClr val="tx1"/>
                </a:solidFill>
              </a:rPr>
              <a:t>assortis de </a:t>
            </a:r>
            <a:r>
              <a:rPr lang="fr-FR" sz="3200" b="1" dirty="0">
                <a:solidFill>
                  <a:srgbClr val="C00000"/>
                </a:solidFill>
              </a:rPr>
              <a:t>faibles taux d’intérêt</a:t>
            </a:r>
            <a:r>
              <a:rPr lang="fr-FR" sz="3200" b="1" dirty="0">
                <a:solidFill>
                  <a:schemeClr val="tx1"/>
                </a:solidFill>
              </a:rPr>
              <a:t>, des </a:t>
            </a:r>
            <a:r>
              <a:rPr lang="fr-FR" sz="3200" b="1" u="sng" dirty="0">
                <a:solidFill>
                  <a:srgbClr val="C00000"/>
                </a:solidFill>
              </a:rPr>
              <a:t>crédits</a:t>
            </a:r>
            <a:r>
              <a:rPr lang="fr-FR" sz="3200" b="1" dirty="0">
                <a:solidFill>
                  <a:srgbClr val="C00000"/>
                </a:solidFill>
              </a:rPr>
              <a:t> sans intérêt</a:t>
            </a:r>
            <a:r>
              <a:rPr lang="fr-FR" sz="3200" b="1" dirty="0">
                <a:solidFill>
                  <a:schemeClr val="tx1"/>
                </a:solidFill>
              </a:rPr>
              <a:t> ou encore </a:t>
            </a:r>
            <a:r>
              <a:rPr lang="fr-FR" sz="3200" b="1" dirty="0">
                <a:solidFill>
                  <a:srgbClr val="C00000"/>
                </a:solidFill>
              </a:rPr>
              <a:t>des </a:t>
            </a:r>
            <a:r>
              <a:rPr lang="fr-FR" sz="3200" b="1" dirty="0" smtClean="0">
                <a:solidFill>
                  <a:srgbClr val="C00000"/>
                </a:solidFill>
              </a:rPr>
              <a:t>dons</a:t>
            </a:r>
            <a:r>
              <a:rPr lang="fr-FR" sz="3200" b="1" dirty="0" smtClean="0">
                <a:solidFill>
                  <a:schemeClr val="tx1"/>
                </a:solidFill>
              </a:rPr>
              <a:t>.</a:t>
            </a:r>
          </a:p>
          <a:p>
            <a:pPr algn="just">
              <a:lnSpc>
                <a:spcPct val="200000"/>
              </a:lnSpc>
            </a:pPr>
            <a:r>
              <a:rPr lang="fr-FR" sz="3200" b="1" dirty="0" smtClean="0">
                <a:solidFill>
                  <a:schemeClr val="tx1"/>
                </a:solidFill>
              </a:rPr>
              <a:t>Elle accorde  </a:t>
            </a:r>
            <a:r>
              <a:rPr lang="fr-FR" sz="3200" b="1" u="sng" dirty="0">
                <a:solidFill>
                  <a:srgbClr val="C00000"/>
                </a:solidFill>
              </a:rPr>
              <a:t>sa garantie </a:t>
            </a:r>
            <a:r>
              <a:rPr lang="fr-FR" sz="3200" b="1" dirty="0">
                <a:solidFill>
                  <a:schemeClr val="tx1"/>
                </a:solidFill>
              </a:rPr>
              <a:t>pour couvrir le risque de défaut de paiement du service de la dette d’un Etat qui emprunte sur les marchés financiers. </a:t>
            </a:r>
            <a:endParaRPr lang="fr-FR" sz="3200" b="1" dirty="0" smtClean="0">
              <a:solidFill>
                <a:schemeClr val="tx1"/>
              </a:solidFill>
            </a:endParaRPr>
          </a:p>
          <a:p>
            <a:pPr algn="just">
              <a:lnSpc>
                <a:spcPct val="200000"/>
              </a:lnSpc>
            </a:pPr>
            <a:endParaRPr lang="fr-FR" sz="3200" b="1" dirty="0">
              <a:solidFill>
                <a:schemeClr val="tx1"/>
              </a:solidFill>
            </a:endParaRPr>
          </a:p>
        </p:txBody>
      </p:sp>
    </p:spTree>
    <p:extLst>
      <p:ext uri="{BB962C8B-B14F-4D97-AF65-F5344CB8AC3E}">
        <p14:creationId xmlns:p14="http://schemas.microsoft.com/office/powerpoint/2010/main" val="131451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2528" y="160020"/>
            <a:ext cx="10251832" cy="1211580"/>
          </a:xfrm>
          <a:solidFill>
            <a:schemeClr val="tx1"/>
          </a:solidFill>
        </p:spPr>
        <p:txBody>
          <a:bodyPr>
            <a:normAutofit fontScale="90000"/>
          </a:bodyPr>
          <a:lstStyle/>
          <a:p>
            <a:pPr algn="ctr"/>
            <a:r>
              <a:rPr lang="fr-FR" b="1" dirty="0">
                <a:solidFill>
                  <a:schemeClr val="bg1"/>
                </a:solidFill>
                <a:latin typeface="Times New Roman" charset="0"/>
                <a:ea typeface="Times New Roman" charset="0"/>
                <a:cs typeface="Times New Roman" charset="0"/>
              </a:rPr>
              <a:t>La Banque mondiale apporte son soutien aux pays en </a:t>
            </a:r>
            <a:r>
              <a:rPr lang="fr-FR" b="1" dirty="0" smtClean="0">
                <a:solidFill>
                  <a:schemeClr val="bg1"/>
                </a:solidFill>
                <a:latin typeface="Times New Roman" charset="0"/>
                <a:ea typeface="Times New Roman" charset="0"/>
                <a:cs typeface="Times New Roman" charset="0"/>
              </a:rPr>
              <a:t>développement…….</a:t>
            </a:r>
            <a:endParaRPr lang="fr-FR" b="1" dirty="0">
              <a:solidFill>
                <a:schemeClr val="bg1"/>
              </a:solidFill>
              <a:latin typeface="Times New Roman" charset="0"/>
              <a:ea typeface="Times New Roman" charset="0"/>
              <a:cs typeface="Times New Roman" charset="0"/>
            </a:endParaRPr>
          </a:p>
        </p:txBody>
      </p:sp>
      <p:sp>
        <p:nvSpPr>
          <p:cNvPr id="3" name="Espace réservé du contenu 2"/>
          <p:cNvSpPr>
            <a:spLocks noGrp="1"/>
          </p:cNvSpPr>
          <p:nvPr>
            <p:ph sz="quarter" idx="1"/>
          </p:nvPr>
        </p:nvSpPr>
        <p:spPr>
          <a:xfrm>
            <a:off x="270164" y="1710266"/>
            <a:ext cx="11921836" cy="5147733"/>
          </a:xfrm>
        </p:spPr>
        <p:txBody>
          <a:bodyPr>
            <a:normAutofit/>
          </a:bodyPr>
          <a:lstStyle/>
          <a:p>
            <a:pPr algn="just">
              <a:lnSpc>
                <a:spcPct val="200000"/>
              </a:lnSpc>
            </a:pPr>
            <a:r>
              <a:rPr lang="fr-FR" sz="3200" b="1" dirty="0">
                <a:solidFill>
                  <a:schemeClr val="tx1"/>
                </a:solidFill>
              </a:rPr>
              <a:t> Elle intervient aussi en faveur </a:t>
            </a:r>
            <a:r>
              <a:rPr lang="fr-FR" sz="3200" b="1" dirty="0">
                <a:solidFill>
                  <a:srgbClr val="C00000"/>
                </a:solidFill>
              </a:rPr>
              <a:t>des entreprises privées </a:t>
            </a:r>
            <a:r>
              <a:rPr lang="fr-FR" sz="3200" b="1" dirty="0">
                <a:solidFill>
                  <a:schemeClr val="tx1"/>
                </a:solidFill>
              </a:rPr>
              <a:t>des </a:t>
            </a:r>
            <a:r>
              <a:rPr lang="fr-FR" sz="3200" b="1" dirty="0" smtClean="0">
                <a:solidFill>
                  <a:schemeClr val="tx1"/>
                </a:solidFill>
              </a:rPr>
              <a:t>PED (sous </a:t>
            </a:r>
            <a:r>
              <a:rPr lang="fr-FR" sz="3200" b="1" dirty="0">
                <a:solidFill>
                  <a:schemeClr val="tx1"/>
                </a:solidFill>
              </a:rPr>
              <a:t>forme de prise de participation  </a:t>
            </a:r>
            <a:r>
              <a:rPr lang="fr-FR" sz="3200" b="1" dirty="0" smtClean="0">
                <a:solidFill>
                  <a:schemeClr val="tx1"/>
                </a:solidFill>
              </a:rPr>
              <a:t>ou de garantie).  </a:t>
            </a:r>
          </a:p>
          <a:p>
            <a:pPr algn="just">
              <a:lnSpc>
                <a:spcPct val="200000"/>
              </a:lnSpc>
            </a:pPr>
            <a:r>
              <a:rPr lang="fr-FR" sz="3200" b="1" dirty="0">
                <a:solidFill>
                  <a:srgbClr val="C00000"/>
                </a:solidFill>
              </a:rPr>
              <a:t>C</a:t>
            </a:r>
            <a:r>
              <a:rPr lang="fr-FR" sz="3200" b="1" dirty="0" smtClean="0">
                <a:solidFill>
                  <a:srgbClr val="C00000"/>
                </a:solidFill>
              </a:rPr>
              <a:t>onseils </a:t>
            </a:r>
            <a:r>
              <a:rPr lang="fr-FR" sz="3200" b="1" dirty="0">
                <a:solidFill>
                  <a:srgbClr val="C00000"/>
                </a:solidFill>
              </a:rPr>
              <a:t>stratégiques</a:t>
            </a:r>
            <a:r>
              <a:rPr lang="fr-FR" sz="3200" b="1" dirty="0">
                <a:solidFill>
                  <a:schemeClr val="tx1"/>
                </a:solidFill>
              </a:rPr>
              <a:t>, </a:t>
            </a:r>
            <a:r>
              <a:rPr lang="fr-FR" sz="3200" b="1" dirty="0" smtClean="0">
                <a:solidFill>
                  <a:srgbClr val="C00000"/>
                </a:solidFill>
              </a:rPr>
              <a:t>études</a:t>
            </a:r>
            <a:r>
              <a:rPr lang="fr-FR" sz="3200" b="1" dirty="0">
                <a:solidFill>
                  <a:srgbClr val="C00000"/>
                </a:solidFill>
              </a:rPr>
              <a:t>, </a:t>
            </a:r>
            <a:r>
              <a:rPr lang="fr-FR" sz="3200" b="1" dirty="0" smtClean="0">
                <a:solidFill>
                  <a:srgbClr val="C00000"/>
                </a:solidFill>
              </a:rPr>
              <a:t>analyses </a:t>
            </a:r>
            <a:r>
              <a:rPr lang="fr-FR" sz="3200" b="1" dirty="0">
                <a:solidFill>
                  <a:srgbClr val="C00000"/>
                </a:solidFill>
              </a:rPr>
              <a:t>et </a:t>
            </a:r>
            <a:r>
              <a:rPr lang="fr-FR" sz="3200" b="1" dirty="0" smtClean="0">
                <a:solidFill>
                  <a:srgbClr val="C00000"/>
                </a:solidFill>
              </a:rPr>
              <a:t>assistance </a:t>
            </a:r>
            <a:r>
              <a:rPr lang="fr-FR" sz="3200" b="1" dirty="0">
                <a:solidFill>
                  <a:srgbClr val="C00000"/>
                </a:solidFill>
              </a:rPr>
              <a:t>technique</a:t>
            </a:r>
            <a:r>
              <a:rPr lang="fr-FR" sz="3200" b="1" dirty="0">
                <a:solidFill>
                  <a:schemeClr val="tx1"/>
                </a:solidFill>
              </a:rPr>
              <a:t>. </a:t>
            </a:r>
          </a:p>
        </p:txBody>
      </p:sp>
    </p:spTree>
    <p:extLst>
      <p:ext uri="{BB962C8B-B14F-4D97-AF65-F5344CB8AC3E}">
        <p14:creationId xmlns:p14="http://schemas.microsoft.com/office/powerpoint/2010/main" val="123352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3948" y="192568"/>
            <a:ext cx="9520311" cy="1133311"/>
          </a:xfrm>
          <a:solidFill>
            <a:schemeClr val="tx1"/>
          </a:solidFill>
        </p:spPr>
        <p:txBody>
          <a:bodyPr>
            <a:normAutofit fontScale="90000"/>
          </a:bodyPr>
          <a:lstStyle/>
          <a:p>
            <a:r>
              <a:rPr lang="fr-FR" b="1" dirty="0">
                <a:solidFill>
                  <a:schemeClr val="bg1"/>
                </a:solidFill>
                <a:latin typeface="Times New Roman" charset="0"/>
                <a:ea typeface="Times New Roman" charset="0"/>
                <a:cs typeface="Times New Roman" charset="0"/>
              </a:rPr>
              <a:t>La Banque mondiale dispose de moyens financiers importants</a:t>
            </a:r>
          </a:p>
        </p:txBody>
      </p:sp>
      <p:sp>
        <p:nvSpPr>
          <p:cNvPr id="3" name="Espace réservé du contenu 2"/>
          <p:cNvSpPr>
            <a:spLocks noGrp="1"/>
          </p:cNvSpPr>
          <p:nvPr>
            <p:ph sz="quarter" idx="1"/>
          </p:nvPr>
        </p:nvSpPr>
        <p:spPr>
          <a:xfrm>
            <a:off x="167951" y="1250302"/>
            <a:ext cx="12024049" cy="5447678"/>
          </a:xfrm>
        </p:spPr>
        <p:txBody>
          <a:bodyPr>
            <a:normAutofit/>
          </a:bodyPr>
          <a:lstStyle/>
          <a:p>
            <a:pPr algn="just">
              <a:lnSpc>
                <a:spcPct val="200000"/>
              </a:lnSpc>
            </a:pPr>
            <a:r>
              <a:rPr lang="fr-FR" sz="2800" b="1" dirty="0" smtClean="0">
                <a:solidFill>
                  <a:srgbClr val="C00000"/>
                </a:solidFill>
              </a:rPr>
              <a:t>Emprunts </a:t>
            </a:r>
            <a:r>
              <a:rPr lang="fr-FR" sz="2800" b="1" dirty="0">
                <a:solidFill>
                  <a:srgbClr val="C00000"/>
                </a:solidFill>
              </a:rPr>
              <a:t>obligataires sur les marchés financiers </a:t>
            </a:r>
            <a:r>
              <a:rPr lang="fr-FR" sz="2800" b="1" dirty="0" smtClean="0">
                <a:solidFill>
                  <a:srgbClr val="C00000"/>
                </a:solidFill>
              </a:rPr>
              <a:t>mondiaux</a:t>
            </a:r>
            <a:r>
              <a:rPr lang="fr-FR" sz="2800" b="1" dirty="0"/>
              <a:t>, Le soutien des pays membres, ainsi que la solidité financière de l’institution, lui permettent de bénéficier de la meilleure notation des agences de rating « AAA » et ainsi d’obtenir des financements à des taux d’intérêt faibles.</a:t>
            </a:r>
            <a:endParaRPr lang="fr-FR" sz="2800" b="1" dirty="0" smtClean="0"/>
          </a:p>
          <a:p>
            <a:pPr algn="just">
              <a:lnSpc>
                <a:spcPct val="200000"/>
              </a:lnSpc>
            </a:pPr>
            <a:r>
              <a:rPr lang="fr-FR" sz="2800" b="1" dirty="0"/>
              <a:t> Le solde de ses ressources provient des 189 pays membres qui lui versent leurs </a:t>
            </a:r>
            <a:r>
              <a:rPr lang="fr-FR" sz="2800" b="1" dirty="0">
                <a:solidFill>
                  <a:srgbClr val="C00000"/>
                </a:solidFill>
              </a:rPr>
              <a:t>quotes-parts</a:t>
            </a:r>
          </a:p>
        </p:txBody>
      </p:sp>
    </p:spTree>
    <p:extLst>
      <p:ext uri="{BB962C8B-B14F-4D97-AF65-F5344CB8AC3E}">
        <p14:creationId xmlns:p14="http://schemas.microsoft.com/office/powerpoint/2010/main" val="113133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3948" y="192568"/>
            <a:ext cx="9520311" cy="1133311"/>
          </a:xfrm>
          <a:solidFill>
            <a:schemeClr val="tx1"/>
          </a:solidFill>
        </p:spPr>
        <p:txBody>
          <a:bodyPr>
            <a:normAutofit/>
          </a:bodyPr>
          <a:lstStyle/>
          <a:p>
            <a:r>
              <a:rPr lang="fr-FR" b="1" dirty="0">
                <a:solidFill>
                  <a:schemeClr val="bg1"/>
                </a:solidFill>
                <a:latin typeface="Times New Roman" charset="0"/>
                <a:ea typeface="Times New Roman" charset="0"/>
                <a:cs typeface="Times New Roman" charset="0"/>
              </a:rPr>
              <a:t>Rôle et </a:t>
            </a:r>
            <a:r>
              <a:rPr lang="fr-FR" b="1" dirty="0" smtClean="0">
                <a:solidFill>
                  <a:schemeClr val="bg1"/>
                </a:solidFill>
                <a:latin typeface="Times New Roman" charset="0"/>
                <a:ea typeface="Times New Roman" charset="0"/>
                <a:cs typeface="Times New Roman" charset="0"/>
              </a:rPr>
              <a:t>missions de la </a:t>
            </a:r>
            <a:r>
              <a:rPr lang="fr-FR" b="1" dirty="0">
                <a:solidFill>
                  <a:schemeClr val="bg1"/>
                </a:solidFill>
                <a:latin typeface="Times New Roman" charset="0"/>
                <a:ea typeface="Times New Roman" charset="0"/>
                <a:cs typeface="Times New Roman" charset="0"/>
              </a:rPr>
              <a:t>Banque mondiale</a:t>
            </a:r>
          </a:p>
        </p:txBody>
      </p:sp>
      <p:sp>
        <p:nvSpPr>
          <p:cNvPr id="3" name="Espace réservé du contenu 2"/>
          <p:cNvSpPr>
            <a:spLocks noGrp="1"/>
          </p:cNvSpPr>
          <p:nvPr>
            <p:ph sz="quarter" idx="1"/>
          </p:nvPr>
        </p:nvSpPr>
        <p:spPr>
          <a:xfrm>
            <a:off x="0" y="1485900"/>
            <a:ext cx="12192000" cy="5212080"/>
          </a:xfrm>
        </p:spPr>
        <p:txBody>
          <a:bodyPr>
            <a:normAutofit/>
          </a:bodyPr>
          <a:lstStyle/>
          <a:p>
            <a:pPr algn="just">
              <a:lnSpc>
                <a:spcPct val="200000"/>
              </a:lnSpc>
            </a:pPr>
            <a:r>
              <a:rPr lang="fr-FR" sz="2800" b="1" dirty="0" smtClean="0">
                <a:solidFill>
                  <a:schemeClr val="tx1"/>
                </a:solidFill>
              </a:rPr>
              <a:t>Après la reconstruction de l'</a:t>
            </a:r>
            <a:r>
              <a:rPr lang="fr-FR" sz="2800" b="1" dirty="0" smtClean="0">
                <a:solidFill>
                  <a:schemeClr val="tx1"/>
                </a:solidFill>
                <a:hlinkClick r:id="rId3" tooltip="Europe"/>
              </a:rPr>
              <a:t>Europe</a:t>
            </a:r>
            <a:r>
              <a:rPr lang="fr-FR" sz="2800" b="1" dirty="0" smtClean="0">
                <a:solidFill>
                  <a:schemeClr val="tx1"/>
                </a:solidFill>
              </a:rPr>
              <a:t> et du </a:t>
            </a:r>
            <a:r>
              <a:rPr lang="fr-FR" sz="2800" b="1" dirty="0" smtClean="0">
                <a:solidFill>
                  <a:schemeClr val="tx1"/>
                </a:solidFill>
                <a:hlinkClick r:id="rId4" tooltip="Japon"/>
              </a:rPr>
              <a:t>Japon</a:t>
            </a:r>
            <a:r>
              <a:rPr lang="fr-FR" sz="2800" b="1" dirty="0" smtClean="0">
                <a:solidFill>
                  <a:schemeClr val="tx1"/>
                </a:solidFill>
              </a:rPr>
              <a:t>, </a:t>
            </a:r>
          </a:p>
          <a:p>
            <a:pPr algn="just">
              <a:lnSpc>
                <a:spcPct val="200000"/>
              </a:lnSpc>
            </a:pPr>
            <a:r>
              <a:rPr lang="fr-FR" sz="2800" b="1" dirty="0">
                <a:solidFill>
                  <a:schemeClr val="tx1"/>
                </a:solidFill>
              </a:rPr>
              <a:t>A</a:t>
            </a:r>
            <a:r>
              <a:rPr lang="fr-FR" sz="2800" b="1" dirty="0" smtClean="0">
                <a:solidFill>
                  <a:schemeClr val="tx1"/>
                </a:solidFill>
              </a:rPr>
              <a:t>ction orientée vers les pays en développement, et en particulier </a:t>
            </a:r>
            <a:r>
              <a:rPr lang="fr-FR" sz="2800" b="1" dirty="0">
                <a:solidFill>
                  <a:schemeClr val="tx1"/>
                </a:solidFill>
              </a:rPr>
              <a:t>les </a:t>
            </a:r>
            <a:r>
              <a:rPr lang="fr-FR" sz="2800" b="1" dirty="0">
                <a:solidFill>
                  <a:schemeClr val="tx1"/>
                </a:solidFill>
                <a:hlinkClick r:id="rId5" tooltip="Pays les moins avancés"/>
              </a:rPr>
              <a:t>pays les moins avancés</a:t>
            </a:r>
            <a:r>
              <a:rPr lang="fr-FR" sz="2800" b="1" dirty="0">
                <a:solidFill>
                  <a:schemeClr val="tx1"/>
                </a:solidFill>
              </a:rPr>
              <a:t> (PMA), </a:t>
            </a:r>
          </a:p>
          <a:p>
            <a:pPr algn="just">
              <a:lnSpc>
                <a:spcPct val="200000"/>
              </a:lnSpc>
            </a:pPr>
            <a:r>
              <a:rPr lang="fr-FR" sz="2800" b="1" dirty="0">
                <a:solidFill>
                  <a:schemeClr val="tx1"/>
                </a:solidFill>
              </a:rPr>
              <a:t>Axes: l'</a:t>
            </a:r>
            <a:r>
              <a:rPr lang="fr-FR" sz="2800" b="1" dirty="0">
                <a:solidFill>
                  <a:schemeClr val="tx1"/>
                </a:solidFill>
                <a:hlinkClick r:id="rId6" tooltip="Éducation"/>
              </a:rPr>
              <a:t>éducation</a:t>
            </a:r>
            <a:r>
              <a:rPr lang="fr-FR" sz="2800" b="1" dirty="0">
                <a:solidFill>
                  <a:schemeClr val="tx1"/>
                </a:solidFill>
              </a:rPr>
              <a:t>, l'</a:t>
            </a:r>
            <a:r>
              <a:rPr lang="fr-FR" sz="2800" b="1" dirty="0">
                <a:solidFill>
                  <a:schemeClr val="tx1"/>
                </a:solidFill>
                <a:hlinkClick r:id="rId7" tooltip="Agriculture"/>
              </a:rPr>
              <a:t>agriculture</a:t>
            </a:r>
            <a:r>
              <a:rPr lang="fr-FR" sz="2800" b="1" dirty="0" smtClean="0">
                <a:solidFill>
                  <a:schemeClr val="tx1"/>
                </a:solidFill>
              </a:rPr>
              <a:t>, l'industrie, la santé… et plus récemment vers le </a:t>
            </a:r>
            <a:r>
              <a:rPr lang="fr-FR" sz="2800" b="1" u="sng" dirty="0">
                <a:solidFill>
                  <a:schemeClr val="accent2"/>
                </a:solidFill>
              </a:rPr>
              <a:t>climat </a:t>
            </a:r>
            <a:r>
              <a:rPr lang="fr-FR" sz="2800" b="1" dirty="0">
                <a:solidFill>
                  <a:schemeClr val="tx1"/>
                </a:solidFill>
              </a:rPr>
              <a:t>et </a:t>
            </a:r>
            <a:r>
              <a:rPr lang="fr-FR" sz="2800" b="1" u="sng" dirty="0">
                <a:solidFill>
                  <a:schemeClr val="accent2"/>
                </a:solidFill>
              </a:rPr>
              <a:t>l'environnement.</a:t>
            </a:r>
          </a:p>
          <a:p>
            <a:pPr marL="0" indent="0" algn="just">
              <a:lnSpc>
                <a:spcPct val="200000"/>
              </a:lnSpc>
              <a:buNone/>
            </a:pPr>
            <a:endParaRPr lang="fr-FR" sz="2800" b="1" u="sng" dirty="0">
              <a:solidFill>
                <a:schemeClr val="accent2"/>
              </a:solidFill>
            </a:endParaRPr>
          </a:p>
        </p:txBody>
      </p:sp>
    </p:spTree>
    <p:extLst>
      <p:ext uri="{BB962C8B-B14F-4D97-AF65-F5344CB8AC3E}">
        <p14:creationId xmlns:p14="http://schemas.microsoft.com/office/powerpoint/2010/main" val="340036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3948" y="192569"/>
            <a:ext cx="9520311" cy="927572"/>
          </a:xfrm>
          <a:solidFill>
            <a:schemeClr val="tx1"/>
          </a:solidFill>
        </p:spPr>
        <p:txBody>
          <a:bodyPr>
            <a:normAutofit/>
          </a:bodyPr>
          <a:lstStyle/>
          <a:p>
            <a:r>
              <a:rPr lang="fr-FR" b="1" dirty="0">
                <a:solidFill>
                  <a:schemeClr val="bg1"/>
                </a:solidFill>
                <a:latin typeface="Times New Roman" charset="0"/>
                <a:ea typeface="Times New Roman" charset="0"/>
                <a:cs typeface="Times New Roman" charset="0"/>
              </a:rPr>
              <a:t>Rôle et </a:t>
            </a:r>
            <a:r>
              <a:rPr lang="fr-FR" b="1" dirty="0" smtClean="0">
                <a:solidFill>
                  <a:schemeClr val="bg1"/>
                </a:solidFill>
                <a:latin typeface="Times New Roman" charset="0"/>
                <a:ea typeface="Times New Roman" charset="0"/>
                <a:cs typeface="Times New Roman" charset="0"/>
              </a:rPr>
              <a:t>missions de la </a:t>
            </a:r>
            <a:r>
              <a:rPr lang="fr-FR" b="1" dirty="0">
                <a:solidFill>
                  <a:schemeClr val="bg1"/>
                </a:solidFill>
                <a:latin typeface="Times New Roman" charset="0"/>
                <a:ea typeface="Times New Roman" charset="0"/>
                <a:cs typeface="Times New Roman" charset="0"/>
              </a:rPr>
              <a:t>Banque mondiale</a:t>
            </a:r>
          </a:p>
        </p:txBody>
      </p:sp>
      <p:sp>
        <p:nvSpPr>
          <p:cNvPr id="3" name="Espace réservé du contenu 2"/>
          <p:cNvSpPr>
            <a:spLocks noGrp="1"/>
          </p:cNvSpPr>
          <p:nvPr>
            <p:ph sz="quarter" idx="1"/>
          </p:nvPr>
        </p:nvSpPr>
        <p:spPr>
          <a:xfrm>
            <a:off x="0" y="1485900"/>
            <a:ext cx="12192000" cy="5372100"/>
          </a:xfrm>
        </p:spPr>
        <p:txBody>
          <a:bodyPr>
            <a:normAutofit lnSpcReduction="10000"/>
          </a:bodyPr>
          <a:lstStyle/>
          <a:p>
            <a:pPr algn="just">
              <a:lnSpc>
                <a:spcPct val="200000"/>
              </a:lnSpc>
            </a:pPr>
            <a:r>
              <a:rPr lang="fr-FR" sz="2800" b="1" dirty="0" smtClean="0">
                <a:solidFill>
                  <a:schemeClr val="tx1"/>
                </a:solidFill>
              </a:rPr>
              <a:t>Soutenir </a:t>
            </a:r>
            <a:r>
              <a:rPr lang="fr-FR" sz="2800" b="1" dirty="0">
                <a:solidFill>
                  <a:schemeClr val="tx1"/>
                </a:solidFill>
              </a:rPr>
              <a:t>des projets innovant ou risqués </a:t>
            </a:r>
            <a:r>
              <a:rPr lang="fr-FR" sz="2800" b="1" dirty="0" smtClean="0">
                <a:solidFill>
                  <a:schemeClr val="tx1"/>
                </a:solidFill>
              </a:rPr>
              <a:t>, </a:t>
            </a:r>
          </a:p>
          <a:p>
            <a:pPr algn="just">
              <a:lnSpc>
                <a:spcPct val="200000"/>
              </a:lnSpc>
            </a:pPr>
            <a:r>
              <a:rPr lang="fr-FR" sz="2800" b="1" dirty="0">
                <a:solidFill>
                  <a:schemeClr val="tx1"/>
                </a:solidFill>
              </a:rPr>
              <a:t> </a:t>
            </a:r>
            <a:r>
              <a:rPr lang="fr-FR" sz="2800" b="1" dirty="0" smtClean="0">
                <a:solidFill>
                  <a:schemeClr val="tx1"/>
                </a:solidFill>
              </a:rPr>
              <a:t>Des </a:t>
            </a:r>
            <a:r>
              <a:rPr lang="fr-FR" sz="2800" b="1" dirty="0">
                <a:solidFill>
                  <a:schemeClr val="tx1"/>
                </a:solidFill>
              </a:rPr>
              <a:t>prêts </a:t>
            </a:r>
            <a:r>
              <a:rPr lang="fr-FR" sz="2800" b="1" dirty="0" smtClean="0">
                <a:solidFill>
                  <a:schemeClr val="tx1"/>
                </a:solidFill>
              </a:rPr>
              <a:t>, </a:t>
            </a:r>
            <a:r>
              <a:rPr lang="fr-FR" sz="2800" b="1" dirty="0">
                <a:solidFill>
                  <a:schemeClr val="tx1"/>
                </a:solidFill>
              </a:rPr>
              <a:t>….. elle finance également </a:t>
            </a:r>
            <a:r>
              <a:rPr lang="fr-FR" sz="2800" b="1" dirty="0" smtClean="0">
                <a:solidFill>
                  <a:schemeClr val="tx1"/>
                </a:solidFill>
              </a:rPr>
              <a:t>des </a:t>
            </a:r>
            <a:r>
              <a:rPr lang="fr-FR" sz="2800" b="1" dirty="0">
                <a:solidFill>
                  <a:schemeClr val="tx1"/>
                </a:solidFill>
              </a:rPr>
              <a:t>projets </a:t>
            </a:r>
            <a:r>
              <a:rPr lang="fr-FR" sz="2800" b="1" dirty="0" smtClean="0">
                <a:solidFill>
                  <a:schemeClr val="tx1"/>
                </a:solidFill>
              </a:rPr>
              <a:t>d'ONG, </a:t>
            </a:r>
          </a:p>
          <a:p>
            <a:pPr algn="just">
              <a:lnSpc>
                <a:spcPct val="200000"/>
              </a:lnSpc>
            </a:pPr>
            <a:r>
              <a:rPr lang="fr-FR" sz="2800" b="1" dirty="0">
                <a:solidFill>
                  <a:schemeClr val="tx1"/>
                </a:solidFill>
              </a:rPr>
              <a:t> </a:t>
            </a:r>
            <a:r>
              <a:rPr lang="fr-FR" sz="2800" b="1" dirty="0" smtClean="0">
                <a:solidFill>
                  <a:schemeClr val="tx1"/>
                </a:solidFill>
              </a:rPr>
              <a:t>Conduit </a:t>
            </a:r>
            <a:r>
              <a:rPr lang="fr-FR" sz="2800" b="1" dirty="0">
                <a:solidFill>
                  <a:schemeClr val="tx1"/>
                </a:solidFill>
              </a:rPr>
              <a:t>de nombreuses recherches en rapport avec le développement de chaque </a:t>
            </a:r>
            <a:r>
              <a:rPr lang="fr-FR" sz="2800" b="1" dirty="0" smtClean="0">
                <a:solidFill>
                  <a:schemeClr val="tx1"/>
                </a:solidFill>
              </a:rPr>
              <a:t>pays, </a:t>
            </a:r>
          </a:p>
          <a:p>
            <a:pPr algn="just">
              <a:lnSpc>
                <a:spcPct val="200000"/>
              </a:lnSpc>
            </a:pPr>
            <a:r>
              <a:rPr lang="fr-FR" sz="2800" b="1" dirty="0">
                <a:solidFill>
                  <a:schemeClr val="tx1"/>
                </a:solidFill>
              </a:rPr>
              <a:t>la Banque mondiale qui mesure </a:t>
            </a:r>
            <a:r>
              <a:rPr lang="fr-FR" sz="2800" b="1" dirty="0">
                <a:solidFill>
                  <a:schemeClr val="accent6"/>
                </a:solidFill>
              </a:rPr>
              <a:t>l'Indicateur de développement humain (IDH) </a:t>
            </a:r>
          </a:p>
        </p:txBody>
      </p:sp>
    </p:spTree>
    <p:extLst>
      <p:ext uri="{BB962C8B-B14F-4D97-AF65-F5344CB8AC3E}">
        <p14:creationId xmlns:p14="http://schemas.microsoft.com/office/powerpoint/2010/main" val="413295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
          </p:nvPr>
        </p:nvPicPr>
        <p:blipFill>
          <a:blip r:embed="rId3"/>
          <a:stretch>
            <a:fillRect/>
          </a:stretch>
        </p:blipFill>
        <p:spPr>
          <a:xfrm>
            <a:off x="205740" y="160020"/>
            <a:ext cx="11986260" cy="6697980"/>
          </a:xfrm>
          <a:prstGeom prst="rect">
            <a:avLst/>
          </a:prstGeom>
        </p:spPr>
      </p:pic>
    </p:spTree>
    <p:extLst>
      <p:ext uri="{BB962C8B-B14F-4D97-AF65-F5344CB8AC3E}">
        <p14:creationId xmlns:p14="http://schemas.microsoft.com/office/powerpoint/2010/main" val="230099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8228" y="0"/>
            <a:ext cx="9520311" cy="927572"/>
          </a:xfrm>
          <a:solidFill>
            <a:schemeClr val="tx1"/>
          </a:solidFill>
        </p:spPr>
        <p:txBody>
          <a:bodyPr>
            <a:normAutofit/>
          </a:bodyPr>
          <a:lstStyle/>
          <a:p>
            <a:pPr algn="ctr"/>
            <a:r>
              <a:rPr lang="fr-FR" b="1" dirty="0">
                <a:solidFill>
                  <a:schemeClr val="bg1"/>
                </a:solidFill>
                <a:latin typeface="Times New Roman" charset="0"/>
                <a:ea typeface="Times New Roman" charset="0"/>
                <a:cs typeface="Times New Roman" charset="0"/>
              </a:rPr>
              <a:t>Indice de développement </a:t>
            </a:r>
            <a:r>
              <a:rPr lang="fr-FR" b="1" dirty="0" smtClean="0">
                <a:solidFill>
                  <a:schemeClr val="bg1"/>
                </a:solidFill>
                <a:latin typeface="Times New Roman" charset="0"/>
                <a:ea typeface="Times New Roman" charset="0"/>
                <a:cs typeface="Times New Roman" charset="0"/>
              </a:rPr>
              <a:t>humain IDH </a:t>
            </a:r>
            <a:r>
              <a:rPr lang="fr-FR" b="1" dirty="0">
                <a:solidFill>
                  <a:schemeClr val="bg1"/>
                </a:solidFill>
                <a:latin typeface="Times New Roman" charset="0"/>
                <a:ea typeface="Times New Roman" charset="0"/>
                <a:cs typeface="Times New Roman" charset="0"/>
              </a:rPr>
              <a:t>: </a:t>
            </a:r>
          </a:p>
        </p:txBody>
      </p:sp>
      <p:sp>
        <p:nvSpPr>
          <p:cNvPr id="3" name="Espace réservé du contenu 2"/>
          <p:cNvSpPr>
            <a:spLocks noGrp="1"/>
          </p:cNvSpPr>
          <p:nvPr>
            <p:ph sz="quarter" idx="1"/>
          </p:nvPr>
        </p:nvSpPr>
        <p:spPr>
          <a:xfrm>
            <a:off x="0" y="1531620"/>
            <a:ext cx="12192000" cy="5372100"/>
          </a:xfrm>
        </p:spPr>
        <p:txBody>
          <a:bodyPr>
            <a:normAutofit/>
          </a:bodyPr>
          <a:lstStyle/>
          <a:p>
            <a:pPr algn="just">
              <a:lnSpc>
                <a:spcPct val="200000"/>
              </a:lnSpc>
            </a:pPr>
            <a:r>
              <a:rPr lang="fr-FR" sz="2800" dirty="0" smtClean="0">
                <a:solidFill>
                  <a:schemeClr val="accent6"/>
                </a:solidFill>
              </a:rPr>
              <a:t> </a:t>
            </a:r>
            <a:r>
              <a:rPr lang="fr-FR" sz="2800" dirty="0"/>
              <a:t> </a:t>
            </a:r>
            <a:r>
              <a:rPr lang="fr-FR" sz="2800" b="1" dirty="0"/>
              <a:t>un indice statistique composite pour évaluer le taux de </a:t>
            </a:r>
            <a:r>
              <a:rPr lang="fr-FR" sz="2800" b="1" dirty="0">
                <a:hlinkClick r:id="rId3" tooltip="Développement humain (économie)"/>
              </a:rPr>
              <a:t>développement humain</a:t>
            </a:r>
            <a:r>
              <a:rPr lang="fr-FR" sz="2800" b="1" dirty="0"/>
              <a:t> des pays du monde. L'IDH se fondait alors sur trois critères : le </a:t>
            </a:r>
            <a:r>
              <a:rPr lang="fr-FR" sz="2800" b="1" dirty="0">
                <a:hlinkClick r:id="rId4" tooltip="PIB par habitant"/>
              </a:rPr>
              <a:t>PIB par habitant</a:t>
            </a:r>
            <a:r>
              <a:rPr lang="fr-FR" sz="2800" b="1" dirty="0"/>
              <a:t>, l'</a:t>
            </a:r>
            <a:r>
              <a:rPr lang="fr-FR" sz="2800" b="1" dirty="0">
                <a:hlinkClick r:id="rId5" tooltip="Espérance de vie à la naissance"/>
              </a:rPr>
              <a:t>espérance de vie à la naissance</a:t>
            </a:r>
            <a:r>
              <a:rPr lang="fr-FR" sz="2800" b="1" dirty="0"/>
              <a:t> et le niveau d'</a:t>
            </a:r>
            <a:r>
              <a:rPr lang="fr-FR" sz="2800" b="1" dirty="0">
                <a:hlinkClick r:id="rId6" tooltip="Éducation"/>
              </a:rPr>
              <a:t>éducation</a:t>
            </a:r>
            <a:r>
              <a:rPr lang="fr-FR" sz="2800" b="1" dirty="0"/>
              <a:t> des enfants de 17 ans et plus.</a:t>
            </a:r>
            <a:endParaRPr lang="fr-FR" sz="2800" b="1" dirty="0">
              <a:solidFill>
                <a:schemeClr val="accent6"/>
              </a:solidFill>
            </a:endParaRPr>
          </a:p>
        </p:txBody>
      </p:sp>
    </p:spTree>
    <p:extLst>
      <p:ext uri="{BB962C8B-B14F-4D97-AF65-F5344CB8AC3E}">
        <p14:creationId xmlns:p14="http://schemas.microsoft.com/office/powerpoint/2010/main" val="111927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à coins arrondis 16"/>
          <p:cNvSpPr/>
          <p:nvPr/>
        </p:nvSpPr>
        <p:spPr>
          <a:xfrm>
            <a:off x="4272688" y="3424021"/>
            <a:ext cx="4299811" cy="111386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3200" b="1" dirty="0" smtClean="0">
                <a:ln w="0"/>
                <a:solidFill>
                  <a:schemeClr val="tx1"/>
                </a:solidFill>
                <a:effectLst>
                  <a:outerShdw blurRad="38100" dist="19050" dir="2700000" algn="tl" rotWithShape="0">
                    <a:schemeClr val="dk1">
                      <a:alpha val="40000"/>
                    </a:schemeClr>
                  </a:outerShdw>
                </a:effectLst>
              </a:rPr>
              <a:t>1. BM</a:t>
            </a:r>
            <a:endParaRPr lang="fr-FR" sz="3200" b="1" dirty="0"/>
          </a:p>
        </p:txBody>
      </p:sp>
      <p:sp>
        <p:nvSpPr>
          <p:cNvPr id="5" name="Rectangle 4"/>
          <p:cNvSpPr/>
          <p:nvPr/>
        </p:nvSpPr>
        <p:spPr>
          <a:xfrm>
            <a:off x="448162" y="2030114"/>
            <a:ext cx="11240918"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200000"/>
              </a:lnSpc>
            </a:pPr>
            <a:r>
              <a:rPr lang="fr-FR" sz="3200" b="1" dirty="0" smtClean="0"/>
              <a:t>2. Institutions </a:t>
            </a:r>
            <a:r>
              <a:rPr lang="fr-FR" sz="3200" b="1" dirty="0"/>
              <a:t>des relations monétaires internationales </a:t>
            </a:r>
          </a:p>
        </p:txBody>
      </p:sp>
      <p:sp>
        <p:nvSpPr>
          <p:cNvPr id="6" name="Rectangle 5"/>
          <p:cNvSpPr/>
          <p:nvPr/>
        </p:nvSpPr>
        <p:spPr>
          <a:xfrm>
            <a:off x="180372" y="11963"/>
            <a:ext cx="9823269" cy="122088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200000"/>
              </a:lnSpc>
            </a:pPr>
            <a:r>
              <a:rPr lang="fr-FR" sz="3600" b="1" dirty="0" smtClean="0">
                <a:solidFill>
                  <a:schemeClr val="dk1"/>
                </a:solidFill>
              </a:rPr>
              <a:t>     Institutions </a:t>
            </a:r>
            <a:r>
              <a:rPr lang="fr-FR" sz="3600" b="1" dirty="0">
                <a:solidFill>
                  <a:schemeClr val="dk1"/>
                </a:solidFill>
              </a:rPr>
              <a:t>d’Economie Internationales </a:t>
            </a:r>
          </a:p>
        </p:txBody>
      </p:sp>
      <p:sp>
        <p:nvSpPr>
          <p:cNvPr id="7" name="Flèche vers le bas 6"/>
          <p:cNvSpPr/>
          <p:nvPr/>
        </p:nvSpPr>
        <p:spPr>
          <a:xfrm>
            <a:off x="2125980" y="1496570"/>
            <a:ext cx="777240" cy="4527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3"/>
          <a:stretch>
            <a:fillRect/>
          </a:stretch>
        </p:blipFill>
        <p:spPr>
          <a:xfrm>
            <a:off x="3634741" y="3131254"/>
            <a:ext cx="853514" cy="475529"/>
          </a:xfrm>
          <a:prstGeom prst="rect">
            <a:avLst/>
          </a:prstGeom>
        </p:spPr>
      </p:pic>
      <p:pic>
        <p:nvPicPr>
          <p:cNvPr id="12" name="Image 11"/>
          <p:cNvPicPr>
            <a:picLocks noChangeAspect="1"/>
          </p:cNvPicPr>
          <p:nvPr/>
        </p:nvPicPr>
        <p:blipFill>
          <a:blip r:embed="rId3"/>
          <a:stretch>
            <a:fillRect/>
          </a:stretch>
        </p:blipFill>
        <p:spPr>
          <a:xfrm>
            <a:off x="5215107" y="4709160"/>
            <a:ext cx="853514" cy="475529"/>
          </a:xfrm>
          <a:prstGeom prst="rect">
            <a:avLst/>
          </a:prstGeom>
        </p:spPr>
      </p:pic>
      <p:sp>
        <p:nvSpPr>
          <p:cNvPr id="13" name="Rectangle 12"/>
          <p:cNvSpPr/>
          <p:nvPr/>
        </p:nvSpPr>
        <p:spPr>
          <a:xfrm>
            <a:off x="57271" y="5530334"/>
            <a:ext cx="7075049"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FR" sz="2800" dirty="0">
                <a:hlinkClick r:id="rId4"/>
              </a:rPr>
              <a:t>https://www.banquemondiale.org</a:t>
            </a:r>
            <a:r>
              <a:rPr lang="fr-FR" sz="2800" dirty="0" smtClean="0">
                <a:hlinkClick r:id="rId4"/>
              </a:rPr>
              <a:t>/</a:t>
            </a:r>
            <a:r>
              <a:rPr lang="fr-FR" sz="2800" dirty="0" smtClean="0"/>
              <a:t>   </a:t>
            </a:r>
            <a:endParaRPr lang="fr-FR" sz="2800" dirty="0"/>
          </a:p>
        </p:txBody>
      </p:sp>
      <p:pic>
        <p:nvPicPr>
          <p:cNvPr id="2" name="Image 1"/>
          <p:cNvPicPr>
            <a:picLocks noChangeAspect="1"/>
          </p:cNvPicPr>
          <p:nvPr/>
        </p:nvPicPr>
        <p:blipFill>
          <a:blip r:embed="rId5"/>
          <a:stretch>
            <a:fillRect/>
          </a:stretch>
        </p:blipFill>
        <p:spPr>
          <a:xfrm>
            <a:off x="8572499" y="4537886"/>
            <a:ext cx="3360421" cy="2022933"/>
          </a:xfrm>
          <a:prstGeom prst="rect">
            <a:avLst/>
          </a:prstGeom>
        </p:spPr>
      </p:pic>
    </p:spTree>
    <p:extLst>
      <p:ext uri="{BB962C8B-B14F-4D97-AF65-F5344CB8AC3E}">
        <p14:creationId xmlns:p14="http://schemas.microsoft.com/office/powerpoint/2010/main" val="402822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8228" y="0"/>
            <a:ext cx="9520311" cy="927572"/>
          </a:xfrm>
          <a:solidFill>
            <a:schemeClr val="tx1"/>
          </a:solidFill>
        </p:spPr>
        <p:txBody>
          <a:bodyPr>
            <a:normAutofit/>
          </a:bodyPr>
          <a:lstStyle/>
          <a:p>
            <a:pPr algn="ctr"/>
            <a:r>
              <a:rPr lang="fr-FR" b="1" dirty="0">
                <a:solidFill>
                  <a:schemeClr val="bg1"/>
                </a:solidFill>
                <a:latin typeface="Times New Roman" charset="0"/>
                <a:ea typeface="Times New Roman" charset="0"/>
                <a:cs typeface="Times New Roman" charset="0"/>
              </a:rPr>
              <a:t>Indice de développement </a:t>
            </a:r>
            <a:r>
              <a:rPr lang="fr-FR" b="1" dirty="0" smtClean="0">
                <a:solidFill>
                  <a:schemeClr val="bg1"/>
                </a:solidFill>
                <a:latin typeface="Times New Roman" charset="0"/>
                <a:ea typeface="Times New Roman" charset="0"/>
                <a:cs typeface="Times New Roman" charset="0"/>
              </a:rPr>
              <a:t>humain IDH </a:t>
            </a:r>
            <a:r>
              <a:rPr lang="fr-FR" b="1" dirty="0">
                <a:solidFill>
                  <a:schemeClr val="bg1"/>
                </a:solidFill>
                <a:latin typeface="Times New Roman" charset="0"/>
                <a:ea typeface="Times New Roman" charset="0"/>
                <a:cs typeface="Times New Roman" charset="0"/>
              </a:rPr>
              <a:t>: </a:t>
            </a:r>
          </a:p>
        </p:txBody>
      </p:sp>
      <p:sp>
        <p:nvSpPr>
          <p:cNvPr id="3" name="Espace réservé du contenu 2"/>
          <p:cNvSpPr>
            <a:spLocks noGrp="1"/>
          </p:cNvSpPr>
          <p:nvPr>
            <p:ph sz="quarter" idx="1"/>
          </p:nvPr>
        </p:nvSpPr>
        <p:spPr>
          <a:xfrm>
            <a:off x="0" y="1531620"/>
            <a:ext cx="12192000" cy="5372100"/>
          </a:xfrm>
        </p:spPr>
        <p:txBody>
          <a:bodyPr>
            <a:normAutofit/>
          </a:bodyPr>
          <a:lstStyle/>
          <a:p>
            <a:pPr marL="0" indent="0" algn="ctr">
              <a:lnSpc>
                <a:spcPct val="200000"/>
              </a:lnSpc>
              <a:buNone/>
            </a:pPr>
            <a:r>
              <a:rPr lang="fr-FR" sz="2800" b="1" dirty="0" smtClean="0"/>
              <a:t>Intègre </a:t>
            </a:r>
            <a:r>
              <a:rPr lang="fr-FR" sz="2800" b="1" dirty="0"/>
              <a:t>3 données quantitatives et qualitatives </a:t>
            </a:r>
            <a:r>
              <a:rPr lang="fr-FR" sz="2800" b="1" dirty="0" smtClean="0"/>
              <a:t>:</a:t>
            </a:r>
          </a:p>
          <a:p>
            <a:pPr algn="just">
              <a:lnSpc>
                <a:spcPct val="200000"/>
              </a:lnSpc>
            </a:pPr>
            <a:r>
              <a:rPr lang="fr-FR" sz="2800" dirty="0" smtClean="0"/>
              <a:t> </a:t>
            </a:r>
            <a:r>
              <a:rPr lang="fr-FR" sz="2800" dirty="0"/>
              <a:t>l’espérance de vie à la naissance (état sanitaire</a:t>
            </a:r>
            <a:r>
              <a:rPr lang="fr-FR" sz="2800" dirty="0" smtClean="0"/>
              <a:t>)</a:t>
            </a:r>
          </a:p>
          <a:p>
            <a:pPr algn="just">
              <a:lnSpc>
                <a:spcPct val="200000"/>
              </a:lnSpc>
            </a:pPr>
            <a:r>
              <a:rPr lang="fr-FR" sz="2800" dirty="0" smtClean="0"/>
              <a:t> le </a:t>
            </a:r>
            <a:r>
              <a:rPr lang="fr-FR" sz="2800" dirty="0"/>
              <a:t>niveau d’instruction (scolarisation-alphabétisation) </a:t>
            </a:r>
            <a:endParaRPr lang="fr-FR" sz="2800" dirty="0" smtClean="0"/>
          </a:p>
          <a:p>
            <a:pPr algn="just">
              <a:lnSpc>
                <a:spcPct val="200000"/>
              </a:lnSpc>
            </a:pPr>
            <a:r>
              <a:rPr lang="fr-FR" sz="2800" dirty="0" smtClean="0"/>
              <a:t> </a:t>
            </a:r>
            <a:r>
              <a:rPr lang="fr-FR" sz="2800" dirty="0"/>
              <a:t>le PIB/</a:t>
            </a:r>
            <a:r>
              <a:rPr lang="fr-FR" sz="2800" dirty="0" err="1"/>
              <a:t>hab</a:t>
            </a:r>
            <a:r>
              <a:rPr lang="fr-FR" sz="2800" dirty="0"/>
              <a:t> (niveau de vie moyen du pays)</a:t>
            </a:r>
            <a:endParaRPr lang="fr-FR" sz="2800" b="1" dirty="0">
              <a:solidFill>
                <a:schemeClr val="accent6"/>
              </a:solidFill>
            </a:endParaRPr>
          </a:p>
        </p:txBody>
      </p:sp>
    </p:spTree>
    <p:extLst>
      <p:ext uri="{BB962C8B-B14F-4D97-AF65-F5344CB8AC3E}">
        <p14:creationId xmlns:p14="http://schemas.microsoft.com/office/powerpoint/2010/main" val="294725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8228" y="0"/>
            <a:ext cx="9520311" cy="927572"/>
          </a:xfrm>
          <a:solidFill>
            <a:schemeClr val="tx1"/>
          </a:solidFill>
        </p:spPr>
        <p:txBody>
          <a:bodyPr>
            <a:normAutofit/>
          </a:bodyPr>
          <a:lstStyle/>
          <a:p>
            <a:pPr algn="ctr"/>
            <a:r>
              <a:rPr lang="fr-FR" b="1" dirty="0">
                <a:solidFill>
                  <a:schemeClr val="bg1"/>
                </a:solidFill>
                <a:latin typeface="Times New Roman" charset="0"/>
                <a:ea typeface="Times New Roman" charset="0"/>
                <a:cs typeface="Times New Roman" charset="0"/>
              </a:rPr>
              <a:t>Indice de développement </a:t>
            </a:r>
            <a:r>
              <a:rPr lang="fr-FR" b="1" dirty="0" smtClean="0">
                <a:solidFill>
                  <a:schemeClr val="bg1"/>
                </a:solidFill>
                <a:latin typeface="Times New Roman" charset="0"/>
                <a:ea typeface="Times New Roman" charset="0"/>
                <a:cs typeface="Times New Roman" charset="0"/>
              </a:rPr>
              <a:t>humain IDH </a:t>
            </a:r>
            <a:r>
              <a:rPr lang="fr-FR" b="1" dirty="0">
                <a:solidFill>
                  <a:schemeClr val="bg1"/>
                </a:solidFill>
                <a:latin typeface="Times New Roman" charset="0"/>
                <a:ea typeface="Times New Roman" charset="0"/>
                <a:cs typeface="Times New Roman" charset="0"/>
              </a:rPr>
              <a:t>: </a:t>
            </a:r>
          </a:p>
        </p:txBody>
      </p:sp>
      <p:sp>
        <p:nvSpPr>
          <p:cNvPr id="3" name="Espace réservé du contenu 2"/>
          <p:cNvSpPr>
            <a:spLocks noGrp="1"/>
          </p:cNvSpPr>
          <p:nvPr>
            <p:ph sz="quarter" idx="1"/>
          </p:nvPr>
        </p:nvSpPr>
        <p:spPr>
          <a:xfrm>
            <a:off x="0" y="927572"/>
            <a:ext cx="12192000" cy="5976148"/>
          </a:xfrm>
        </p:spPr>
        <p:txBody>
          <a:bodyPr>
            <a:normAutofit/>
          </a:bodyPr>
          <a:lstStyle/>
          <a:p>
            <a:pPr marL="0" indent="0" algn="ctr">
              <a:lnSpc>
                <a:spcPct val="200000"/>
              </a:lnSpc>
              <a:buNone/>
            </a:pPr>
            <a:r>
              <a:rPr lang="fr-FR" sz="2800" b="1" dirty="0">
                <a:solidFill>
                  <a:schemeClr val="accent6"/>
                </a:solidFill>
              </a:rPr>
              <a:t>Entre 2005 et 2010, la formule suivante était utilisée </a:t>
            </a:r>
            <a:r>
              <a:rPr lang="fr-FR" sz="2800" b="1" dirty="0" smtClean="0">
                <a:solidFill>
                  <a:schemeClr val="accent6"/>
                </a:solidFill>
              </a:rPr>
              <a:t>:</a:t>
            </a:r>
          </a:p>
          <a:p>
            <a:pPr marL="0" indent="0" algn="ctr">
              <a:lnSpc>
                <a:spcPct val="200000"/>
              </a:lnSpc>
              <a:buNone/>
            </a:pPr>
            <a:endParaRPr lang="fr-FR" sz="2800" b="1" dirty="0">
              <a:solidFill>
                <a:schemeClr val="accent6"/>
              </a:solidFill>
            </a:endParaRPr>
          </a:p>
        </p:txBody>
      </p:sp>
      <p:pic>
        <p:nvPicPr>
          <p:cNvPr id="10" name="Image 9"/>
          <p:cNvPicPr>
            <a:picLocks noChangeAspect="1"/>
          </p:cNvPicPr>
          <p:nvPr/>
        </p:nvPicPr>
        <p:blipFill>
          <a:blip r:embed="rId3"/>
          <a:stretch>
            <a:fillRect/>
          </a:stretch>
        </p:blipFill>
        <p:spPr>
          <a:xfrm>
            <a:off x="0" y="2080260"/>
            <a:ext cx="12571783" cy="4823460"/>
          </a:xfrm>
          <a:prstGeom prst="rect">
            <a:avLst/>
          </a:prstGeom>
        </p:spPr>
      </p:pic>
    </p:spTree>
    <p:extLst>
      <p:ext uri="{BB962C8B-B14F-4D97-AF65-F5344CB8AC3E}">
        <p14:creationId xmlns:p14="http://schemas.microsoft.com/office/powerpoint/2010/main" val="164030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8228" y="0"/>
            <a:ext cx="9520311" cy="927572"/>
          </a:xfrm>
          <a:solidFill>
            <a:schemeClr val="tx1"/>
          </a:solidFill>
        </p:spPr>
        <p:txBody>
          <a:bodyPr>
            <a:normAutofit/>
          </a:bodyPr>
          <a:lstStyle/>
          <a:p>
            <a:pPr algn="ctr"/>
            <a:r>
              <a:rPr lang="fr-FR" b="1" dirty="0">
                <a:solidFill>
                  <a:schemeClr val="bg1"/>
                </a:solidFill>
                <a:latin typeface="Times New Roman" charset="0"/>
                <a:ea typeface="Times New Roman" charset="0"/>
                <a:cs typeface="Times New Roman" charset="0"/>
              </a:rPr>
              <a:t>Indice de développement </a:t>
            </a:r>
            <a:r>
              <a:rPr lang="fr-FR" b="1" dirty="0" smtClean="0">
                <a:solidFill>
                  <a:schemeClr val="bg1"/>
                </a:solidFill>
                <a:latin typeface="Times New Roman" charset="0"/>
                <a:ea typeface="Times New Roman" charset="0"/>
                <a:cs typeface="Times New Roman" charset="0"/>
              </a:rPr>
              <a:t>humain IDH </a:t>
            </a:r>
            <a:r>
              <a:rPr lang="fr-FR" b="1" dirty="0">
                <a:solidFill>
                  <a:schemeClr val="bg1"/>
                </a:solidFill>
                <a:latin typeface="Times New Roman" charset="0"/>
                <a:ea typeface="Times New Roman" charset="0"/>
                <a:cs typeface="Times New Roman" charset="0"/>
              </a:rPr>
              <a:t>: </a:t>
            </a:r>
          </a:p>
        </p:txBody>
      </p:sp>
      <p:sp>
        <p:nvSpPr>
          <p:cNvPr id="3" name="Espace réservé du contenu 2"/>
          <p:cNvSpPr>
            <a:spLocks noGrp="1"/>
          </p:cNvSpPr>
          <p:nvPr>
            <p:ph sz="quarter" idx="1"/>
          </p:nvPr>
        </p:nvSpPr>
        <p:spPr>
          <a:xfrm>
            <a:off x="0" y="927572"/>
            <a:ext cx="12192000" cy="5976148"/>
          </a:xfrm>
        </p:spPr>
        <p:txBody>
          <a:bodyPr>
            <a:normAutofit/>
          </a:bodyPr>
          <a:lstStyle/>
          <a:p>
            <a:pPr marL="0" indent="0" algn="ctr">
              <a:lnSpc>
                <a:spcPct val="200000"/>
              </a:lnSpc>
              <a:buNone/>
            </a:pPr>
            <a:r>
              <a:rPr lang="fr-FR" sz="2800" b="1" dirty="0" smtClean="0">
                <a:solidFill>
                  <a:schemeClr val="accent6"/>
                </a:solidFill>
              </a:rPr>
              <a:t>:</a:t>
            </a:r>
          </a:p>
          <a:p>
            <a:pPr marL="0" indent="0" algn="ctr">
              <a:lnSpc>
                <a:spcPct val="200000"/>
              </a:lnSpc>
              <a:buNone/>
            </a:pPr>
            <a:endParaRPr lang="fr-FR" sz="2800" b="1" dirty="0">
              <a:solidFill>
                <a:schemeClr val="accent6"/>
              </a:solidFill>
            </a:endParaRPr>
          </a:p>
        </p:txBody>
      </p:sp>
      <p:sp>
        <p:nvSpPr>
          <p:cNvPr id="5" name="Rectangle 4"/>
          <p:cNvSpPr/>
          <p:nvPr/>
        </p:nvSpPr>
        <p:spPr>
          <a:xfrm>
            <a:off x="396239" y="5502636"/>
            <a:ext cx="10782299" cy="954107"/>
          </a:xfrm>
          <a:prstGeom prst="rect">
            <a:avLst/>
          </a:prstGeom>
        </p:spPr>
        <p:txBody>
          <a:bodyPr wrap="square">
            <a:spAutoFit/>
          </a:bodyPr>
          <a:lstStyle/>
          <a:p>
            <a:r>
              <a:rPr lang="fr-FR" sz="2800" b="1" dirty="0">
                <a:solidFill>
                  <a:srgbClr val="202122"/>
                </a:solidFill>
                <a:latin typeface="Arial" panose="020B0604020202020204" pitchFamily="34" charset="0"/>
              </a:rPr>
              <a:t>où </a:t>
            </a:r>
            <a:r>
              <a:rPr lang="fr-FR" sz="2800" b="1" i="1" dirty="0" err="1">
                <a:solidFill>
                  <a:srgbClr val="202122"/>
                </a:solidFill>
                <a:latin typeface="Arial" panose="020B0604020202020204" pitchFamily="34" charset="0"/>
              </a:rPr>
              <a:t>I</a:t>
            </a:r>
            <a:r>
              <a:rPr lang="fr-FR" sz="2800" b="1" i="1" baseline="-25000" dirty="0" err="1">
                <a:solidFill>
                  <a:srgbClr val="202122"/>
                </a:solidFill>
                <a:latin typeface="Arial" panose="020B0604020202020204" pitchFamily="34" charset="0"/>
              </a:rPr>
              <a:t>Vie</a:t>
            </a:r>
            <a:r>
              <a:rPr lang="fr-FR" sz="2800" b="1" dirty="0">
                <a:solidFill>
                  <a:srgbClr val="202122"/>
                </a:solidFill>
                <a:latin typeface="Arial" panose="020B0604020202020204" pitchFamily="34" charset="0"/>
              </a:rPr>
              <a:t>, </a:t>
            </a:r>
            <a:r>
              <a:rPr lang="fr-FR" sz="2800" b="1" i="1" dirty="0" err="1">
                <a:solidFill>
                  <a:srgbClr val="202122"/>
                </a:solidFill>
                <a:latin typeface="Arial" panose="020B0604020202020204" pitchFamily="34" charset="0"/>
              </a:rPr>
              <a:t>I</a:t>
            </a:r>
            <a:r>
              <a:rPr lang="fr-FR" sz="2800" b="1" i="1" baseline="-25000" dirty="0" err="1">
                <a:solidFill>
                  <a:srgbClr val="202122"/>
                </a:solidFill>
                <a:latin typeface="Arial" panose="020B0604020202020204" pitchFamily="34" charset="0"/>
              </a:rPr>
              <a:t>Éducation</a:t>
            </a:r>
            <a:r>
              <a:rPr lang="fr-FR" sz="2800" b="1" dirty="0">
                <a:solidFill>
                  <a:srgbClr val="202122"/>
                </a:solidFill>
                <a:latin typeface="Arial" panose="020B0604020202020204" pitchFamily="34" charset="0"/>
              </a:rPr>
              <a:t> et </a:t>
            </a:r>
            <a:r>
              <a:rPr lang="fr-FR" sz="2800" b="1" i="1" dirty="0" err="1">
                <a:solidFill>
                  <a:srgbClr val="202122"/>
                </a:solidFill>
                <a:latin typeface="Arial" panose="020B0604020202020204" pitchFamily="34" charset="0"/>
              </a:rPr>
              <a:t>I</a:t>
            </a:r>
            <a:r>
              <a:rPr lang="fr-FR" sz="2800" b="1" i="1" baseline="-25000" dirty="0" err="1">
                <a:solidFill>
                  <a:srgbClr val="202122"/>
                </a:solidFill>
                <a:latin typeface="Arial" panose="020B0604020202020204" pitchFamily="34" charset="0"/>
              </a:rPr>
              <a:t>Revenu</a:t>
            </a:r>
            <a:r>
              <a:rPr lang="fr-FR" sz="2800" b="1" dirty="0">
                <a:solidFill>
                  <a:srgbClr val="202122"/>
                </a:solidFill>
                <a:latin typeface="Arial" panose="020B0604020202020204" pitchFamily="34" charset="0"/>
              </a:rPr>
              <a:t> sont respectivement les indices de longévité, de niveau d'éducation et de niveau de revenu.</a:t>
            </a:r>
            <a:endParaRPr lang="fr-FR" sz="2800" b="1" dirty="0"/>
          </a:p>
        </p:txBody>
      </p:sp>
      <p:pic>
        <p:nvPicPr>
          <p:cNvPr id="6" name="Image 5"/>
          <p:cNvPicPr>
            <a:picLocks noChangeAspect="1"/>
          </p:cNvPicPr>
          <p:nvPr/>
        </p:nvPicPr>
        <p:blipFill>
          <a:blip r:embed="rId3"/>
          <a:stretch>
            <a:fillRect/>
          </a:stretch>
        </p:blipFill>
        <p:spPr>
          <a:xfrm>
            <a:off x="1309173" y="1151060"/>
            <a:ext cx="10218420" cy="4128087"/>
          </a:xfrm>
          <a:prstGeom prst="rect">
            <a:avLst/>
          </a:prstGeom>
        </p:spPr>
      </p:pic>
    </p:spTree>
    <p:extLst>
      <p:ext uri="{BB962C8B-B14F-4D97-AF65-F5344CB8AC3E}">
        <p14:creationId xmlns:p14="http://schemas.microsoft.com/office/powerpoint/2010/main" val="281243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8228" y="0"/>
            <a:ext cx="10869052" cy="1151060"/>
          </a:xfrm>
          <a:solidFill>
            <a:schemeClr val="tx1"/>
          </a:solidFill>
        </p:spPr>
        <p:txBody>
          <a:bodyPr>
            <a:normAutofit fontScale="90000"/>
          </a:bodyPr>
          <a:lstStyle/>
          <a:p>
            <a:pPr algn="ctr"/>
            <a:r>
              <a:rPr lang="fr-FR" b="1" dirty="0">
                <a:solidFill>
                  <a:schemeClr val="bg1"/>
                </a:solidFill>
                <a:latin typeface="Times New Roman" charset="0"/>
                <a:ea typeface="Times New Roman" charset="0"/>
                <a:cs typeface="Times New Roman" charset="0"/>
              </a:rPr>
              <a:t>le classement des pays suivant l’indice de développement humain (IDH)</a:t>
            </a:r>
          </a:p>
        </p:txBody>
      </p:sp>
      <p:sp>
        <p:nvSpPr>
          <p:cNvPr id="3" name="Espace réservé du contenu 2"/>
          <p:cNvSpPr>
            <a:spLocks noGrp="1"/>
          </p:cNvSpPr>
          <p:nvPr>
            <p:ph sz="quarter" idx="1"/>
          </p:nvPr>
        </p:nvSpPr>
        <p:spPr>
          <a:xfrm>
            <a:off x="0" y="927572"/>
            <a:ext cx="12192000" cy="5976148"/>
          </a:xfrm>
        </p:spPr>
        <p:txBody>
          <a:bodyPr>
            <a:normAutofit/>
          </a:bodyPr>
          <a:lstStyle/>
          <a:p>
            <a:pPr marL="0" indent="0" algn="ctr">
              <a:lnSpc>
                <a:spcPct val="200000"/>
              </a:lnSpc>
              <a:buNone/>
            </a:pPr>
            <a:r>
              <a:rPr lang="fr-FR" sz="2800" b="1" dirty="0" smtClean="0">
                <a:solidFill>
                  <a:schemeClr val="accent6"/>
                </a:solidFill>
              </a:rPr>
              <a:t>:</a:t>
            </a:r>
          </a:p>
          <a:p>
            <a:pPr marL="0" indent="0" algn="ctr">
              <a:lnSpc>
                <a:spcPct val="200000"/>
              </a:lnSpc>
              <a:buNone/>
            </a:pPr>
            <a:endParaRPr lang="fr-FR" sz="2800" b="1" dirty="0">
              <a:solidFill>
                <a:schemeClr val="accent6"/>
              </a:solidFill>
            </a:endParaRPr>
          </a:p>
        </p:txBody>
      </p:sp>
      <p:sp>
        <p:nvSpPr>
          <p:cNvPr id="5" name="Rectangle 4"/>
          <p:cNvSpPr/>
          <p:nvPr/>
        </p:nvSpPr>
        <p:spPr>
          <a:xfrm>
            <a:off x="396239" y="5502636"/>
            <a:ext cx="10782299" cy="523220"/>
          </a:xfrm>
          <a:prstGeom prst="rect">
            <a:avLst/>
          </a:prstGeom>
        </p:spPr>
        <p:txBody>
          <a:bodyPr wrap="square">
            <a:spAutoFit/>
          </a:bodyPr>
          <a:lstStyle/>
          <a:p>
            <a:endParaRPr lang="fr-FR" sz="2800" b="1" dirty="0"/>
          </a:p>
        </p:txBody>
      </p:sp>
      <p:pic>
        <p:nvPicPr>
          <p:cNvPr id="7" name="Image 6"/>
          <p:cNvPicPr>
            <a:picLocks noChangeAspect="1"/>
          </p:cNvPicPr>
          <p:nvPr/>
        </p:nvPicPr>
        <p:blipFill>
          <a:blip r:embed="rId3"/>
          <a:stretch>
            <a:fillRect/>
          </a:stretch>
        </p:blipFill>
        <p:spPr>
          <a:xfrm>
            <a:off x="396239" y="1325880"/>
            <a:ext cx="11239501" cy="5554980"/>
          </a:xfrm>
          <a:prstGeom prst="rect">
            <a:avLst/>
          </a:prstGeom>
        </p:spPr>
      </p:pic>
    </p:spTree>
    <p:extLst>
      <p:ext uri="{BB962C8B-B14F-4D97-AF65-F5344CB8AC3E}">
        <p14:creationId xmlns:p14="http://schemas.microsoft.com/office/powerpoint/2010/main" val="13367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527280" cy="1151060"/>
          </a:xfrm>
          <a:solidFill>
            <a:schemeClr val="tx1"/>
          </a:solidFill>
        </p:spPr>
        <p:txBody>
          <a:bodyPr>
            <a:normAutofit fontScale="90000"/>
          </a:bodyPr>
          <a:lstStyle/>
          <a:p>
            <a:pPr algn="ctr"/>
            <a:r>
              <a:rPr lang="fr-FR" b="1" dirty="0">
                <a:solidFill>
                  <a:schemeClr val="bg1"/>
                </a:solidFill>
                <a:latin typeface="Times New Roman" charset="0"/>
                <a:ea typeface="Times New Roman" charset="0"/>
                <a:cs typeface="Times New Roman" charset="0"/>
              </a:rPr>
              <a:t>le classement des pays suivant l’indice de développement humain (IDH)</a:t>
            </a:r>
          </a:p>
        </p:txBody>
      </p:sp>
      <p:sp>
        <p:nvSpPr>
          <p:cNvPr id="3" name="Espace réservé du contenu 2"/>
          <p:cNvSpPr>
            <a:spLocks noGrp="1"/>
          </p:cNvSpPr>
          <p:nvPr>
            <p:ph sz="quarter" idx="1"/>
          </p:nvPr>
        </p:nvSpPr>
        <p:spPr>
          <a:xfrm>
            <a:off x="0" y="927572"/>
            <a:ext cx="12192000" cy="5976148"/>
          </a:xfrm>
        </p:spPr>
        <p:txBody>
          <a:bodyPr>
            <a:normAutofit/>
          </a:bodyPr>
          <a:lstStyle/>
          <a:p>
            <a:pPr marL="0" indent="0" algn="ctr">
              <a:lnSpc>
                <a:spcPct val="200000"/>
              </a:lnSpc>
              <a:buNone/>
            </a:pPr>
            <a:r>
              <a:rPr lang="fr-FR" sz="2800" b="1" dirty="0" smtClean="0">
                <a:solidFill>
                  <a:schemeClr val="accent6"/>
                </a:solidFill>
              </a:rPr>
              <a:t>:</a:t>
            </a:r>
          </a:p>
          <a:p>
            <a:pPr marL="0" indent="0" algn="ctr">
              <a:lnSpc>
                <a:spcPct val="200000"/>
              </a:lnSpc>
              <a:buNone/>
            </a:pPr>
            <a:endParaRPr lang="fr-FR" sz="2800" b="1" dirty="0">
              <a:solidFill>
                <a:schemeClr val="accent6"/>
              </a:solidFill>
            </a:endParaRPr>
          </a:p>
        </p:txBody>
      </p:sp>
      <p:sp>
        <p:nvSpPr>
          <p:cNvPr id="5" name="Rectangle 4"/>
          <p:cNvSpPr/>
          <p:nvPr/>
        </p:nvSpPr>
        <p:spPr>
          <a:xfrm>
            <a:off x="396239" y="5502636"/>
            <a:ext cx="10782299" cy="523220"/>
          </a:xfrm>
          <a:prstGeom prst="rect">
            <a:avLst/>
          </a:prstGeom>
        </p:spPr>
        <p:txBody>
          <a:bodyPr wrap="square">
            <a:spAutoFit/>
          </a:bodyPr>
          <a:lstStyle/>
          <a:p>
            <a:endParaRPr lang="fr-FR" sz="2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1161"/>
            <a:ext cx="12503019" cy="7037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30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8228" y="0"/>
            <a:ext cx="9520311" cy="927572"/>
          </a:xfrm>
          <a:solidFill>
            <a:schemeClr val="tx1"/>
          </a:solidFill>
        </p:spPr>
        <p:txBody>
          <a:bodyPr>
            <a:normAutofit/>
          </a:bodyPr>
          <a:lstStyle/>
          <a:p>
            <a:pPr algn="ctr"/>
            <a:r>
              <a:rPr lang="fr-FR" b="1" dirty="0" smtClean="0">
                <a:solidFill>
                  <a:schemeClr val="bg1"/>
                </a:solidFill>
                <a:latin typeface="Times New Roman" charset="0"/>
                <a:ea typeface="Times New Roman" charset="0"/>
                <a:cs typeface="Times New Roman" charset="0"/>
              </a:rPr>
              <a:t> </a:t>
            </a:r>
            <a:r>
              <a:rPr lang="fr-FR" b="1" dirty="0">
                <a:solidFill>
                  <a:schemeClr val="bg1"/>
                </a:solidFill>
                <a:latin typeface="Times New Roman" charset="0"/>
                <a:ea typeface="Times New Roman" charset="0"/>
                <a:cs typeface="Times New Roman" charset="0"/>
              </a:rPr>
              <a:t>Banque mondiale en Algérie</a:t>
            </a:r>
          </a:p>
        </p:txBody>
      </p:sp>
      <p:sp>
        <p:nvSpPr>
          <p:cNvPr id="3" name="Espace réservé du contenu 2"/>
          <p:cNvSpPr>
            <a:spLocks noGrp="1"/>
          </p:cNvSpPr>
          <p:nvPr>
            <p:ph sz="quarter" idx="1"/>
          </p:nvPr>
        </p:nvSpPr>
        <p:spPr>
          <a:xfrm>
            <a:off x="0" y="1531620"/>
            <a:ext cx="12192000" cy="5372100"/>
          </a:xfrm>
        </p:spPr>
        <p:txBody>
          <a:bodyPr>
            <a:normAutofit/>
          </a:bodyPr>
          <a:lstStyle/>
          <a:p>
            <a:pPr marL="0" indent="0" algn="ctr">
              <a:lnSpc>
                <a:spcPct val="200000"/>
              </a:lnSpc>
              <a:buNone/>
            </a:pPr>
            <a:r>
              <a:rPr lang="fr-FR" sz="2800" b="1" dirty="0">
                <a:solidFill>
                  <a:schemeClr val="tx1"/>
                </a:solidFill>
              </a:rPr>
              <a:t>Le cadre de partenariat stratégique de la Banque mondiale avec l’Algérie s’articule depuis 2010 autour de </a:t>
            </a:r>
            <a:r>
              <a:rPr lang="fr-FR" sz="2800" b="1" dirty="0">
                <a:solidFill>
                  <a:schemeClr val="accent1"/>
                </a:solidFill>
              </a:rPr>
              <a:t>la fourniture de services de conseil remboursables</a:t>
            </a:r>
            <a:r>
              <a:rPr lang="fr-FR" sz="2800" b="1" dirty="0">
                <a:solidFill>
                  <a:schemeClr val="tx1"/>
                </a:solidFill>
              </a:rPr>
              <a:t>, qui permettent de répondre aux demandes </a:t>
            </a:r>
            <a:r>
              <a:rPr lang="fr-FR" sz="2800" b="1" dirty="0">
                <a:solidFill>
                  <a:schemeClr val="accent1"/>
                </a:solidFill>
              </a:rPr>
              <a:t>d’assistance en soutien aux priorités de développement nationales</a:t>
            </a:r>
            <a:r>
              <a:rPr lang="fr-FR" sz="2800" b="1" dirty="0">
                <a:solidFill>
                  <a:schemeClr val="tx1"/>
                </a:solidFill>
              </a:rPr>
              <a:t>.</a:t>
            </a:r>
          </a:p>
        </p:txBody>
      </p:sp>
    </p:spTree>
    <p:extLst>
      <p:ext uri="{BB962C8B-B14F-4D97-AF65-F5344CB8AC3E}">
        <p14:creationId xmlns:p14="http://schemas.microsoft.com/office/powerpoint/2010/main" val="88316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1312" y="0"/>
            <a:ext cx="7502100" cy="960895"/>
          </a:xfrm>
          <a:solidFill>
            <a:schemeClr val="tx1"/>
          </a:solidFill>
        </p:spPr>
        <p:txBody>
          <a:bodyPr>
            <a:normAutofit/>
          </a:bodyPr>
          <a:lstStyle/>
          <a:p>
            <a:pPr algn="ctr"/>
            <a:r>
              <a:rPr lang="fr-FR" b="1" dirty="0" smtClean="0">
                <a:solidFill>
                  <a:schemeClr val="bg1"/>
                </a:solidFill>
                <a:latin typeface="Times New Roman" charset="0"/>
                <a:ea typeface="Times New Roman" charset="0"/>
                <a:cs typeface="Times New Roman" charset="0"/>
              </a:rPr>
              <a:t>Les </a:t>
            </a:r>
            <a:r>
              <a:rPr lang="fr-FR" b="1" dirty="0" smtClean="0">
                <a:solidFill>
                  <a:schemeClr val="bg1"/>
                </a:solidFill>
                <a:latin typeface="Times New Roman" charset="0"/>
                <a:ea typeface="Times New Roman" charset="0"/>
                <a:cs typeface="Times New Roman" charset="0"/>
              </a:rPr>
              <a:t> critiques vis-à-vis la </a:t>
            </a:r>
            <a:r>
              <a:rPr lang="fr-FR" b="1" dirty="0" err="1" smtClean="0">
                <a:solidFill>
                  <a:schemeClr val="bg1"/>
                </a:solidFill>
                <a:latin typeface="Times New Roman" charset="0"/>
                <a:ea typeface="Times New Roman" charset="0"/>
                <a:cs typeface="Times New Roman" charset="0"/>
              </a:rPr>
              <a:t>BM</a:t>
            </a:r>
            <a:endParaRPr lang="fr-FR" b="1" dirty="0">
              <a:solidFill>
                <a:schemeClr val="bg1"/>
              </a:solidFill>
              <a:latin typeface="Times New Roman" charset="0"/>
              <a:ea typeface="Times New Roman" charset="0"/>
              <a:cs typeface="Times New Roman" charset="0"/>
            </a:endParaRPr>
          </a:p>
        </p:txBody>
      </p:sp>
      <p:sp>
        <p:nvSpPr>
          <p:cNvPr id="3" name="Espace réservé du contenu 2"/>
          <p:cNvSpPr>
            <a:spLocks noGrp="1"/>
          </p:cNvSpPr>
          <p:nvPr>
            <p:ph sz="quarter" idx="1"/>
          </p:nvPr>
        </p:nvSpPr>
        <p:spPr>
          <a:xfrm>
            <a:off x="0" y="960894"/>
            <a:ext cx="12192000" cy="5897105"/>
          </a:xfrm>
        </p:spPr>
        <p:txBody>
          <a:bodyPr>
            <a:noAutofit/>
          </a:bodyPr>
          <a:lstStyle/>
          <a:p>
            <a:pPr algn="just">
              <a:lnSpc>
                <a:spcPct val="150000"/>
              </a:lnSpc>
            </a:pPr>
            <a:r>
              <a:rPr lang="fr-FR" sz="3200" dirty="0" smtClean="0"/>
              <a:t> </a:t>
            </a:r>
            <a:r>
              <a:rPr lang="fr-FR" sz="2800" b="1" u="sng" dirty="0"/>
              <a:t>Les interventions </a:t>
            </a:r>
            <a:r>
              <a:rPr lang="fr-FR" sz="2800" b="1" dirty="0"/>
              <a:t>de la Banque mondiale ont souvent été critiquées pour leur </a:t>
            </a:r>
            <a:r>
              <a:rPr lang="fr-FR" sz="2800" b="1" u="sng" dirty="0"/>
              <a:t>inefficacité,</a:t>
            </a:r>
            <a:r>
              <a:rPr lang="fr-FR" sz="2800" b="1" dirty="0"/>
              <a:t> et récemment pour leur </a:t>
            </a:r>
            <a:r>
              <a:rPr lang="fr-FR" sz="2800" b="1" u="sng" dirty="0"/>
              <a:t>nocivité pour les populations les plus </a:t>
            </a:r>
            <a:r>
              <a:rPr lang="fr-FR" sz="2800" b="1" u="sng" dirty="0" smtClean="0"/>
              <a:t>pauvres</a:t>
            </a:r>
            <a:r>
              <a:rPr lang="fr-FR" sz="2800" b="1" dirty="0" smtClean="0"/>
              <a:t>. </a:t>
            </a:r>
          </a:p>
          <a:p>
            <a:pPr algn="just">
              <a:lnSpc>
                <a:spcPct val="150000"/>
              </a:lnSpc>
            </a:pPr>
            <a:r>
              <a:rPr lang="fr-FR" sz="2800" b="1" dirty="0"/>
              <a:t> Une institution critiquée pour l’inefficacité de son action en faveur du développement </a:t>
            </a:r>
            <a:r>
              <a:rPr lang="fr-FR" sz="2800" b="1" dirty="0" smtClean="0"/>
              <a:t>économique, </a:t>
            </a:r>
          </a:p>
          <a:p>
            <a:pPr algn="just">
              <a:lnSpc>
                <a:spcPct val="150000"/>
              </a:lnSpc>
            </a:pPr>
            <a:r>
              <a:rPr lang="fr-FR" sz="2800" b="1" dirty="0"/>
              <a:t> les </a:t>
            </a:r>
            <a:r>
              <a:rPr lang="fr-FR" sz="2800" b="1" dirty="0">
                <a:hlinkClick r:id="rId3" tooltip="Altermondialisme"/>
              </a:rPr>
              <a:t>mouvements altermondialistes</a:t>
            </a:r>
            <a:r>
              <a:rPr lang="fr-FR" sz="2800" b="1" dirty="0"/>
              <a:t> accusent la </a:t>
            </a:r>
            <a:r>
              <a:rPr lang="fr-FR" sz="2800" b="1" dirty="0" smtClean="0"/>
              <a:t>BM de </a:t>
            </a:r>
            <a:r>
              <a:rPr lang="fr-FR" sz="2800" b="1" dirty="0"/>
              <a:t>répondre davantage aux exigences des multinationales qu'à celles des populations locales.</a:t>
            </a:r>
            <a:endParaRPr lang="fr-FR" sz="2800" b="1" dirty="0" smtClean="0"/>
          </a:p>
          <a:p>
            <a:pPr marL="0" indent="0">
              <a:lnSpc>
                <a:spcPct val="150000"/>
              </a:lnSpc>
              <a:buNone/>
            </a:pPr>
            <a:endParaRPr lang="fr-FR" sz="3200" b="1" dirty="0"/>
          </a:p>
          <a:p>
            <a:pPr>
              <a:lnSpc>
                <a:spcPct val="150000"/>
              </a:lnSpc>
            </a:pPr>
            <a:endParaRPr lang="fr-FR" sz="3200" b="1" u="sng" dirty="0">
              <a:solidFill>
                <a:schemeClr val="tx1"/>
              </a:solidFill>
            </a:endParaRPr>
          </a:p>
        </p:txBody>
      </p:sp>
      <p:sp>
        <p:nvSpPr>
          <p:cNvPr id="9" name="ZoneTexte 8"/>
          <p:cNvSpPr txBox="1"/>
          <p:nvPr/>
        </p:nvSpPr>
        <p:spPr>
          <a:xfrm>
            <a:off x="9533412" y="-432242"/>
            <a:ext cx="2078182" cy="1569660"/>
          </a:xfrm>
          <a:prstGeom prst="rect">
            <a:avLst/>
          </a:prstGeom>
          <a:noFill/>
        </p:spPr>
        <p:txBody>
          <a:bodyPr wrap="square" rtlCol="0">
            <a:spAutoFit/>
          </a:bodyPr>
          <a:lstStyle/>
          <a:p>
            <a:r>
              <a:rPr lang="fr-FR" sz="9600" b="1" dirty="0">
                <a:solidFill>
                  <a:srgbClr val="FF0000"/>
                </a:solidFill>
              </a:rPr>
              <a:t>. . .</a:t>
            </a:r>
          </a:p>
        </p:txBody>
      </p:sp>
    </p:spTree>
    <p:extLst>
      <p:ext uri="{BB962C8B-B14F-4D97-AF65-F5344CB8AC3E}">
        <p14:creationId xmlns:p14="http://schemas.microsoft.com/office/powerpoint/2010/main" val="50095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par>
                          <p:cTn id="9" fill="hold">
                            <p:stCondLst>
                              <p:cond delay="500"/>
                            </p:stCondLst>
                            <p:childTnLst>
                              <p:par>
                                <p:cTn id="10" presetID="41" presetClass="entr" presetSubtype="0" fill="hold" nodeType="afterEffect">
                                  <p:stCondLst>
                                    <p:cond delay="0"/>
                                  </p:stCondLst>
                                  <p:iterate type="lt">
                                    <p:tmPct val="10000"/>
                                  </p:iterate>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0" y="960894"/>
            <a:ext cx="12192000" cy="5897105"/>
          </a:xfrm>
        </p:spPr>
        <p:txBody>
          <a:bodyPr>
            <a:noAutofit/>
          </a:bodyPr>
          <a:lstStyle/>
          <a:p>
            <a:pPr algn="just">
              <a:lnSpc>
                <a:spcPct val="200000"/>
              </a:lnSpc>
            </a:pPr>
            <a:r>
              <a:rPr lang="fr-FR" sz="3200" dirty="0"/>
              <a:t>«</a:t>
            </a:r>
            <a:r>
              <a:rPr lang="fr-FR" sz="2800" b="1" dirty="0"/>
              <a:t> Des </a:t>
            </a:r>
            <a:r>
              <a:rPr lang="fr-FR" sz="2800" b="1" u="sng" dirty="0">
                <a:solidFill>
                  <a:srgbClr val="FF0000"/>
                </a:solidFill>
              </a:rPr>
              <a:t>crises de légitimité </a:t>
            </a:r>
            <a:r>
              <a:rPr lang="fr-FR" sz="2800" b="1" dirty="0"/>
              <a:t>engendrent des projets de réforme, tant à </a:t>
            </a:r>
            <a:r>
              <a:rPr lang="fr-FR" sz="2800" b="1" dirty="0">
                <a:solidFill>
                  <a:srgbClr val="FF0000"/>
                </a:solidFill>
              </a:rPr>
              <a:t>l’ONU</a:t>
            </a:r>
            <a:r>
              <a:rPr lang="fr-FR" sz="2800" b="1" dirty="0"/>
              <a:t> qu’au </a:t>
            </a:r>
            <a:r>
              <a:rPr lang="fr-FR" sz="2800" b="1" dirty="0">
                <a:solidFill>
                  <a:srgbClr val="FF0000"/>
                </a:solidFill>
                <a:hlinkClick r:id="rId3" tooltip="Fonds monétaire international"/>
              </a:rPr>
              <a:t>Fonds monétaire international</a:t>
            </a:r>
            <a:r>
              <a:rPr lang="fr-FR" sz="2800" b="1" dirty="0"/>
              <a:t> et à </a:t>
            </a:r>
            <a:r>
              <a:rPr lang="fr-FR" sz="2800" b="1" dirty="0">
                <a:solidFill>
                  <a:srgbClr val="FF0000"/>
                </a:solidFill>
              </a:rPr>
              <a:t>la Banque mondiale</a:t>
            </a:r>
            <a:r>
              <a:rPr lang="fr-FR" sz="2800" b="1" dirty="0"/>
              <a:t>. Elles ont pour point commun une demande de transparence et de démocratie, d’une part, et une remise en cause des finalités et des modes d’intervention de ces organisations, d’autre part. </a:t>
            </a:r>
            <a:r>
              <a:rPr lang="fr-FR" sz="2800" b="1" dirty="0" smtClean="0"/>
              <a:t>»</a:t>
            </a:r>
          </a:p>
          <a:p>
            <a:pPr>
              <a:lnSpc>
                <a:spcPct val="150000"/>
              </a:lnSpc>
            </a:pPr>
            <a:r>
              <a:rPr lang="fr-FR" sz="2800" b="1" u="sng" dirty="0">
                <a:solidFill>
                  <a:schemeClr val="tx1"/>
                </a:solidFill>
              </a:rPr>
              <a:t> Influence des États-Unis</a:t>
            </a:r>
          </a:p>
          <a:p>
            <a:pPr>
              <a:lnSpc>
                <a:spcPct val="150000"/>
              </a:lnSpc>
            </a:pPr>
            <a:endParaRPr lang="fr-FR" sz="3200" b="1" u="sng" dirty="0">
              <a:solidFill>
                <a:schemeClr val="tx1"/>
              </a:solidFill>
            </a:endParaRPr>
          </a:p>
        </p:txBody>
      </p:sp>
      <p:sp>
        <p:nvSpPr>
          <p:cNvPr id="9" name="ZoneTexte 8"/>
          <p:cNvSpPr txBox="1"/>
          <p:nvPr/>
        </p:nvSpPr>
        <p:spPr>
          <a:xfrm>
            <a:off x="9533412" y="-432242"/>
            <a:ext cx="2078182" cy="1569660"/>
          </a:xfrm>
          <a:prstGeom prst="rect">
            <a:avLst/>
          </a:prstGeom>
          <a:noFill/>
        </p:spPr>
        <p:txBody>
          <a:bodyPr wrap="square" rtlCol="0">
            <a:spAutoFit/>
          </a:bodyPr>
          <a:lstStyle/>
          <a:p>
            <a:r>
              <a:rPr lang="fr-FR" sz="9600" b="1" dirty="0">
                <a:solidFill>
                  <a:srgbClr val="FF0000"/>
                </a:solidFill>
              </a:rPr>
              <a:t>. . .</a:t>
            </a:r>
          </a:p>
        </p:txBody>
      </p:sp>
    </p:spTree>
    <p:extLst>
      <p:ext uri="{BB962C8B-B14F-4D97-AF65-F5344CB8AC3E}">
        <p14:creationId xmlns:p14="http://schemas.microsoft.com/office/powerpoint/2010/main" val="205635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1312" y="0"/>
            <a:ext cx="7502100" cy="960895"/>
          </a:xfrm>
          <a:solidFill>
            <a:schemeClr val="tx1"/>
          </a:solidFill>
        </p:spPr>
        <p:txBody>
          <a:bodyPr>
            <a:normAutofit/>
          </a:bodyPr>
          <a:lstStyle/>
          <a:p>
            <a:pPr algn="ctr"/>
            <a:r>
              <a:rPr lang="fr-FR" b="1" dirty="0" smtClean="0">
                <a:solidFill>
                  <a:schemeClr val="bg1"/>
                </a:solidFill>
                <a:latin typeface="Times New Roman" charset="0"/>
                <a:ea typeface="Times New Roman" charset="0"/>
                <a:cs typeface="Times New Roman" charset="0"/>
              </a:rPr>
              <a:t>Références bibliographiques </a:t>
            </a:r>
            <a:endParaRPr lang="fr-FR" b="1" dirty="0">
              <a:solidFill>
                <a:schemeClr val="bg1"/>
              </a:solidFill>
              <a:latin typeface="Times New Roman" charset="0"/>
              <a:ea typeface="Times New Roman" charset="0"/>
              <a:cs typeface="Times New Roman" charset="0"/>
            </a:endParaRPr>
          </a:p>
        </p:txBody>
      </p:sp>
      <p:sp>
        <p:nvSpPr>
          <p:cNvPr id="3" name="Espace réservé du contenu 2"/>
          <p:cNvSpPr>
            <a:spLocks noGrp="1"/>
          </p:cNvSpPr>
          <p:nvPr>
            <p:ph sz="quarter" idx="1"/>
          </p:nvPr>
        </p:nvSpPr>
        <p:spPr>
          <a:xfrm>
            <a:off x="0" y="914242"/>
            <a:ext cx="12192000" cy="5943758"/>
          </a:xfrm>
        </p:spPr>
        <p:txBody>
          <a:bodyPr>
            <a:noAutofit/>
          </a:bodyPr>
          <a:lstStyle/>
          <a:p>
            <a:pPr algn="just">
              <a:lnSpc>
                <a:spcPct val="200000"/>
              </a:lnSpc>
            </a:pPr>
            <a:r>
              <a:rPr lang="fr-FR" sz="2400" b="1" u="sng" dirty="0">
                <a:hlinkClick r:id="rId3"/>
              </a:rPr>
              <a:t>https://</a:t>
            </a:r>
            <a:r>
              <a:rPr lang="fr-FR" sz="2400" b="1" u="sng" dirty="0" smtClean="0">
                <a:hlinkClick r:id="rId3"/>
              </a:rPr>
              <a:t>www.banquemondiale.org</a:t>
            </a:r>
            <a:endParaRPr lang="fr-FR" sz="2400" b="1" u="sng" dirty="0" smtClean="0"/>
          </a:p>
          <a:p>
            <a:pPr algn="just">
              <a:lnSpc>
                <a:spcPct val="200000"/>
              </a:lnSpc>
            </a:pPr>
            <a:r>
              <a:rPr lang="fr-FR" sz="2400" b="1" dirty="0">
                <a:solidFill>
                  <a:schemeClr val="tx1"/>
                </a:solidFill>
              </a:rPr>
              <a:t> </a:t>
            </a:r>
            <a:r>
              <a:rPr lang="fr-FR" sz="2400" b="1" dirty="0"/>
              <a:t>La Banque mondiale, entre transformations et </a:t>
            </a:r>
            <a:r>
              <a:rPr lang="fr-FR" sz="2400" b="1" dirty="0" smtClean="0"/>
              <a:t>résilience Jean-Pierre </a:t>
            </a:r>
            <a:r>
              <a:rPr lang="fr-FR" sz="2400" b="1" dirty="0" err="1"/>
              <a:t>Cling</a:t>
            </a:r>
            <a:r>
              <a:rPr lang="fr-FR" sz="2400" b="1" dirty="0"/>
              <a:t>, Mireille </a:t>
            </a:r>
            <a:r>
              <a:rPr lang="fr-FR" sz="2400" b="1" dirty="0" err="1"/>
              <a:t>Razafindrakoto</a:t>
            </a:r>
            <a:r>
              <a:rPr lang="fr-FR" sz="2400" b="1" dirty="0"/>
              <a:t>, François </a:t>
            </a:r>
            <a:r>
              <a:rPr lang="fr-FR" sz="2400" b="1" dirty="0" smtClean="0"/>
              <a:t>Roubaud Dans </a:t>
            </a:r>
            <a:r>
              <a:rPr lang="fr-FR" sz="2400" b="1" dirty="0"/>
              <a:t>Critique internationale 2011/4 (n° 53</a:t>
            </a:r>
            <a:r>
              <a:rPr lang="fr-FR" sz="2400" b="1" dirty="0" smtClean="0"/>
              <a:t>)</a:t>
            </a:r>
          </a:p>
          <a:p>
            <a:pPr algn="just">
              <a:lnSpc>
                <a:spcPct val="200000"/>
              </a:lnSpc>
            </a:pPr>
            <a:r>
              <a:rPr lang="fr-FR" sz="2400" b="1" dirty="0">
                <a:solidFill>
                  <a:schemeClr val="tx1"/>
                </a:solidFill>
              </a:rPr>
              <a:t> </a:t>
            </a:r>
            <a:r>
              <a:rPr lang="fr-FR" sz="2400" b="1" dirty="0"/>
              <a:t> </a:t>
            </a:r>
            <a:r>
              <a:rPr lang="fr-FR" sz="2400" b="1" dirty="0">
                <a:hlinkClick r:id="rId4"/>
              </a:rPr>
              <a:t>https://</a:t>
            </a:r>
            <a:r>
              <a:rPr lang="fr-FR" sz="2400" b="1" dirty="0" smtClean="0">
                <a:hlinkClick r:id="rId4"/>
              </a:rPr>
              <a:t>www.capital.fr/economie-politique/banque-mondiale-role-fonctionnement-et-structure-1428282</a:t>
            </a:r>
            <a:endParaRPr lang="fr-FR" sz="2400" b="1" dirty="0" smtClean="0"/>
          </a:p>
          <a:p>
            <a:pPr algn="just">
              <a:lnSpc>
                <a:spcPct val="200000"/>
              </a:lnSpc>
            </a:pPr>
            <a:r>
              <a:rPr lang="fr-FR" sz="2400" b="1" dirty="0">
                <a:solidFill>
                  <a:schemeClr val="tx1"/>
                </a:solidFill>
              </a:rPr>
              <a:t> </a:t>
            </a:r>
            <a:r>
              <a:rPr lang="fr-FR" sz="2400" b="1" dirty="0"/>
              <a:t>LA BANQUE MONDIALE ET LES PAYS EN </a:t>
            </a:r>
            <a:r>
              <a:rPr lang="fr-FR" sz="2400" b="1" dirty="0" smtClean="0"/>
              <a:t>DÉVELOPPEMENT De </a:t>
            </a:r>
            <a:r>
              <a:rPr lang="fr-FR" sz="2400" b="1" dirty="0"/>
              <a:t>l'ajustement structurel à la bonne </a:t>
            </a:r>
            <a:r>
              <a:rPr lang="fr-FR" sz="2400" b="1" dirty="0" smtClean="0"/>
              <a:t>gouvernance </a:t>
            </a:r>
            <a:r>
              <a:rPr lang="fr-FR" sz="2400" b="1" dirty="0" err="1" smtClean="0"/>
              <a:t>Badara</a:t>
            </a:r>
            <a:r>
              <a:rPr lang="fr-FR" sz="2400" b="1" dirty="0" smtClean="0"/>
              <a:t> </a:t>
            </a:r>
            <a:r>
              <a:rPr lang="fr-FR" sz="2400" b="1" dirty="0" err="1" smtClean="0"/>
              <a:t>Dioubaté</a:t>
            </a:r>
            <a:r>
              <a:rPr lang="fr-FR" sz="2400" b="1" dirty="0" smtClean="0"/>
              <a:t> Préface </a:t>
            </a:r>
            <a:r>
              <a:rPr lang="fr-FR" sz="2400" b="1" dirty="0"/>
              <a:t>d'</a:t>
            </a:r>
            <a:r>
              <a:rPr lang="fr-FR" sz="2400" b="1" dirty="0" err="1"/>
              <a:t>Ansoumane</a:t>
            </a:r>
            <a:r>
              <a:rPr lang="fr-FR" sz="2400" b="1" dirty="0"/>
              <a:t> </a:t>
            </a:r>
            <a:r>
              <a:rPr lang="fr-FR" sz="2400" b="1" dirty="0" smtClean="0"/>
              <a:t>DORE, Collection </a:t>
            </a:r>
            <a:r>
              <a:rPr lang="fr-FR" sz="2400" b="1" dirty="0"/>
              <a:t>: </a:t>
            </a:r>
            <a:r>
              <a:rPr lang="fr-FR" sz="2400" b="1" dirty="0" smtClean="0"/>
              <a:t>L'esprit économique </a:t>
            </a:r>
            <a:r>
              <a:rPr lang="fr-FR" sz="2400" b="1" dirty="0"/>
              <a:t>- Le Monde en </a:t>
            </a:r>
            <a:r>
              <a:rPr lang="fr-FR" sz="2400" b="1" dirty="0" smtClean="0"/>
              <a:t>Questions BANQUE </a:t>
            </a:r>
            <a:r>
              <a:rPr lang="fr-FR" sz="2400" b="1" dirty="0"/>
              <a:t>MONDIALE, FMI</a:t>
            </a:r>
            <a:endParaRPr lang="fr-FR" sz="2400" b="1" dirty="0">
              <a:solidFill>
                <a:schemeClr val="tx1"/>
              </a:solidFill>
            </a:endParaRPr>
          </a:p>
        </p:txBody>
      </p:sp>
      <p:sp>
        <p:nvSpPr>
          <p:cNvPr id="9" name="ZoneTexte 8"/>
          <p:cNvSpPr txBox="1"/>
          <p:nvPr/>
        </p:nvSpPr>
        <p:spPr>
          <a:xfrm>
            <a:off x="9533412" y="-432242"/>
            <a:ext cx="2078182" cy="1569660"/>
          </a:xfrm>
          <a:prstGeom prst="rect">
            <a:avLst/>
          </a:prstGeom>
          <a:noFill/>
        </p:spPr>
        <p:txBody>
          <a:bodyPr wrap="square" rtlCol="0">
            <a:spAutoFit/>
          </a:bodyPr>
          <a:lstStyle/>
          <a:p>
            <a:r>
              <a:rPr lang="fr-FR" sz="9600" b="1" dirty="0">
                <a:solidFill>
                  <a:srgbClr val="FF0000"/>
                </a:solidFill>
              </a:rPr>
              <a:t>. . .</a:t>
            </a:r>
          </a:p>
        </p:txBody>
      </p:sp>
    </p:spTree>
    <p:extLst>
      <p:ext uri="{BB962C8B-B14F-4D97-AF65-F5344CB8AC3E}">
        <p14:creationId xmlns:p14="http://schemas.microsoft.com/office/powerpoint/2010/main" val="330723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par>
                          <p:cTn id="9" fill="hold">
                            <p:stCondLst>
                              <p:cond delay="500"/>
                            </p:stCondLst>
                            <p:childTnLst>
                              <p:par>
                                <p:cTn id="10" presetID="41" presetClass="entr" presetSubtype="0" fill="hold" nodeType="afterEffect">
                                  <p:stCondLst>
                                    <p:cond delay="0"/>
                                  </p:stCondLst>
                                  <p:iterate type="lt">
                                    <p:tmPct val="10000"/>
                                  </p:iterate>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2191999" cy="3719945"/>
          </a:xfrm>
        </p:spPr>
        <p:txBody>
          <a:bodyPr/>
          <a:lstStyle/>
          <a:p>
            <a:pPr algn="ctr"/>
            <a:r>
              <a:rPr lang="fr-FR" b="1" dirty="0">
                <a:solidFill>
                  <a:schemeClr val="tx1"/>
                </a:solidFill>
              </a:rPr>
              <a:t>Merci de votre attention </a:t>
            </a:r>
          </a:p>
        </p:txBody>
      </p:sp>
    </p:spTree>
    <p:extLst>
      <p:ext uri="{BB962C8B-B14F-4D97-AF65-F5344CB8AC3E}">
        <p14:creationId xmlns:p14="http://schemas.microsoft.com/office/powerpoint/2010/main" val="11877767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28016" y="0"/>
            <a:ext cx="12063984" cy="6857999"/>
          </a:xfrm>
        </p:spPr>
        <p:txBody>
          <a:bodyPr/>
          <a:lstStyle/>
          <a:p>
            <a:pPr marL="0" indent="0" algn="just">
              <a:lnSpc>
                <a:spcPct val="200000"/>
              </a:lnSpc>
              <a:buNone/>
            </a:pPr>
            <a:r>
              <a:rPr lang="fr-FR" sz="2400" b="1" dirty="0" smtClean="0">
                <a:solidFill>
                  <a:schemeClr val="tx1"/>
                </a:solidFill>
              </a:rPr>
              <a:t>	</a:t>
            </a:r>
          </a:p>
          <a:p>
            <a:pPr marL="0" indent="0" algn="just">
              <a:lnSpc>
                <a:spcPct val="200000"/>
              </a:lnSpc>
              <a:buNone/>
            </a:pPr>
            <a:endParaRPr lang="fr-FR" sz="2800" b="1" dirty="0">
              <a:solidFill>
                <a:schemeClr val="tx1"/>
              </a:solidFill>
            </a:endParaRPr>
          </a:p>
          <a:p>
            <a:pPr marL="0" indent="0" algn="ctr">
              <a:lnSpc>
                <a:spcPct val="200000"/>
              </a:lnSpc>
              <a:buNone/>
            </a:pPr>
            <a:r>
              <a:rPr lang="fr-FR" sz="3600" b="1" dirty="0">
                <a:solidFill>
                  <a:schemeClr val="tx1"/>
                </a:solidFill>
              </a:rPr>
              <a:t>Qu'est-ce que </a:t>
            </a:r>
            <a:r>
              <a:rPr lang="fr-FR" sz="3600" b="1" dirty="0" smtClean="0">
                <a:solidFill>
                  <a:schemeClr val="tx1"/>
                </a:solidFill>
              </a:rPr>
              <a:t>La BM</a:t>
            </a:r>
            <a:r>
              <a:rPr lang="fr-FR" sz="3600" b="1" dirty="0">
                <a:solidFill>
                  <a:schemeClr val="tx1"/>
                </a:solidFill>
              </a:rPr>
              <a:t>	</a:t>
            </a:r>
            <a:r>
              <a:rPr lang="fr-FR" sz="3600" b="1" dirty="0" smtClean="0">
                <a:solidFill>
                  <a:schemeClr val="tx1"/>
                </a:solidFill>
              </a:rPr>
              <a:t>?    Quel </a:t>
            </a:r>
            <a:r>
              <a:rPr lang="fr-FR" sz="3600" b="1" dirty="0">
                <a:solidFill>
                  <a:schemeClr val="tx1"/>
                </a:solidFill>
              </a:rPr>
              <a:t>rôle </a:t>
            </a:r>
            <a:r>
              <a:rPr lang="fr-FR" sz="3600" b="1" dirty="0" smtClean="0">
                <a:solidFill>
                  <a:schemeClr val="tx1"/>
                </a:solidFill>
              </a:rPr>
              <a:t>joue-elle  ? </a:t>
            </a:r>
          </a:p>
          <a:p>
            <a:pPr marL="0" indent="0" algn="ctr">
              <a:lnSpc>
                <a:spcPct val="200000"/>
              </a:lnSpc>
              <a:buNone/>
            </a:pPr>
            <a:r>
              <a:rPr lang="fr-FR" sz="3600" b="1" dirty="0" smtClean="0">
                <a:solidFill>
                  <a:schemeClr val="tx1"/>
                </a:solidFill>
              </a:rPr>
              <a:t>Comment fonctionne-elle ?</a:t>
            </a:r>
          </a:p>
          <a:p>
            <a:pPr marL="0" indent="0" algn="ctr">
              <a:lnSpc>
                <a:spcPct val="200000"/>
              </a:lnSpc>
              <a:buNone/>
            </a:pPr>
            <a:r>
              <a:rPr lang="fr-FR" sz="3600" b="1" dirty="0" smtClean="0"/>
              <a:t>Q</a:t>
            </a:r>
            <a:r>
              <a:rPr lang="fr-FR" sz="3600" b="1" dirty="0" smtClean="0">
                <a:solidFill>
                  <a:schemeClr val="tx1"/>
                </a:solidFill>
              </a:rPr>
              <a:t>uelles sont les critiques vis-à-vis de la BM</a:t>
            </a:r>
          </a:p>
        </p:txBody>
      </p:sp>
      <p:pic>
        <p:nvPicPr>
          <p:cNvPr id="5" name="Picture 38" descr="roblématique clipart 11 » Clipart S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155" y="0"/>
            <a:ext cx="2606265" cy="19304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5413829" y="5699758"/>
            <a:ext cx="1228758" cy="830997"/>
          </a:xfrm>
          <a:prstGeom prst="rect">
            <a:avLst/>
          </a:prstGeom>
          <a:solidFill>
            <a:srgbClr val="EB97D9"/>
          </a:solidFill>
        </p:spPr>
        <p:txBody>
          <a:bodyPr wrap="square" rtlCol="0">
            <a:spAutoFit/>
          </a:bodyPr>
          <a:lstStyle/>
          <a:p>
            <a:r>
              <a:rPr lang="fr-FR" sz="4800" b="1" dirty="0"/>
              <a:t>?</a:t>
            </a:r>
          </a:p>
        </p:txBody>
      </p:sp>
    </p:spTree>
    <p:extLst>
      <p:ext uri="{BB962C8B-B14F-4D97-AF65-F5344CB8AC3E}">
        <p14:creationId xmlns:p14="http://schemas.microsoft.com/office/powerpoint/2010/main" val="282236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0" y="0"/>
            <a:ext cx="12192000" cy="6857999"/>
          </a:xfrm>
        </p:spPr>
        <p:txBody>
          <a:bodyPr>
            <a:normAutofit/>
          </a:bodyPr>
          <a:lstStyle/>
          <a:p>
            <a:pPr marL="0" indent="0" algn="just">
              <a:lnSpc>
                <a:spcPct val="200000"/>
              </a:lnSpc>
              <a:buNone/>
            </a:pPr>
            <a:r>
              <a:rPr lang="fr-FR" sz="2400" b="1" dirty="0">
                <a:solidFill>
                  <a:schemeClr val="tx1"/>
                </a:solidFill>
              </a:rPr>
              <a:t> </a:t>
            </a:r>
            <a:r>
              <a:rPr lang="fr-FR" sz="2400" b="1" dirty="0" smtClean="0">
                <a:solidFill>
                  <a:schemeClr val="tx1"/>
                </a:solidFill>
              </a:rPr>
              <a:t>                             </a:t>
            </a:r>
            <a:r>
              <a:rPr lang="fr-FR" sz="3600" b="1" u="sng" dirty="0" smtClean="0">
                <a:solidFill>
                  <a:srgbClr val="92D050"/>
                </a:solidFill>
              </a:rPr>
              <a:t>Qu'est-ce </a:t>
            </a:r>
            <a:r>
              <a:rPr lang="fr-FR" sz="3600" b="1" u="sng" dirty="0">
                <a:solidFill>
                  <a:srgbClr val="92D050"/>
                </a:solidFill>
              </a:rPr>
              <a:t>que </a:t>
            </a:r>
            <a:r>
              <a:rPr lang="fr-FR" sz="3600" b="1" u="sng" dirty="0" smtClean="0">
                <a:solidFill>
                  <a:srgbClr val="92D050"/>
                </a:solidFill>
              </a:rPr>
              <a:t>la BM </a:t>
            </a:r>
            <a:endParaRPr lang="fr-FR" sz="3600" b="1" u="sng" dirty="0">
              <a:solidFill>
                <a:srgbClr val="92D050"/>
              </a:solidFill>
            </a:endParaRPr>
          </a:p>
        </p:txBody>
      </p:sp>
      <p:pic>
        <p:nvPicPr>
          <p:cNvPr id="5" name="Picture 38" descr="roblématique clipart 11 » Clipart S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2606265" cy="19304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7788571" y="306457"/>
            <a:ext cx="512618" cy="707886"/>
          </a:xfrm>
          <a:prstGeom prst="rect">
            <a:avLst/>
          </a:prstGeom>
          <a:solidFill>
            <a:srgbClr val="EB97D9"/>
          </a:solidFill>
        </p:spPr>
        <p:txBody>
          <a:bodyPr wrap="square" rtlCol="0">
            <a:spAutoFit/>
          </a:bodyPr>
          <a:lstStyle/>
          <a:p>
            <a:r>
              <a:rPr lang="fr-FR" sz="4000" b="1" dirty="0"/>
              <a:t>?</a:t>
            </a:r>
          </a:p>
        </p:txBody>
      </p:sp>
      <p:sp>
        <p:nvSpPr>
          <p:cNvPr id="2" name="Rectangle à coins arrondis 1"/>
          <p:cNvSpPr/>
          <p:nvPr/>
        </p:nvSpPr>
        <p:spPr>
          <a:xfrm>
            <a:off x="299884" y="1625600"/>
            <a:ext cx="11425084" cy="500562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200000"/>
              </a:lnSpc>
            </a:pPr>
            <a:r>
              <a:rPr lang="en-US" sz="3600" b="1" dirty="0" smtClean="0">
                <a:ln w="0"/>
                <a:solidFill>
                  <a:schemeClr val="accent1"/>
                </a:solidFill>
                <a:effectLst>
                  <a:outerShdw blurRad="38100" dist="25400" dir="5400000" algn="ctr" rotWithShape="0">
                    <a:srgbClr val="6E747A">
                      <a:alpha val="43000"/>
                    </a:srgbClr>
                  </a:outerShdw>
                </a:effectLst>
              </a:rPr>
              <a:t>La </a:t>
            </a:r>
            <a:r>
              <a:rPr lang="en-US" sz="3600" b="1" dirty="0">
                <a:ln w="0"/>
                <a:solidFill>
                  <a:schemeClr val="accent1"/>
                </a:solidFill>
                <a:effectLst>
                  <a:outerShdw blurRad="38100" dist="25400" dir="5400000" algn="ctr" rotWithShape="0">
                    <a:srgbClr val="6E747A">
                      <a:alpha val="43000"/>
                    </a:srgbClr>
                  </a:outerShdw>
                </a:effectLst>
              </a:rPr>
              <a:t>B</a:t>
            </a:r>
            <a:r>
              <a:rPr lang="en-US" sz="3600" b="1" dirty="0" smtClean="0">
                <a:ln w="0"/>
                <a:solidFill>
                  <a:schemeClr val="accent1"/>
                </a:solidFill>
                <a:effectLst>
                  <a:outerShdw blurRad="38100" dist="25400" dir="5400000" algn="ctr" rotWithShape="0">
                    <a:srgbClr val="6E747A">
                      <a:alpha val="43000"/>
                    </a:srgbClr>
                  </a:outerShdw>
                </a:effectLst>
              </a:rPr>
              <a:t>anque </a:t>
            </a:r>
            <a:r>
              <a:rPr lang="en-US" sz="3600" b="1" dirty="0">
                <a:ln w="0"/>
                <a:solidFill>
                  <a:schemeClr val="accent1"/>
                </a:solidFill>
                <a:effectLst>
                  <a:outerShdw blurRad="38100" dist="25400" dir="5400000" algn="ctr" rotWithShape="0">
                    <a:srgbClr val="6E747A">
                      <a:alpha val="43000"/>
                    </a:srgbClr>
                  </a:outerShdw>
                </a:effectLst>
              </a:rPr>
              <a:t>M</a:t>
            </a:r>
            <a:r>
              <a:rPr lang="en-US" sz="3600" b="1" dirty="0" smtClean="0">
                <a:ln w="0"/>
                <a:solidFill>
                  <a:schemeClr val="accent1"/>
                </a:solidFill>
                <a:effectLst>
                  <a:outerShdw blurRad="38100" dist="25400" dir="5400000" algn="ctr" rotWithShape="0">
                    <a:srgbClr val="6E747A">
                      <a:alpha val="43000"/>
                    </a:srgbClr>
                  </a:outerShdw>
                </a:effectLst>
              </a:rPr>
              <a:t>ondiale (BM) </a:t>
            </a:r>
          </a:p>
          <a:p>
            <a:pPr algn="ctr">
              <a:lnSpc>
                <a:spcPct val="200000"/>
              </a:lnSpc>
            </a:pPr>
            <a:r>
              <a:rPr lang="en-US" sz="3600" b="1" dirty="0">
                <a:ln w="0"/>
                <a:solidFill>
                  <a:schemeClr val="accent1"/>
                </a:solidFill>
                <a:effectLst>
                  <a:outerShdw blurRad="38100" dist="25400" dir="5400000" algn="ctr" rotWithShape="0">
                    <a:srgbClr val="6E747A">
                      <a:alpha val="43000"/>
                    </a:srgbClr>
                  </a:outerShdw>
                </a:effectLst>
              </a:rPr>
              <a:t>The W</a:t>
            </a:r>
            <a:r>
              <a:rPr lang="en-US" sz="3600" b="1" dirty="0" smtClean="0">
                <a:ln w="0"/>
                <a:solidFill>
                  <a:schemeClr val="accent1"/>
                </a:solidFill>
                <a:effectLst>
                  <a:outerShdw blurRad="38100" dist="25400" dir="5400000" algn="ctr" rotWithShape="0">
                    <a:srgbClr val="6E747A">
                      <a:alpha val="43000"/>
                    </a:srgbClr>
                  </a:outerShdw>
                </a:effectLst>
              </a:rPr>
              <a:t>orld </a:t>
            </a:r>
            <a:r>
              <a:rPr lang="en-US" sz="3600" b="1" dirty="0">
                <a:ln w="0"/>
                <a:solidFill>
                  <a:schemeClr val="accent1"/>
                </a:solidFill>
                <a:effectLst>
                  <a:outerShdw blurRad="38100" dist="25400" dir="5400000" algn="ctr" rotWithShape="0">
                    <a:srgbClr val="6E747A">
                      <a:alpha val="43000"/>
                    </a:srgbClr>
                  </a:outerShdw>
                </a:effectLst>
              </a:rPr>
              <a:t>B</a:t>
            </a:r>
            <a:r>
              <a:rPr lang="en-US" sz="3600" b="1" dirty="0" smtClean="0">
                <a:ln w="0"/>
                <a:solidFill>
                  <a:schemeClr val="accent1"/>
                </a:solidFill>
                <a:effectLst>
                  <a:outerShdw blurRad="38100" dist="25400" dir="5400000" algn="ctr" rotWithShape="0">
                    <a:srgbClr val="6E747A">
                      <a:alpha val="43000"/>
                    </a:srgbClr>
                  </a:outerShdw>
                </a:effectLst>
              </a:rPr>
              <a:t>ank Group (WBG)</a:t>
            </a:r>
            <a:r>
              <a:rPr lang="fr-FR" sz="3200" b="1" dirty="0" smtClean="0">
                <a:ln w="0"/>
                <a:solidFill>
                  <a:schemeClr val="accent1"/>
                </a:solidFill>
                <a:effectLst>
                  <a:outerShdw blurRad="38100" dist="25400" dir="5400000" algn="ctr" rotWithShape="0">
                    <a:srgbClr val="6E747A">
                      <a:alpha val="43000"/>
                    </a:srgbClr>
                  </a:outerShdw>
                </a:effectLst>
              </a:rPr>
              <a:t> </a:t>
            </a:r>
          </a:p>
          <a:p>
            <a:pPr algn="ctr">
              <a:lnSpc>
                <a:spcPct val="200000"/>
              </a:lnSpc>
            </a:pPr>
            <a:r>
              <a:rPr lang="ar-DZ" sz="3600" b="1" dirty="0"/>
              <a:t>البنك </a:t>
            </a:r>
            <a:r>
              <a:rPr lang="ar-DZ" sz="3600" b="1" dirty="0" smtClean="0"/>
              <a:t>العالمي</a:t>
            </a:r>
            <a:endParaRPr lang="fr-FR" sz="3600" b="1" dirty="0" smtClean="0"/>
          </a:p>
          <a:p>
            <a:pPr algn="ctr">
              <a:lnSpc>
                <a:spcPct val="200000"/>
              </a:lnSpc>
            </a:pPr>
            <a:r>
              <a:rPr lang="fr-FR" sz="3600" b="1" dirty="0" smtClean="0"/>
              <a:t>=</a:t>
            </a:r>
            <a:r>
              <a:rPr lang="fr-FR" sz="3600" b="1" dirty="0"/>
              <a:t> </a:t>
            </a:r>
            <a:r>
              <a:rPr lang="fr-FR" sz="2800" b="1" dirty="0" smtClean="0"/>
              <a:t>Est une institution financière internationale </a:t>
            </a:r>
          </a:p>
        </p:txBody>
      </p:sp>
    </p:spTree>
    <p:extLst>
      <p:ext uri="{BB962C8B-B14F-4D97-AF65-F5344CB8AC3E}">
        <p14:creationId xmlns:p14="http://schemas.microsoft.com/office/powerpoint/2010/main" val="75898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5" presetClass="entr" presetSubtype="0"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5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25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250" accel="50000" fill="hold">
                                          <p:stCondLst>
                                            <p:cond delay="25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25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25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250" accel="50000" fill="hold">
                                          <p:stCondLst>
                                            <p:cond delay="25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500" decel="50000">
                                          <p:stCondLst>
                                            <p:cond delay="0"/>
                                          </p:stCondLst>
                                        </p:cTn>
                                        <p:tgtEl>
                                          <p:spTgt spid="3">
                                            <p:txEl>
                                              <p:pRg st="0" end="0"/>
                                            </p:txEl>
                                          </p:spTgt>
                                        </p:tgtEl>
                                      </p:cBhvr>
                                    </p:animEffect>
                                  </p:childTnLst>
                                </p:cTn>
                              </p:par>
                            </p:childTnLst>
                          </p:cTn>
                        </p:par>
                        <p:par>
                          <p:cTn id="20" fill="hold">
                            <p:stCondLst>
                              <p:cond delay="2000"/>
                            </p:stCondLst>
                            <p:childTnLst>
                              <p:par>
                                <p:cTn id="21" presetID="53" presetClass="entr" presetSubtype="16" fill="hold" grpId="0" nodeType="afterEffect">
                                  <p:stCondLst>
                                    <p:cond delay="800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 fill="hold"/>
                                        <p:tgtEl>
                                          <p:spTgt spid="6"/>
                                        </p:tgtEl>
                                        <p:attrNameLst>
                                          <p:attrName>ppt_w</p:attrName>
                                        </p:attrNameLst>
                                      </p:cBhvr>
                                      <p:tavLst>
                                        <p:tav tm="0">
                                          <p:val>
                                            <p:fltVal val="0"/>
                                          </p:val>
                                        </p:tav>
                                        <p:tav tm="100000">
                                          <p:val>
                                            <p:strVal val="#ppt_w"/>
                                          </p:val>
                                        </p:tav>
                                      </p:tavLst>
                                    </p:anim>
                                    <p:anim calcmode="lin" valueType="num">
                                      <p:cBhvr>
                                        <p:cTn id="24" dur="200" fill="hold"/>
                                        <p:tgtEl>
                                          <p:spTgt spid="6"/>
                                        </p:tgtEl>
                                        <p:attrNameLst>
                                          <p:attrName>ppt_h</p:attrName>
                                        </p:attrNameLst>
                                      </p:cBhvr>
                                      <p:tavLst>
                                        <p:tav tm="0">
                                          <p:val>
                                            <p:fltVal val="0"/>
                                          </p:val>
                                        </p:tav>
                                        <p:tav tm="100000">
                                          <p:val>
                                            <p:strVal val="#ppt_h"/>
                                          </p:val>
                                        </p:tav>
                                      </p:tavLst>
                                    </p:anim>
                                    <p:animEffect transition="in" filter="fade">
                                      <p:cBhvr>
                                        <p:cTn id="25" dur="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0" y="0"/>
            <a:ext cx="11681460" cy="6857999"/>
          </a:xfrm>
        </p:spPr>
        <p:txBody>
          <a:bodyPr>
            <a:normAutofit/>
          </a:bodyPr>
          <a:lstStyle/>
          <a:p>
            <a:pPr marL="0" indent="0" algn="just">
              <a:lnSpc>
                <a:spcPct val="200000"/>
              </a:lnSpc>
              <a:buNone/>
            </a:pPr>
            <a:r>
              <a:rPr lang="fr-FR" sz="2400" b="1" dirty="0">
                <a:solidFill>
                  <a:schemeClr val="tx1"/>
                </a:solidFill>
              </a:rPr>
              <a:t> </a:t>
            </a:r>
            <a:r>
              <a:rPr lang="fr-FR" sz="2400" b="1" dirty="0" smtClean="0">
                <a:solidFill>
                  <a:schemeClr val="tx1"/>
                </a:solidFill>
              </a:rPr>
              <a:t>                             </a:t>
            </a:r>
            <a:r>
              <a:rPr lang="fr-FR" sz="3600" b="1" u="sng" dirty="0" smtClean="0">
                <a:solidFill>
                  <a:srgbClr val="92D050"/>
                </a:solidFill>
              </a:rPr>
              <a:t>Qu'est-ce </a:t>
            </a:r>
            <a:r>
              <a:rPr lang="fr-FR" sz="3600" b="1" u="sng" dirty="0">
                <a:solidFill>
                  <a:srgbClr val="92D050"/>
                </a:solidFill>
              </a:rPr>
              <a:t>que </a:t>
            </a:r>
            <a:r>
              <a:rPr lang="fr-FR" sz="3600" b="1" u="sng" dirty="0" smtClean="0">
                <a:solidFill>
                  <a:srgbClr val="92D050"/>
                </a:solidFill>
              </a:rPr>
              <a:t>la BM </a:t>
            </a:r>
            <a:endParaRPr lang="fr-FR" sz="3600" b="1" u="sng" dirty="0">
              <a:solidFill>
                <a:srgbClr val="92D050"/>
              </a:solidFill>
            </a:endParaRPr>
          </a:p>
        </p:txBody>
      </p:sp>
      <p:pic>
        <p:nvPicPr>
          <p:cNvPr id="5" name="Picture 38" descr="roblématique clipart 11 » Clipart S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16" y="94343"/>
            <a:ext cx="1920406" cy="14224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7788571" y="306457"/>
            <a:ext cx="512618" cy="707886"/>
          </a:xfrm>
          <a:prstGeom prst="rect">
            <a:avLst/>
          </a:prstGeom>
          <a:solidFill>
            <a:srgbClr val="EB97D9"/>
          </a:solidFill>
        </p:spPr>
        <p:txBody>
          <a:bodyPr wrap="square" rtlCol="0">
            <a:spAutoFit/>
          </a:bodyPr>
          <a:lstStyle/>
          <a:p>
            <a:r>
              <a:rPr lang="fr-FR" sz="4000" b="1" dirty="0"/>
              <a:t>?</a:t>
            </a:r>
          </a:p>
        </p:txBody>
      </p:sp>
      <p:sp>
        <p:nvSpPr>
          <p:cNvPr id="2" name="Organigramme : Alternative 1"/>
          <p:cNvSpPr/>
          <p:nvPr/>
        </p:nvSpPr>
        <p:spPr>
          <a:xfrm>
            <a:off x="116116" y="1437291"/>
            <a:ext cx="12075884" cy="54142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200000"/>
              </a:lnSpc>
            </a:pPr>
            <a:r>
              <a:rPr lang="fr-FR" sz="2800" b="1" dirty="0" smtClean="0"/>
              <a:t>Une </a:t>
            </a:r>
            <a:r>
              <a:rPr lang="fr-FR" sz="2800" b="1" dirty="0"/>
              <a:t>institution financière internationale qui accorde des prêts à effet de levier à des pays en développement </a:t>
            </a:r>
            <a:r>
              <a:rPr lang="fr-FR" sz="2800" b="1" dirty="0" smtClean="0"/>
              <a:t>PED pour </a:t>
            </a:r>
            <a:r>
              <a:rPr lang="fr-FR" sz="2800" b="1" dirty="0"/>
              <a:t>des projets d'investissement</a:t>
            </a:r>
            <a:r>
              <a:rPr lang="fr-FR" sz="2800" b="1" dirty="0" smtClean="0"/>
              <a:t>.</a:t>
            </a:r>
          </a:p>
          <a:p>
            <a:pPr algn="just">
              <a:lnSpc>
                <a:spcPct val="200000"/>
              </a:lnSpc>
            </a:pPr>
            <a:r>
              <a:rPr lang="fr-FR" sz="2800" b="1" dirty="0"/>
              <a:t>NB</a:t>
            </a:r>
            <a:r>
              <a:rPr lang="fr-FR" sz="2400" b="1" dirty="0"/>
              <a:t>: </a:t>
            </a:r>
            <a:r>
              <a:rPr lang="fr-FR" sz="2400" b="1" u="sng" dirty="0">
                <a:solidFill>
                  <a:srgbClr val="FF0000"/>
                </a:solidFill>
              </a:rPr>
              <a:t>L'effet de levier </a:t>
            </a:r>
            <a:r>
              <a:rPr lang="fr-FR" sz="2400" b="1" dirty="0"/>
              <a:t>(financier) est un terme général pour désigner n'importe quelle technique destinée à multiplier les profits et les pertes. Les techniques courantes de levier sont l'endettement, l'achat d'actifs à long terme et les produits dérivés (tels que les warrants</a:t>
            </a:r>
            <a:r>
              <a:rPr lang="fr-FR" sz="2400" b="1" dirty="0" smtClean="0"/>
              <a:t>).</a:t>
            </a:r>
          </a:p>
        </p:txBody>
      </p:sp>
    </p:spTree>
    <p:extLst>
      <p:ext uri="{BB962C8B-B14F-4D97-AF65-F5344CB8AC3E}">
        <p14:creationId xmlns:p14="http://schemas.microsoft.com/office/powerpoint/2010/main" val="182976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5" presetClass="entr" presetSubtype="0"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5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25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250" accel="50000" fill="hold">
                                          <p:stCondLst>
                                            <p:cond delay="25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25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25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250" accel="50000" fill="hold">
                                          <p:stCondLst>
                                            <p:cond delay="25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500" decel="50000">
                                          <p:stCondLst>
                                            <p:cond delay="0"/>
                                          </p:stCondLst>
                                        </p:cTn>
                                        <p:tgtEl>
                                          <p:spTgt spid="3">
                                            <p:txEl>
                                              <p:pRg st="0" end="0"/>
                                            </p:txEl>
                                          </p:spTgt>
                                        </p:tgtEl>
                                      </p:cBhvr>
                                    </p:animEffect>
                                  </p:childTnLst>
                                </p:cTn>
                              </p:par>
                            </p:childTnLst>
                          </p:cTn>
                        </p:par>
                        <p:par>
                          <p:cTn id="20" fill="hold">
                            <p:stCondLst>
                              <p:cond delay="2000"/>
                            </p:stCondLst>
                            <p:childTnLst>
                              <p:par>
                                <p:cTn id="21" presetID="53" presetClass="entr" presetSubtype="16" fill="hold" grpId="0" nodeType="afterEffect">
                                  <p:stCondLst>
                                    <p:cond delay="800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 fill="hold"/>
                                        <p:tgtEl>
                                          <p:spTgt spid="6"/>
                                        </p:tgtEl>
                                        <p:attrNameLst>
                                          <p:attrName>ppt_w</p:attrName>
                                        </p:attrNameLst>
                                      </p:cBhvr>
                                      <p:tavLst>
                                        <p:tav tm="0">
                                          <p:val>
                                            <p:fltVal val="0"/>
                                          </p:val>
                                        </p:tav>
                                        <p:tav tm="100000">
                                          <p:val>
                                            <p:strVal val="#ppt_w"/>
                                          </p:val>
                                        </p:tav>
                                      </p:tavLst>
                                    </p:anim>
                                    <p:anim calcmode="lin" valueType="num">
                                      <p:cBhvr>
                                        <p:cTn id="24" dur="200" fill="hold"/>
                                        <p:tgtEl>
                                          <p:spTgt spid="6"/>
                                        </p:tgtEl>
                                        <p:attrNameLst>
                                          <p:attrName>ppt_h</p:attrName>
                                        </p:attrNameLst>
                                      </p:cBhvr>
                                      <p:tavLst>
                                        <p:tav tm="0">
                                          <p:val>
                                            <p:fltVal val="0"/>
                                          </p:val>
                                        </p:tav>
                                        <p:tav tm="100000">
                                          <p:val>
                                            <p:strVal val="#ppt_h"/>
                                          </p:val>
                                        </p:tav>
                                      </p:tavLst>
                                    </p:anim>
                                    <p:animEffect transition="in" filter="fade">
                                      <p:cBhvr>
                                        <p:cTn id="25" dur="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0" y="0"/>
            <a:ext cx="11681460" cy="6857999"/>
          </a:xfrm>
        </p:spPr>
        <p:txBody>
          <a:bodyPr>
            <a:normAutofit/>
          </a:bodyPr>
          <a:lstStyle/>
          <a:p>
            <a:pPr marL="0" indent="0" algn="just">
              <a:lnSpc>
                <a:spcPct val="200000"/>
              </a:lnSpc>
              <a:buNone/>
            </a:pPr>
            <a:r>
              <a:rPr lang="fr-FR" sz="2400" b="1" dirty="0" smtClean="0">
                <a:solidFill>
                  <a:schemeClr val="tx1"/>
                </a:solidFill>
              </a:rPr>
              <a:t>                              </a:t>
            </a:r>
            <a:r>
              <a:rPr lang="fr-FR" sz="3600" b="1" u="sng" dirty="0" smtClean="0">
                <a:solidFill>
                  <a:srgbClr val="92D050"/>
                </a:solidFill>
              </a:rPr>
              <a:t>Qu'est-ce que la </a:t>
            </a:r>
            <a:r>
              <a:rPr lang="fr-FR" sz="3600" b="1" u="sng" dirty="0" err="1" smtClean="0">
                <a:solidFill>
                  <a:srgbClr val="92D050"/>
                </a:solidFill>
              </a:rPr>
              <a:t>BM</a:t>
            </a:r>
            <a:r>
              <a:rPr lang="fr-FR" sz="3600" b="1" u="sng" dirty="0" smtClean="0">
                <a:solidFill>
                  <a:srgbClr val="92D050"/>
                </a:solidFill>
              </a:rPr>
              <a:t> </a:t>
            </a:r>
            <a:endParaRPr lang="fr-FR" sz="3600" b="1" u="sng" dirty="0">
              <a:solidFill>
                <a:srgbClr val="92D050"/>
              </a:solidFill>
            </a:endParaRPr>
          </a:p>
        </p:txBody>
      </p:sp>
      <p:pic>
        <p:nvPicPr>
          <p:cNvPr id="5" name="Picture 38" descr="roblématique clipart 11 » Clipart S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52" y="91057"/>
            <a:ext cx="1846976" cy="136801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7788571" y="306457"/>
            <a:ext cx="512618" cy="707886"/>
          </a:xfrm>
          <a:prstGeom prst="rect">
            <a:avLst/>
          </a:prstGeom>
          <a:solidFill>
            <a:srgbClr val="EB97D9"/>
          </a:solidFill>
        </p:spPr>
        <p:txBody>
          <a:bodyPr wrap="square" rtlCol="0">
            <a:spAutoFit/>
          </a:bodyPr>
          <a:lstStyle/>
          <a:p>
            <a:r>
              <a:rPr lang="fr-FR" sz="4000" b="1" dirty="0"/>
              <a:t>?</a:t>
            </a:r>
          </a:p>
        </p:txBody>
      </p:sp>
      <p:sp>
        <p:nvSpPr>
          <p:cNvPr id="2" name="Organigramme : Alternative 1"/>
          <p:cNvSpPr/>
          <p:nvPr/>
        </p:nvSpPr>
        <p:spPr>
          <a:xfrm>
            <a:off x="120770" y="1304395"/>
            <a:ext cx="12192000" cy="5141833"/>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nSpc>
                <a:spcPct val="200000"/>
              </a:lnSpc>
              <a:buFont typeface="Arial" panose="020B0604020202020204" pitchFamily="34" charset="0"/>
              <a:buChar char="•"/>
            </a:pPr>
            <a:r>
              <a:rPr lang="fr-FR" sz="2400" b="1" dirty="0"/>
              <a:t>C</a:t>
            </a:r>
            <a:r>
              <a:rPr lang="fr-FR" sz="2400" b="1" dirty="0" smtClean="0"/>
              <a:t>réée </a:t>
            </a:r>
            <a:r>
              <a:rPr lang="fr-FR" sz="2400" b="1" dirty="0"/>
              <a:t>le 27 décembre </a:t>
            </a:r>
            <a:r>
              <a:rPr lang="fr-FR" sz="2400" b="1" dirty="0" smtClean="0"/>
              <a:t>1945, </a:t>
            </a:r>
          </a:p>
          <a:p>
            <a:pPr marL="457200" indent="-457200">
              <a:lnSpc>
                <a:spcPct val="200000"/>
              </a:lnSpc>
              <a:buFont typeface="Arial" panose="020B0604020202020204" pitchFamily="34" charset="0"/>
              <a:buChar char="•"/>
            </a:pPr>
            <a:r>
              <a:rPr lang="fr-FR" sz="2400" b="1" dirty="0" smtClean="0"/>
              <a:t>Complémentaire </a:t>
            </a:r>
            <a:r>
              <a:rPr lang="fr-FR" sz="2400" b="1" dirty="0"/>
              <a:t>du FMI </a:t>
            </a:r>
            <a:r>
              <a:rPr lang="fr-FR" sz="2400" b="1" dirty="0" smtClean="0"/>
              <a:t>(</a:t>
            </a:r>
            <a:r>
              <a:rPr lang="fr-FR" sz="2400" b="1" dirty="0"/>
              <a:t>A</a:t>
            </a:r>
            <a:r>
              <a:rPr lang="fr-FR" sz="2400" b="1" dirty="0" smtClean="0"/>
              <a:t>ccord </a:t>
            </a:r>
            <a:r>
              <a:rPr lang="fr-FR" sz="2400" b="1" dirty="0"/>
              <a:t>de </a:t>
            </a:r>
            <a:r>
              <a:rPr lang="fr-FR" sz="2400" b="1" dirty="0" smtClean="0"/>
              <a:t>concordat depuis 1989), </a:t>
            </a:r>
          </a:p>
          <a:p>
            <a:pPr marL="457200" indent="-457200">
              <a:lnSpc>
                <a:spcPct val="200000"/>
              </a:lnSpc>
              <a:buFont typeface="Arial" panose="020B0604020202020204" pitchFamily="34" charset="0"/>
              <a:buChar char="•"/>
            </a:pPr>
            <a:r>
              <a:rPr lang="fr-FR" sz="2400" b="1" dirty="0"/>
              <a:t>E</a:t>
            </a:r>
            <a:r>
              <a:rPr lang="fr-FR" sz="2400" b="1" dirty="0" smtClean="0"/>
              <a:t>lle </a:t>
            </a:r>
            <a:r>
              <a:rPr lang="fr-FR" sz="2400" b="1" dirty="0"/>
              <a:t>avait pour but d’aider l’Europe et le Japon à procéder à leur reconstruction à l’issue de la Seconde Guerre mondiale</a:t>
            </a:r>
            <a:r>
              <a:rPr lang="fr-FR" sz="2400" b="1" dirty="0" smtClean="0"/>
              <a:t>.</a:t>
            </a:r>
          </a:p>
          <a:p>
            <a:pPr marL="457200" indent="-457200">
              <a:lnSpc>
                <a:spcPct val="200000"/>
              </a:lnSpc>
              <a:buFont typeface="Arial" panose="020B0604020202020204" pitchFamily="34" charset="0"/>
              <a:buChar char="•"/>
            </a:pPr>
            <a:r>
              <a:rPr lang="fr-FR" sz="2400" b="1" dirty="0"/>
              <a:t> Aujourd’hui, le principal rôle de la Banque mondiale est de lutter contre </a:t>
            </a:r>
            <a:r>
              <a:rPr lang="fr-FR" sz="2400" b="1" dirty="0">
                <a:solidFill>
                  <a:srgbClr val="FF0000"/>
                </a:solidFill>
              </a:rPr>
              <a:t>la pauvreté </a:t>
            </a:r>
            <a:r>
              <a:rPr lang="fr-FR" sz="2400" b="1" dirty="0"/>
              <a:t>dans le </a:t>
            </a:r>
            <a:r>
              <a:rPr lang="fr-FR" sz="2400" b="1" dirty="0" smtClean="0"/>
              <a:t>monde</a:t>
            </a:r>
            <a:r>
              <a:rPr lang="fr-FR" sz="2800" b="1" dirty="0" smtClean="0"/>
              <a:t>,</a:t>
            </a:r>
            <a:endParaRPr lang="fr-FR" sz="2800" dirty="0"/>
          </a:p>
        </p:txBody>
      </p:sp>
    </p:spTree>
    <p:extLst>
      <p:ext uri="{BB962C8B-B14F-4D97-AF65-F5344CB8AC3E}">
        <p14:creationId xmlns:p14="http://schemas.microsoft.com/office/powerpoint/2010/main" val="235831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5" presetClass="entr" presetSubtype="0"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5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25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250" accel="50000" fill="hold">
                                          <p:stCondLst>
                                            <p:cond delay="25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25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25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250" accel="50000" fill="hold">
                                          <p:stCondLst>
                                            <p:cond delay="25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500" decel="50000">
                                          <p:stCondLst>
                                            <p:cond delay="0"/>
                                          </p:stCondLst>
                                        </p:cTn>
                                        <p:tgtEl>
                                          <p:spTgt spid="3">
                                            <p:txEl>
                                              <p:pRg st="0" end="0"/>
                                            </p:txEl>
                                          </p:spTgt>
                                        </p:tgtEl>
                                      </p:cBhvr>
                                    </p:animEffect>
                                  </p:childTnLst>
                                </p:cTn>
                              </p:par>
                            </p:childTnLst>
                          </p:cTn>
                        </p:par>
                        <p:par>
                          <p:cTn id="20" fill="hold">
                            <p:stCondLst>
                              <p:cond delay="2000"/>
                            </p:stCondLst>
                            <p:childTnLst>
                              <p:par>
                                <p:cTn id="21" presetID="53" presetClass="entr" presetSubtype="16" fill="hold" grpId="0" nodeType="afterEffect">
                                  <p:stCondLst>
                                    <p:cond delay="800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 fill="hold"/>
                                        <p:tgtEl>
                                          <p:spTgt spid="6"/>
                                        </p:tgtEl>
                                        <p:attrNameLst>
                                          <p:attrName>ppt_w</p:attrName>
                                        </p:attrNameLst>
                                      </p:cBhvr>
                                      <p:tavLst>
                                        <p:tav tm="0">
                                          <p:val>
                                            <p:fltVal val="0"/>
                                          </p:val>
                                        </p:tav>
                                        <p:tav tm="100000">
                                          <p:val>
                                            <p:strVal val="#ppt_w"/>
                                          </p:val>
                                        </p:tav>
                                      </p:tavLst>
                                    </p:anim>
                                    <p:anim calcmode="lin" valueType="num">
                                      <p:cBhvr>
                                        <p:cTn id="24" dur="200" fill="hold"/>
                                        <p:tgtEl>
                                          <p:spTgt spid="6"/>
                                        </p:tgtEl>
                                        <p:attrNameLst>
                                          <p:attrName>ppt_h</p:attrName>
                                        </p:attrNameLst>
                                      </p:cBhvr>
                                      <p:tavLst>
                                        <p:tav tm="0">
                                          <p:val>
                                            <p:fltVal val="0"/>
                                          </p:val>
                                        </p:tav>
                                        <p:tav tm="100000">
                                          <p:val>
                                            <p:strVal val="#ppt_h"/>
                                          </p:val>
                                        </p:tav>
                                      </p:tavLst>
                                    </p:anim>
                                    <p:animEffect transition="in" filter="fade">
                                      <p:cBhvr>
                                        <p:cTn id="25" dur="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0" y="0"/>
            <a:ext cx="11681460" cy="6857999"/>
          </a:xfrm>
        </p:spPr>
        <p:txBody>
          <a:bodyPr>
            <a:normAutofit/>
          </a:bodyPr>
          <a:lstStyle/>
          <a:p>
            <a:pPr marL="0" indent="0" algn="just">
              <a:lnSpc>
                <a:spcPct val="200000"/>
              </a:lnSpc>
              <a:buNone/>
            </a:pPr>
            <a:endParaRPr lang="fr-FR" sz="3600" b="1" u="sng" dirty="0">
              <a:solidFill>
                <a:srgbClr val="92D050"/>
              </a:solidFill>
            </a:endParaRPr>
          </a:p>
        </p:txBody>
      </p:sp>
      <p:sp>
        <p:nvSpPr>
          <p:cNvPr id="2" name="Organigramme : Alternative 1"/>
          <p:cNvSpPr/>
          <p:nvPr/>
        </p:nvSpPr>
        <p:spPr>
          <a:xfrm>
            <a:off x="0" y="315350"/>
            <a:ext cx="12192000" cy="5822871"/>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200000"/>
              </a:lnSpc>
            </a:pPr>
            <a:r>
              <a:rPr lang="fr-FR" sz="2400" b="1" dirty="0" smtClean="0"/>
              <a:t>Si </a:t>
            </a:r>
            <a:r>
              <a:rPr lang="fr-FR" sz="2400" b="1" dirty="0"/>
              <a:t>le premier prêt accordé par la Banque mondiale a été accordé à la France </a:t>
            </a:r>
            <a:r>
              <a:rPr lang="fr-FR" sz="2400" b="1" dirty="0">
                <a:solidFill>
                  <a:srgbClr val="FF0000"/>
                </a:solidFill>
              </a:rPr>
              <a:t>en 1947 </a:t>
            </a:r>
            <a:r>
              <a:rPr lang="fr-FR" sz="2400" b="1" dirty="0"/>
              <a:t>dans le cadre de la reconstruction des pays européens, très rapidement l’institution s’est tournée vers les pays d’Amérique latine, d’Afrique et d’Asie.</a:t>
            </a:r>
          </a:p>
          <a:p>
            <a:pPr marL="457200" indent="-457200">
              <a:lnSpc>
                <a:spcPct val="200000"/>
              </a:lnSpc>
              <a:buFont typeface="Arial" panose="020B0604020202020204" pitchFamily="34" charset="0"/>
              <a:buChar char="•"/>
            </a:pPr>
            <a:r>
              <a:rPr lang="fr-FR" sz="2400" b="1" dirty="0"/>
              <a:t>Au cours </a:t>
            </a:r>
            <a:r>
              <a:rPr lang="fr-FR" sz="2400" b="1" dirty="0">
                <a:solidFill>
                  <a:srgbClr val="FF0000"/>
                </a:solidFill>
              </a:rPr>
              <a:t>des années 1950 et 1960</a:t>
            </a:r>
            <a:r>
              <a:rPr lang="fr-FR" sz="2400" b="1" dirty="0"/>
              <a:t>, la Banque mondiale a ainsi été amenée à financer des projets de </a:t>
            </a:r>
            <a:r>
              <a:rPr lang="fr-FR" sz="2400" b="1" dirty="0">
                <a:solidFill>
                  <a:srgbClr val="FF0000"/>
                </a:solidFill>
              </a:rPr>
              <a:t>construction de grandes infrastructures </a:t>
            </a:r>
            <a:r>
              <a:rPr lang="fr-FR" sz="2400" b="1" dirty="0"/>
              <a:t>tels que des barrages, des réseaux d’électricité, des systèmes d’irrigation ou encore des routes</a:t>
            </a:r>
            <a:r>
              <a:rPr lang="fr-FR" sz="2400" b="1" dirty="0" smtClean="0"/>
              <a:t>.</a:t>
            </a:r>
            <a:endParaRPr lang="fr-FR" sz="2400" b="1" dirty="0"/>
          </a:p>
        </p:txBody>
      </p:sp>
    </p:spTree>
    <p:extLst>
      <p:ext uri="{BB962C8B-B14F-4D97-AF65-F5344CB8AC3E}">
        <p14:creationId xmlns:p14="http://schemas.microsoft.com/office/powerpoint/2010/main" val="364701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nodePh="1">
                                  <p:stCondLst>
                                    <p:cond delay="100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0" y="0"/>
            <a:ext cx="11681460" cy="6857999"/>
          </a:xfrm>
        </p:spPr>
        <p:txBody>
          <a:bodyPr>
            <a:normAutofit/>
          </a:bodyPr>
          <a:lstStyle/>
          <a:p>
            <a:pPr marL="0" indent="0" algn="just">
              <a:lnSpc>
                <a:spcPct val="200000"/>
              </a:lnSpc>
              <a:buNone/>
            </a:pPr>
            <a:r>
              <a:rPr lang="fr-FR" sz="2400" b="1" dirty="0">
                <a:solidFill>
                  <a:schemeClr val="tx1"/>
                </a:solidFill>
              </a:rPr>
              <a:t> </a:t>
            </a:r>
            <a:r>
              <a:rPr lang="fr-FR" sz="2400" b="1" dirty="0" smtClean="0">
                <a:solidFill>
                  <a:schemeClr val="tx1"/>
                </a:solidFill>
              </a:rPr>
              <a:t>                             </a:t>
            </a:r>
            <a:endParaRPr lang="fr-FR" sz="3600" b="1" u="sng" dirty="0">
              <a:solidFill>
                <a:srgbClr val="92D050"/>
              </a:solidFill>
            </a:endParaRPr>
          </a:p>
        </p:txBody>
      </p:sp>
      <p:sp>
        <p:nvSpPr>
          <p:cNvPr id="2" name="Organigramme : Alternative 1"/>
          <p:cNvSpPr/>
          <p:nvPr/>
        </p:nvSpPr>
        <p:spPr>
          <a:xfrm>
            <a:off x="120770" y="166060"/>
            <a:ext cx="12192000" cy="7457361"/>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lvl="0" indent="-457200">
              <a:lnSpc>
                <a:spcPct val="200000"/>
              </a:lnSpc>
              <a:buFont typeface="Arial" panose="020B0604020202020204" pitchFamily="34" charset="0"/>
              <a:buChar char="•"/>
            </a:pPr>
            <a:r>
              <a:rPr lang="fr-FR" sz="2400" b="1" dirty="0">
                <a:solidFill>
                  <a:prstClr val="black"/>
                </a:solidFill>
              </a:rPr>
              <a:t>Puis, </a:t>
            </a:r>
            <a:r>
              <a:rPr lang="fr-FR" sz="2400" b="1" dirty="0">
                <a:solidFill>
                  <a:srgbClr val="FF0000"/>
                </a:solidFill>
              </a:rPr>
              <a:t>dans les années 1970</a:t>
            </a:r>
            <a:r>
              <a:rPr lang="fr-FR" sz="2400" b="1" dirty="0">
                <a:solidFill>
                  <a:prstClr val="black"/>
                </a:solidFill>
              </a:rPr>
              <a:t>, la Banque mondiale s’est fixée comme </a:t>
            </a:r>
            <a:r>
              <a:rPr lang="fr-FR" sz="2400" b="1" dirty="0">
                <a:solidFill>
                  <a:srgbClr val="FF0000"/>
                </a:solidFill>
              </a:rPr>
              <a:t>nouvel objectif la lutte contre la pauvreté</a:t>
            </a:r>
            <a:r>
              <a:rPr lang="fr-FR" sz="2400" b="1" dirty="0">
                <a:solidFill>
                  <a:prstClr val="black"/>
                </a:solidFill>
              </a:rPr>
              <a:t>. Dans ce contexte, elle a été amenée à financer des projets dans les domaines de la </a:t>
            </a:r>
            <a:r>
              <a:rPr lang="fr-FR" sz="2400" b="1" i="1" dirty="0">
                <a:solidFill>
                  <a:srgbClr val="FF0000"/>
                </a:solidFill>
              </a:rPr>
              <a:t>production alimentaire, du développement rural et urbain ou encore de la santé et de la nutrition des populations.</a:t>
            </a:r>
          </a:p>
          <a:p>
            <a:pPr marL="457200" lvl="0" indent="-457200">
              <a:lnSpc>
                <a:spcPct val="200000"/>
              </a:lnSpc>
              <a:buFont typeface="Arial" panose="020B0604020202020204" pitchFamily="34" charset="0"/>
              <a:buChar char="•"/>
            </a:pPr>
            <a:r>
              <a:rPr lang="fr-FR" sz="2400" b="1" u="sng" dirty="0">
                <a:solidFill>
                  <a:srgbClr val="FF0000"/>
                </a:solidFill>
              </a:rPr>
              <a:t>A partir des années 1980</a:t>
            </a:r>
            <a:r>
              <a:rPr lang="fr-FR" sz="2400" b="1" dirty="0">
                <a:solidFill>
                  <a:prstClr val="black"/>
                </a:solidFill>
              </a:rPr>
              <a:t>, la Banque mondiale a élargi ses interventions aux questions </a:t>
            </a:r>
            <a:r>
              <a:rPr lang="fr-FR" sz="2400" b="1" dirty="0">
                <a:solidFill>
                  <a:srgbClr val="FF0000"/>
                </a:solidFill>
              </a:rPr>
              <a:t>sociales</a:t>
            </a:r>
            <a:r>
              <a:rPr lang="fr-FR" sz="2400" b="1" dirty="0">
                <a:solidFill>
                  <a:prstClr val="black"/>
                </a:solidFill>
              </a:rPr>
              <a:t>, en particulier </a:t>
            </a:r>
            <a:r>
              <a:rPr lang="fr-FR" sz="2400" b="1" dirty="0">
                <a:solidFill>
                  <a:srgbClr val="FF0000"/>
                </a:solidFill>
              </a:rPr>
              <a:t>l’éducation et les communications</a:t>
            </a:r>
            <a:r>
              <a:rPr lang="fr-FR" sz="2400" b="1" dirty="0">
                <a:solidFill>
                  <a:prstClr val="black"/>
                </a:solidFill>
              </a:rPr>
              <a:t>.</a:t>
            </a:r>
          </a:p>
          <a:p>
            <a:pPr marL="457200" lvl="0" indent="-457200">
              <a:lnSpc>
                <a:spcPct val="200000"/>
              </a:lnSpc>
              <a:buFont typeface="Arial" panose="020B0604020202020204" pitchFamily="34" charset="0"/>
              <a:buChar char="•"/>
            </a:pPr>
            <a:r>
              <a:rPr lang="fr-FR" sz="2400" b="1" dirty="0">
                <a:solidFill>
                  <a:prstClr val="black"/>
                </a:solidFill>
              </a:rPr>
              <a:t>Aujourd’hui, elle poursuit deux objectifs : </a:t>
            </a:r>
            <a:r>
              <a:rPr lang="fr-FR" sz="2400" b="1" i="1" dirty="0">
                <a:solidFill>
                  <a:srgbClr val="0070C0"/>
                </a:solidFill>
              </a:rPr>
              <a:t>mettre fin à l’extrême pauvreté dans le monde en l’espace d’une génération et promouvoir une prospérité partagée entre pays en développement et pays développés</a:t>
            </a:r>
            <a:r>
              <a:rPr lang="fr-FR" sz="2400" b="1" dirty="0">
                <a:solidFill>
                  <a:prstClr val="black"/>
                </a:solidFill>
              </a:rPr>
              <a:t>.</a:t>
            </a:r>
            <a:endParaRPr lang="fr-FR" sz="2400" b="1" dirty="0">
              <a:solidFill>
                <a:prstClr val="black"/>
              </a:solidFill>
            </a:endParaRPr>
          </a:p>
        </p:txBody>
      </p:sp>
    </p:spTree>
    <p:extLst>
      <p:ext uri="{BB962C8B-B14F-4D97-AF65-F5344CB8AC3E}">
        <p14:creationId xmlns:p14="http://schemas.microsoft.com/office/powerpoint/2010/main" val="381363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
          </p:nvPr>
        </p:nvPicPr>
        <p:blipFill>
          <a:blip r:embed="rId3"/>
          <a:stretch>
            <a:fillRect/>
          </a:stretch>
        </p:blipFill>
        <p:spPr>
          <a:xfrm>
            <a:off x="182880" y="205740"/>
            <a:ext cx="12009120" cy="6652260"/>
          </a:xfrm>
          <a:prstGeom prst="rect">
            <a:avLst/>
          </a:prstGeom>
        </p:spPr>
      </p:pic>
    </p:spTree>
    <p:extLst>
      <p:ext uri="{BB962C8B-B14F-4D97-AF65-F5344CB8AC3E}">
        <p14:creationId xmlns:p14="http://schemas.microsoft.com/office/powerpoint/2010/main" val="29361618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4008</TotalTime>
  <Words>1912</Words>
  <Application>Microsoft Office PowerPoint</Application>
  <PresentationFormat>Personnalisé</PresentationFormat>
  <Paragraphs>224</Paragraphs>
  <Slides>29</Slides>
  <Notes>28</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Capitaux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Banque mondiale /  le FMI</vt:lpstr>
      <vt:lpstr>Présentation PowerPoint</vt:lpstr>
      <vt:lpstr>Sous-ensemble du Groupe de la Banque mondiale :  </vt:lpstr>
      <vt:lpstr>La Banque mondiale apporte son soutien aux pays en développement</vt:lpstr>
      <vt:lpstr>La Banque mondiale apporte son soutien aux pays en développement…….</vt:lpstr>
      <vt:lpstr>La Banque mondiale dispose de moyens financiers importants</vt:lpstr>
      <vt:lpstr>Rôle et missions de la Banque mondiale</vt:lpstr>
      <vt:lpstr>Rôle et missions de la Banque mondiale</vt:lpstr>
      <vt:lpstr>Présentation PowerPoint</vt:lpstr>
      <vt:lpstr>Indice de développement humain IDH : </vt:lpstr>
      <vt:lpstr>Indice de développement humain IDH : </vt:lpstr>
      <vt:lpstr>Indice de développement humain IDH : </vt:lpstr>
      <vt:lpstr>Indice de développement humain IDH : </vt:lpstr>
      <vt:lpstr>le classement des pays suivant l’indice de développement humain (IDH)</vt:lpstr>
      <vt:lpstr>le classement des pays suivant l’indice de développement humain (IDH)</vt:lpstr>
      <vt:lpstr> Banque mondiale en Algérie</vt:lpstr>
      <vt:lpstr>Les  critiques vis-à-vis la BM</vt:lpstr>
      <vt:lpstr>Présentation PowerPoint</vt:lpstr>
      <vt:lpstr>Références bibliographiques </vt:lpstr>
      <vt:lpstr>Merci de votre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SALAH Halima</dc:creator>
  <cp:lastModifiedBy>Dell</cp:lastModifiedBy>
  <cp:revision>343</cp:revision>
  <dcterms:modified xsi:type="dcterms:W3CDTF">2023-12-13T20:59:24Z</dcterms:modified>
</cp:coreProperties>
</file>