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803A6-9624-4A39-8B05-471AF58552F6}" type="datetimeFigureOut">
              <a:rPr lang="fr-FR" smtClean="0"/>
              <a:t>09/02/2021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A385C-9ABD-4331-A42A-83AEB5F6649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أهمية ودور  المشاركة الوجدانية  في العلاقة بين المريض والطبيب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tx1"/>
                </a:solidFill>
              </a:rPr>
              <a:t>المعنى الذي يسمح للطبيب أن يشعر </a:t>
            </a:r>
            <a:r>
              <a:rPr lang="ar-DZ" dirty="0" err="1" smtClean="0">
                <a:solidFill>
                  <a:schemeClr val="tx1"/>
                </a:solidFill>
              </a:rPr>
              <a:t>و</a:t>
            </a:r>
            <a:r>
              <a:rPr lang="ar-DZ" dirty="0" smtClean="0">
                <a:solidFill>
                  <a:schemeClr val="tx1"/>
                </a:solidFill>
              </a:rPr>
              <a:t> يفهم النموذج الوجداني للمريض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تعتبر المشاركة الوجدانية </a:t>
            </a:r>
            <a:r>
              <a:rPr lang="ar-DZ" dirty="0">
                <a:latin typeface="Times New Roman" pitchFamily="18" charset="0"/>
                <a:cs typeface="Times New Roman" pitchFamily="18" charset="0"/>
              </a:rPr>
              <a:t>ت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لك  القدرة المعرفية للطبيب والتي تتمثل في وضع نفسه في وضع المريض مع الحفاظ على مسافة وجدانية ؛ استجابة وجدانية  لا إرادية قد تعتمد على البرامج البيولوجية الفطرية التي تنظم التفاعلات الاجتماعية 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تشير إلى </a:t>
            </a:r>
          </a:p>
          <a:p>
            <a:pPr algn="r" rtl="1"/>
            <a:r>
              <a:rPr lang="ar-DZ" dirty="0" smtClean="0"/>
              <a:t>القدرة على التموضع ولإدراك مشاعر العميل (المشاركة الوجدانية للمشاعر).</a:t>
            </a:r>
          </a:p>
          <a:p>
            <a:pPr algn="r" rtl="1"/>
            <a:r>
              <a:rPr lang="ar-DZ" dirty="0" smtClean="0"/>
              <a:t> لمشاركة </a:t>
            </a:r>
            <a:r>
              <a:rPr lang="ar-DZ" dirty="0" err="1" smtClean="0"/>
              <a:t>تمثلاتهم</a:t>
            </a:r>
            <a:r>
              <a:rPr lang="ar-DZ" dirty="0" smtClean="0"/>
              <a:t> (</a:t>
            </a:r>
            <a:r>
              <a:rPr lang="ar-DZ" dirty="0" smtClean="0"/>
              <a:t>المشاركة الوجدانية </a:t>
            </a:r>
            <a:r>
              <a:rPr lang="ar-DZ" dirty="0" smtClean="0"/>
              <a:t>الفكرية) </a:t>
            </a:r>
          </a:p>
          <a:p>
            <a:pPr algn="r" rtl="1"/>
            <a:r>
              <a:rPr lang="ar-DZ" dirty="0" smtClean="0"/>
              <a:t>لمشاركة أفعالهم وردود أفعالهم (</a:t>
            </a:r>
            <a:r>
              <a:rPr lang="ar-DZ" dirty="0" smtClean="0"/>
              <a:t>المشاركة الوجدانية </a:t>
            </a:r>
            <a:r>
              <a:rPr lang="ar-DZ" dirty="0" smtClean="0"/>
              <a:t>العملية)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r" rtl="1"/>
            <a:r>
              <a:rPr lang="ar-DZ" dirty="0" smtClean="0"/>
              <a:t>يجب إدراك </a:t>
            </a:r>
            <a:r>
              <a:rPr lang="ar-DZ" dirty="0" smtClean="0"/>
              <a:t>المشاركة الوجدانية </a:t>
            </a:r>
            <a:r>
              <a:rPr lang="ar-DZ" dirty="0" smtClean="0"/>
              <a:t>على أنها مهارة </a:t>
            </a:r>
            <a:r>
              <a:rPr lang="ar-DZ" dirty="0" err="1" smtClean="0"/>
              <a:t>او</a:t>
            </a:r>
            <a:r>
              <a:rPr lang="ar-DZ" dirty="0" smtClean="0"/>
              <a:t> كفاءة </a:t>
            </a:r>
            <a:r>
              <a:rPr lang="ar-DZ" dirty="0" smtClean="0"/>
              <a:t>يستطيع الطبيب من خلالها: </a:t>
            </a:r>
          </a:p>
          <a:p>
            <a:pPr algn="r" rtl="1">
              <a:buNone/>
            </a:pPr>
            <a:r>
              <a:rPr lang="ar-DZ" dirty="0" smtClean="0"/>
              <a:t>- مقابلة </a:t>
            </a:r>
            <a:r>
              <a:rPr lang="ar-DZ" dirty="0" err="1" smtClean="0"/>
              <a:t>و</a:t>
            </a:r>
            <a:r>
              <a:rPr lang="ar-DZ" dirty="0" smtClean="0"/>
              <a:t> لقاء المريض شخصيًا ،</a:t>
            </a:r>
          </a:p>
          <a:p>
            <a:pPr algn="r" rtl="1">
              <a:buNone/>
            </a:pPr>
            <a:r>
              <a:rPr lang="ar-DZ" dirty="0" smtClean="0"/>
              <a:t>- الأخذ بعين الاعتبار التجربة الذاتية لمرضه ، ومعاناته الجسدية، </a:t>
            </a:r>
          </a:p>
          <a:p>
            <a:pPr algn="r" rtl="1">
              <a:buNone/>
            </a:pPr>
            <a:r>
              <a:rPr lang="ar-DZ" dirty="0" smtClean="0"/>
              <a:t>- يراعي ما يمر </a:t>
            </a:r>
            <a:r>
              <a:rPr lang="ar-DZ" dirty="0" err="1" smtClean="0"/>
              <a:t>به</a:t>
            </a:r>
            <a:r>
              <a:rPr lang="ar-DZ" dirty="0" smtClean="0"/>
              <a:t> في حياته من أحداث </a:t>
            </a:r>
            <a:r>
              <a:rPr lang="ar-DZ" dirty="0" err="1" smtClean="0"/>
              <a:t>و</a:t>
            </a:r>
            <a:r>
              <a:rPr lang="ar-DZ" dirty="0" smtClean="0"/>
              <a:t> أهميتها.</a:t>
            </a:r>
          </a:p>
          <a:p>
            <a:pPr algn="r" rtl="1"/>
            <a:r>
              <a:rPr lang="ar-DZ" dirty="0" smtClean="0"/>
              <a:t> يعد العمل على المشاعر من أكثر المهام تعقيدًا في الاستشارة الطبية حيث يعمل الموضوع كفضاء  للصدى  في مواجهة مشاعر الآخرين.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إنها القدرة على  إدراك البيئة المحيطة من وجهة نظر الآخر ،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هي الحدس المعاش لما يشعر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به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الآخر في حالاته الوجدانية.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إنه فهم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استيعاب  طريقة وجوده في العالم.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هي وسيلة تسمح  بتوقع وفهم ردود أفعال الآخرين ، لتوضيح حقيقة موضوعية من خلال اقتسام كل السمات الذاتية.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التصور الفلسفي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وفقًا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لثيودور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ليبس تعتبر المشاركة الوجدانية معي بمشاعر الغير ، فإدراك حزنه مثلا مرتبط بذكريات حزننا.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فالتعبير عنه هو رمز الوجدان ، والوصول إلى هذا الرمز لا يمكن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الا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من خلال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المشاركة الوجدانية 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، فهي بذلك القناة الموصلة لروح الآخر.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هو إدراك لنوايا الآخر من جهة وظاهرة صداه من جهة أخرى.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 وجهة نظر علائقية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روجرز يتحدث عن إمكانية استيعاب الإطار المرجعي الخاص للمريض إلى نقطة معينة دون أن يضيع فيه.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بهذه الطريقة ، تساعد المشاركة الوجدانية توسيع حدود التفكير الشخصي ، فهي أساس العلاقة ، 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و عليه تسمح  بتوقع سلوك الآخر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الوصول إليه. أ سميث.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إن الاستيعاب الوجداني المشارك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La Compréhension empathique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للمريض من الإبعاد الأساسية في العلاقة العلاجية حسب روجرز.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إلا </a:t>
            </a:r>
            <a:r>
              <a:rPr lang="ar-DZ" dirty="0">
                <a:latin typeface="Times New Roman" pitchFamily="18" charset="0"/>
                <a:cs typeface="Times New Roman" pitchFamily="18" charset="0"/>
              </a:rPr>
              <a:t>ا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نه من الضروري التحكم فيه حتى لا يثير طفولية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infantilisation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المريض والتي بدورها قد تمنع </a:t>
            </a:r>
            <a:r>
              <a:rPr lang="ar-DZ" dirty="0" err="1" smtClean="0">
                <a:latin typeface="Times New Roman" pitchFamily="18" charset="0"/>
                <a:cs typeface="Times New Roman" pitchFamily="18" charset="0"/>
              </a:rPr>
              <a:t>او</a:t>
            </a:r>
            <a:r>
              <a:rPr lang="ar-DZ" dirty="0" smtClean="0">
                <a:latin typeface="Times New Roman" pitchFamily="18" charset="0"/>
                <a:cs typeface="Times New Roman" pitchFamily="18" charset="0"/>
              </a:rPr>
              <a:t> تعطل تطوره في استقلاليته واستبصاره.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349</Words>
  <Application>Microsoft Office PowerPoint</Application>
  <PresentationFormat>Affichage à l'écran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أهمية ودور  المشاركة الوجدانية  في العلاقة بين المريض والطبيب</vt:lpstr>
      <vt:lpstr>Diapositive 2</vt:lpstr>
      <vt:lpstr>Diapositive 3</vt:lpstr>
      <vt:lpstr>Diapositive 4</vt:lpstr>
      <vt:lpstr>Diapositive 5</vt:lpstr>
      <vt:lpstr>التصور الفلسفي</vt:lpstr>
      <vt:lpstr>من وجهة نظر علائقية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</dc:creator>
  <cp:lastModifiedBy>A</cp:lastModifiedBy>
  <cp:revision>131</cp:revision>
  <dcterms:created xsi:type="dcterms:W3CDTF">2021-02-09T15:10:57Z</dcterms:created>
  <dcterms:modified xsi:type="dcterms:W3CDTF">2021-02-09T17:23:42Z</dcterms:modified>
</cp:coreProperties>
</file>