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0" r:id="rId17"/>
    <p:sldId id="271" r:id="rId18"/>
    <p:sldId id="273" r:id="rId19"/>
    <p:sldId id="274" r:id="rId20"/>
    <p:sldId id="275" r:id="rId21"/>
    <p:sldId id="276" r:id="rId22"/>
    <p:sldId id="277" r:id="rId23"/>
    <p:sldId id="278" r:id="rId24"/>
    <p:sldId id="279" r:id="rId25"/>
    <p:sldId id="284" r:id="rId26"/>
    <p:sldId id="281" r:id="rId27"/>
    <p:sldId id="282" r:id="rId28"/>
    <p:sldId id="283" r:id="rId29"/>
    <p:sldId id="285" r:id="rId30"/>
    <p:sldId id="280"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5FDC75-0DD6-4054-ABF6-76F8093367A8}" type="datetimeFigureOut">
              <a:rPr lang="fr-FR" smtClean="0"/>
              <a:pPr/>
              <a:t>01/02/2021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1A7AE-24A2-4B79-B0F0-481998D275C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8A1A7AE-24A2-4B79-B0F0-481998D275C3}" type="slidenum">
              <a:rPr lang="fr-FR" smtClean="0"/>
              <a:pPr/>
              <a:t>30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2843B6ED-FD10-498E-8B31-1DE95650B72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43B6ED-FD10-498E-8B31-1DE95650B72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43B6ED-FD10-498E-8B31-1DE95650B72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43B6ED-FD10-498E-8B31-1DE95650B72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43B6ED-FD10-498E-8B31-1DE95650B72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43B6ED-FD10-498E-8B31-1DE95650B72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843B6ED-FD10-498E-8B31-1DE95650B72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843B6ED-FD10-498E-8B31-1DE95650B72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843B6ED-FD10-498E-8B31-1DE95650B72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43B6ED-FD10-498E-8B31-1DE95650B72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3FAE6A7-F8A8-465B-A7C8-F9A8AC4D10EC}" type="datetimeFigureOut">
              <a:rPr lang="fr-FR" smtClean="0"/>
              <a:pPr/>
              <a:t>01/02/2021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843B6ED-FD10-498E-8B31-1DE95650B72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FAE6A7-F8A8-465B-A7C8-F9A8AC4D10EC}" type="datetimeFigureOut">
              <a:rPr lang="fr-FR" smtClean="0"/>
              <a:pPr/>
              <a:t>01/02/2021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43B6ED-FD10-498E-8B31-1DE95650B72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2214554"/>
            <a:ext cx="7772400" cy="1470025"/>
          </a:xfrm>
        </p:spPr>
        <p:txBody>
          <a:bodyPr>
            <a:noAutofit/>
          </a:bodyPr>
          <a:lstStyle/>
          <a:p>
            <a:pPr algn="ctr"/>
            <a:r>
              <a:rPr lang="ar-DZ" sz="3600" dirty="0" smtClean="0"/>
              <a:t>وزارة التعليم العالي والبحث العلمي </a:t>
            </a:r>
            <a:br>
              <a:rPr lang="ar-DZ" sz="3600" dirty="0" smtClean="0"/>
            </a:br>
            <a:r>
              <a:rPr lang="ar-DZ" sz="3600" dirty="0" smtClean="0"/>
              <a:t>جامعة احمد بن أحمد</a:t>
            </a:r>
            <a:br>
              <a:rPr lang="ar-DZ" sz="3600" dirty="0" smtClean="0"/>
            </a:br>
            <a:r>
              <a:rPr lang="ar-DZ" sz="3600" dirty="0" smtClean="0"/>
              <a:t>كلية الحقوق والعلوم السياسية</a:t>
            </a:r>
            <a:br>
              <a:rPr lang="ar-DZ" sz="3600" dirty="0" smtClean="0"/>
            </a:br>
            <a:r>
              <a:rPr lang="ar-DZ" sz="3600" dirty="0" smtClean="0"/>
              <a:t>فسم الحقوق </a:t>
            </a:r>
            <a:br>
              <a:rPr lang="ar-DZ" sz="3600" dirty="0" smtClean="0"/>
            </a:br>
            <a:r>
              <a:rPr lang="ar-DZ" sz="3600" dirty="0" smtClean="0"/>
              <a:t>دروس </a:t>
            </a:r>
            <a:r>
              <a:rPr lang="ar-DZ" sz="3600" dirty="0" err="1" smtClean="0"/>
              <a:t>الاعمال</a:t>
            </a:r>
            <a:r>
              <a:rPr lang="ar-DZ" sz="3600" dirty="0" smtClean="0"/>
              <a:t> الموجهة في مقياس القانون الدستوري</a:t>
            </a:r>
            <a:endParaRPr lang="fr-FR" sz="3600" dirty="0"/>
          </a:p>
        </p:txBody>
      </p:sp>
      <p:sp>
        <p:nvSpPr>
          <p:cNvPr id="3" name="Sous-titre 2"/>
          <p:cNvSpPr>
            <a:spLocks noGrp="1"/>
          </p:cNvSpPr>
          <p:nvPr>
            <p:ph type="subTitle" idx="1"/>
          </p:nvPr>
        </p:nvSpPr>
        <p:spPr>
          <a:xfrm>
            <a:off x="642910" y="3286124"/>
            <a:ext cx="7854696" cy="1752600"/>
          </a:xfrm>
        </p:spPr>
        <p:txBody>
          <a:bodyPr>
            <a:normAutofit fontScale="92500" lnSpcReduction="10000"/>
          </a:bodyPr>
          <a:lstStyle/>
          <a:p>
            <a:endParaRPr lang="ar-DZ" dirty="0" smtClean="0"/>
          </a:p>
          <a:p>
            <a:r>
              <a:rPr lang="ar-DZ" dirty="0" smtClean="0"/>
              <a:t>سنة </a:t>
            </a:r>
            <a:r>
              <a:rPr lang="ar-DZ" dirty="0" err="1" smtClean="0"/>
              <a:t>اولى</a:t>
            </a:r>
            <a:r>
              <a:rPr lang="ar-DZ" dirty="0" smtClean="0"/>
              <a:t> ل </a:t>
            </a:r>
            <a:r>
              <a:rPr lang="ar-DZ" dirty="0" err="1" smtClean="0"/>
              <a:t>م</a:t>
            </a:r>
            <a:r>
              <a:rPr lang="ar-DZ" dirty="0" smtClean="0"/>
              <a:t> د </a:t>
            </a:r>
          </a:p>
          <a:p>
            <a:endParaRPr lang="ar-DZ" dirty="0" smtClean="0"/>
          </a:p>
          <a:p>
            <a:r>
              <a:rPr lang="ar-DZ" dirty="0" smtClean="0"/>
              <a:t>من </a:t>
            </a:r>
            <a:r>
              <a:rPr lang="ar-DZ" dirty="0" err="1" smtClean="0"/>
              <a:t>اعداد</a:t>
            </a:r>
            <a:r>
              <a:rPr lang="ar-DZ" dirty="0" smtClean="0"/>
              <a:t>: </a:t>
            </a:r>
            <a:r>
              <a:rPr lang="ar-DZ" dirty="0" err="1" smtClean="0"/>
              <a:t>الاستاذة</a:t>
            </a:r>
            <a:r>
              <a:rPr lang="ar-DZ" dirty="0" smtClean="0"/>
              <a:t> </a:t>
            </a:r>
            <a:r>
              <a:rPr lang="ar-DZ" dirty="0" err="1" smtClean="0"/>
              <a:t>كيلالي</a:t>
            </a:r>
            <a:r>
              <a:rPr lang="ar-DZ" dirty="0" smtClean="0"/>
              <a:t> زهرة</a:t>
            </a:r>
          </a:p>
          <a:p>
            <a:pPr algn="r" rtl="1"/>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52"/>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14997" y="781929"/>
            <a:ext cx="8229600" cy="4389120"/>
          </a:xfrm>
        </p:spPr>
        <p:txBody>
          <a:bodyPr>
            <a:normAutofit/>
          </a:bodyPr>
          <a:lstStyle/>
          <a:p>
            <a:pPr algn="ctr" rtl="1">
              <a:buNone/>
            </a:pPr>
            <a:r>
              <a:rPr lang="ar-DZ" dirty="0" smtClean="0">
                <a:solidFill>
                  <a:srgbClr val="92D050"/>
                </a:solidFill>
              </a:rPr>
              <a:t>ثانيا: نظرية العقد السياسي</a:t>
            </a:r>
          </a:p>
          <a:p>
            <a:pPr algn="r" rtl="1">
              <a:buNone/>
            </a:pPr>
            <a:r>
              <a:rPr lang="ar-DZ" dirty="0" smtClean="0"/>
              <a:t>يرى جون </a:t>
            </a:r>
            <a:r>
              <a:rPr lang="ar-DZ" dirty="0" err="1" smtClean="0"/>
              <a:t>لوك</a:t>
            </a:r>
            <a:r>
              <a:rPr lang="ar-DZ" dirty="0" smtClean="0"/>
              <a:t> </a:t>
            </a:r>
            <a:r>
              <a:rPr lang="ar-DZ" dirty="0" err="1" smtClean="0"/>
              <a:t>ان</a:t>
            </a:r>
            <a:r>
              <a:rPr lang="ar-DZ" dirty="0" smtClean="0"/>
              <a:t> </a:t>
            </a:r>
            <a:r>
              <a:rPr lang="ar-DZ" dirty="0" err="1" smtClean="0"/>
              <a:t>الانسان</a:t>
            </a:r>
            <a:r>
              <a:rPr lang="ar-DZ" dirty="0" smtClean="0"/>
              <a:t> كان يعيش في حياة الفطرة التي تسودها المساواة والعدل لكن اختلافه مع بني جنسه في تكييف قوانين الطبيعة جعلت منه ينتقد هذه الحياة وينتقل </a:t>
            </a:r>
            <a:r>
              <a:rPr lang="ar-DZ" dirty="0" err="1" smtClean="0"/>
              <a:t>الى</a:t>
            </a:r>
            <a:r>
              <a:rPr lang="ar-DZ" dirty="0" smtClean="0"/>
              <a:t> حياة المجتمع السياسي .</a:t>
            </a:r>
          </a:p>
          <a:p>
            <a:pPr algn="ctr" rtl="1">
              <a:buNone/>
            </a:pPr>
            <a:r>
              <a:rPr lang="ar-DZ" dirty="0" smtClean="0">
                <a:solidFill>
                  <a:srgbClr val="92D050"/>
                </a:solidFill>
              </a:rPr>
              <a:t>ثالثا: نظرية العقد الاجتماعي  عند جون جاك روسو</a:t>
            </a:r>
          </a:p>
          <a:p>
            <a:pPr algn="just" rtl="1">
              <a:buNone/>
            </a:pPr>
            <a:r>
              <a:rPr lang="ar-DZ" dirty="0" smtClean="0"/>
              <a:t>يؤصل الفيلسوف نشأة المجتمع السياسي في كتابه العقد الاجتماعي </a:t>
            </a:r>
            <a:r>
              <a:rPr lang="ar-DZ" dirty="0" err="1" smtClean="0"/>
              <a:t>الى</a:t>
            </a:r>
            <a:r>
              <a:rPr lang="ar-DZ" dirty="0" smtClean="0"/>
              <a:t> عكس ما قاله سابقوه </a:t>
            </a:r>
            <a:r>
              <a:rPr lang="ar-DZ" dirty="0" err="1" smtClean="0"/>
              <a:t>ان</a:t>
            </a:r>
            <a:r>
              <a:rPr lang="ar-DZ" dirty="0" smtClean="0"/>
              <a:t> الإنسان خير لكن الحياة الاجتماعية هي من أفسدت سلوكه بسبب الملكية الخاصة وتطور المخترعات وتشابك مصالح </a:t>
            </a:r>
            <a:r>
              <a:rPr lang="ar-DZ" dirty="0" err="1" smtClean="0"/>
              <a:t>الافراد</a:t>
            </a:r>
            <a:r>
              <a:rPr lang="ar-DZ" dirty="0" smtClean="0"/>
              <a:t> كان سبب في اضطراب هذه العلاقات وبالتالي التوجه نحو التعاقد من اجل حياة </a:t>
            </a:r>
            <a:r>
              <a:rPr lang="ar-DZ" dirty="0" err="1" smtClean="0"/>
              <a:t>افضل</a:t>
            </a:r>
            <a:r>
              <a:rPr lang="ar-DZ" dirty="0" smtClean="0"/>
              <a:t> يسودها لعدل والفضيلة ، </a:t>
            </a:r>
          </a:p>
          <a:p>
            <a:pPr algn="r" rtl="1">
              <a:buNone/>
            </a:pPr>
            <a:endParaRPr lang="fr-FR" dirty="0">
              <a:solidFill>
                <a:srgbClr val="92D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76"/>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285720" y="928670"/>
            <a:ext cx="8229600" cy="4389120"/>
          </a:xfrm>
        </p:spPr>
        <p:txBody>
          <a:bodyPr/>
          <a:lstStyle/>
          <a:p>
            <a:pPr algn="just">
              <a:buNone/>
            </a:pPr>
            <a:r>
              <a:rPr lang="ar-DZ" dirty="0" smtClean="0"/>
              <a:t>متنازلين عن حقوقهم الطبيعية الفردي مقابل التمتع بالحقوق المدنية في </a:t>
            </a:r>
            <a:r>
              <a:rPr lang="ar-DZ" dirty="0" err="1" smtClean="0"/>
              <a:t>اطار</a:t>
            </a:r>
            <a:r>
              <a:rPr lang="ar-DZ" dirty="0" smtClean="0"/>
              <a:t> الجماعة ، فالدولة أو الجماعة في نظره ملمة باحترام الحقوق والحريات </a:t>
            </a:r>
          </a:p>
          <a:p>
            <a:pPr algn="just" rtl="1">
              <a:buNone/>
            </a:pPr>
            <a:r>
              <a:rPr lang="ar-DZ" dirty="0" smtClean="0"/>
              <a:t>الأقدم منها والدولة ماوجدت </a:t>
            </a:r>
            <a:r>
              <a:rPr lang="ar-DZ" dirty="0" err="1" smtClean="0"/>
              <a:t>الا</a:t>
            </a:r>
            <a:r>
              <a:rPr lang="ar-DZ" dirty="0" smtClean="0"/>
              <a:t> لحمايتها.انتقدت هذه النظريات من زاوية </a:t>
            </a:r>
            <a:r>
              <a:rPr lang="ar-DZ" dirty="0" err="1" smtClean="0"/>
              <a:t>ان</a:t>
            </a:r>
            <a:r>
              <a:rPr lang="ar-DZ" dirty="0" smtClean="0"/>
              <a:t> هذا التعاقد </a:t>
            </a:r>
            <a:r>
              <a:rPr lang="ar-DZ" dirty="0" err="1" smtClean="0"/>
              <a:t>محظ</a:t>
            </a:r>
            <a:r>
              <a:rPr lang="ar-DZ" dirty="0" smtClean="0"/>
              <a:t> افتراض لم يحكي التاريخ عن </a:t>
            </a:r>
            <a:r>
              <a:rPr lang="ar-DZ" dirty="0" err="1" smtClean="0"/>
              <a:t>ابرام</a:t>
            </a:r>
            <a:r>
              <a:rPr lang="ar-DZ" dirty="0" smtClean="0"/>
              <a:t> هذا النوع من العقود.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1285860"/>
            <a:ext cx="8229600" cy="4389120"/>
          </a:xfrm>
        </p:spPr>
        <p:txBody>
          <a:bodyPr/>
          <a:lstStyle/>
          <a:p>
            <a:pPr algn="ctr" rtl="1">
              <a:buNone/>
            </a:pPr>
            <a:r>
              <a:rPr lang="ar-DZ" dirty="0" smtClean="0">
                <a:solidFill>
                  <a:srgbClr val="92D050"/>
                </a:solidFill>
              </a:rPr>
              <a:t>المبحث الثاني : أركان الدولة</a:t>
            </a:r>
          </a:p>
          <a:p>
            <a:pPr algn="just" rtl="1">
              <a:buNone/>
            </a:pPr>
            <a:r>
              <a:rPr lang="ar-DZ" dirty="0" smtClean="0"/>
              <a:t>يكاد الفقه يتفق حول تعريف الدولة من خلال </a:t>
            </a:r>
            <a:r>
              <a:rPr lang="ar-DZ" dirty="0" err="1" smtClean="0"/>
              <a:t>اركانها</a:t>
            </a:r>
            <a:r>
              <a:rPr lang="ar-DZ" dirty="0" smtClean="0"/>
              <a:t> على أنها جماعة من الأفراد تقيم على رقعة جغرافية معينة بصفة دائمة ومستقرة تكون خاضعة لسلطة سياسية عليا ذات سيادة.</a:t>
            </a:r>
          </a:p>
          <a:p>
            <a:pPr algn="just" rtl="1">
              <a:buNone/>
            </a:pPr>
            <a:r>
              <a:rPr lang="ar-DZ" dirty="0" smtClean="0"/>
              <a:t>وعليه </a:t>
            </a:r>
            <a:r>
              <a:rPr lang="ar-DZ" dirty="0" err="1" smtClean="0"/>
              <a:t>نسنتج</a:t>
            </a:r>
            <a:r>
              <a:rPr lang="ar-DZ" dirty="0" smtClean="0"/>
              <a:t> أن الدولة لها ثلاث </a:t>
            </a:r>
            <a:r>
              <a:rPr lang="ar-DZ" dirty="0" err="1" smtClean="0"/>
              <a:t>اركان</a:t>
            </a:r>
            <a:r>
              <a:rPr lang="ar-DZ" dirty="0" smtClean="0"/>
              <a:t> متفق عليها وهي الشعب </a:t>
            </a:r>
            <a:r>
              <a:rPr lang="ar-DZ" dirty="0" err="1" smtClean="0"/>
              <a:t>والاقليم</a:t>
            </a:r>
            <a:r>
              <a:rPr lang="ar-DZ" dirty="0" smtClean="0"/>
              <a:t> والسلطة السياسية وركن رابع مختلف فيه هو الاعتراف الدولي,</a:t>
            </a:r>
          </a:p>
          <a:p>
            <a:pPr algn="ctr" rtl="1">
              <a:buNone/>
            </a:pPr>
            <a:r>
              <a:rPr lang="ar-DZ" dirty="0" smtClean="0">
                <a:solidFill>
                  <a:srgbClr val="92D050"/>
                </a:solidFill>
              </a:rPr>
              <a:t>المطلب الأول: الشعب </a:t>
            </a:r>
          </a:p>
          <a:p>
            <a:pPr algn="just" rtl="1">
              <a:buNone/>
            </a:pPr>
            <a:r>
              <a:rPr lang="ar-DZ" dirty="0" smtClean="0"/>
              <a:t>الشعب هو العنصر الجوهري لقيام </a:t>
            </a:r>
            <a:r>
              <a:rPr lang="ar-DZ" dirty="0" err="1" smtClean="0"/>
              <a:t>اي</a:t>
            </a:r>
            <a:r>
              <a:rPr lang="ar-DZ" dirty="0" smtClean="0"/>
              <a:t> مجتمع سياسي أو دولة ، فلا يتصور قيامها بدونه مهما كان عدده .</a:t>
            </a:r>
          </a:p>
          <a:p>
            <a:pPr algn="just" rtl="1">
              <a:buNone/>
            </a:pPr>
            <a:endParaRPr lang="fr-FR" dirty="0">
              <a:solidFill>
                <a:srgbClr val="92D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14338"/>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71472" y="928670"/>
            <a:ext cx="8115328" cy="5395930"/>
          </a:xfrm>
        </p:spPr>
        <p:txBody>
          <a:bodyPr/>
          <a:lstStyle/>
          <a:p>
            <a:pPr algn="ctr" rtl="1"/>
            <a:r>
              <a:rPr lang="ar-DZ" dirty="0" err="1" smtClean="0">
                <a:solidFill>
                  <a:srgbClr val="92D050"/>
                </a:solidFill>
              </a:rPr>
              <a:t>اولا</a:t>
            </a:r>
            <a:r>
              <a:rPr lang="ar-DZ" dirty="0" smtClean="0">
                <a:solidFill>
                  <a:srgbClr val="92D050"/>
                </a:solidFill>
              </a:rPr>
              <a:t>: مفهوم الشعب</a:t>
            </a:r>
          </a:p>
          <a:p>
            <a:pPr algn="just" rtl="1">
              <a:buNone/>
            </a:pPr>
            <a:r>
              <a:rPr lang="ar-DZ" dirty="0" smtClean="0"/>
              <a:t>يقصد بالشعب مجموع </a:t>
            </a:r>
            <a:r>
              <a:rPr lang="ar-DZ" dirty="0" err="1" smtClean="0"/>
              <a:t>الافراد</a:t>
            </a:r>
            <a:r>
              <a:rPr lang="ar-DZ" dirty="0" smtClean="0"/>
              <a:t> الذين يعيشون ويقيمون على أرض الدولة ويحملون جنسيتها .</a:t>
            </a:r>
          </a:p>
          <a:p>
            <a:pPr algn="just" rtl="1">
              <a:buNone/>
            </a:pPr>
            <a:r>
              <a:rPr lang="ar-DZ" dirty="0" smtClean="0"/>
              <a:t>ويعرف </a:t>
            </a:r>
            <a:r>
              <a:rPr lang="ar-DZ" dirty="0" err="1" smtClean="0"/>
              <a:t>ايضا</a:t>
            </a:r>
            <a:r>
              <a:rPr lang="ar-DZ" dirty="0" smtClean="0"/>
              <a:t> مجموع الوطنيون الذين يتمتعون بجنسية دولة واحدة وخضوعهم لسيادتها مقابل حمايتهم من اعتداءات الغير.</a:t>
            </a:r>
          </a:p>
          <a:p>
            <a:pPr algn="just" rtl="1">
              <a:buNone/>
            </a:pPr>
            <a:r>
              <a:rPr lang="ar-DZ" dirty="0" smtClean="0"/>
              <a:t> وعلى ذلك فالجنسية هي رابطة سياسية وقانونية تفيد انتماء فرد لدولة ما، على أن تحدد هذه </a:t>
            </a:r>
            <a:r>
              <a:rPr lang="ar-DZ" dirty="0" err="1" smtClean="0"/>
              <a:t>الاخيرة</a:t>
            </a:r>
            <a:r>
              <a:rPr lang="ar-DZ" dirty="0" smtClean="0"/>
              <a:t> شروط اكتساب جنسيتها .</a:t>
            </a:r>
          </a:p>
          <a:p>
            <a:pPr algn="just" rtl="1">
              <a:buNone/>
            </a:pPr>
            <a:r>
              <a:rPr lang="ar-DZ" dirty="0" smtClean="0"/>
              <a:t>ويفرق الفقه بين معنيين لمصطلح الشعب:</a:t>
            </a:r>
          </a:p>
          <a:p>
            <a:pPr algn="just" rtl="1">
              <a:buNone/>
            </a:pPr>
            <a:r>
              <a:rPr lang="ar-DZ" dirty="0" smtClean="0">
                <a:solidFill>
                  <a:srgbClr val="92D050"/>
                </a:solidFill>
              </a:rPr>
              <a:t>1-التمييز بين الشعب الاجتماعي والشعب السياسي</a:t>
            </a:r>
          </a:p>
          <a:p>
            <a:pPr algn="just" rtl="1">
              <a:buNone/>
            </a:pPr>
            <a:r>
              <a:rPr lang="ar-DZ" dirty="0" smtClean="0"/>
              <a:t>الشعب بمفهومه الاجتماعي هو مجموع </a:t>
            </a:r>
            <a:r>
              <a:rPr lang="ar-DZ" dirty="0" err="1" smtClean="0"/>
              <a:t>الافراد</a:t>
            </a:r>
            <a:r>
              <a:rPr lang="ar-DZ" dirty="0" smtClean="0"/>
              <a:t> الخاضعين لسلطة الدولة والمتمتعين بجنسيتها بغض النظر عن أصلهم وجنسهم ولا قدرتهم العقلية على القيام بالتصرفات القانونية والسياسية.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76"/>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71472" y="857232"/>
            <a:ext cx="8229600" cy="4389120"/>
          </a:xfrm>
        </p:spPr>
        <p:txBody>
          <a:bodyPr/>
          <a:lstStyle/>
          <a:p>
            <a:pPr algn="r">
              <a:buNone/>
            </a:pPr>
            <a:r>
              <a:rPr lang="ar-DZ" dirty="0" smtClean="0"/>
              <a:t>أما المعنى السياسي للشعب فيصد </a:t>
            </a:r>
            <a:r>
              <a:rPr lang="ar-DZ" dirty="0" err="1" smtClean="0"/>
              <a:t>به</a:t>
            </a:r>
            <a:r>
              <a:rPr lang="ar-DZ" dirty="0" smtClean="0"/>
              <a:t> جموع المواطنين الذين يتمتعون بممارسة الحقوق السياسية كحق الانتخاب وحق </a:t>
            </a:r>
            <a:r>
              <a:rPr lang="ar-DZ" dirty="0" err="1" smtClean="0"/>
              <a:t>الترشح</a:t>
            </a:r>
            <a:r>
              <a:rPr lang="ar-DZ" dirty="0" smtClean="0"/>
              <a:t>.</a:t>
            </a:r>
          </a:p>
          <a:p>
            <a:pPr algn="just" rtl="1">
              <a:buNone/>
            </a:pPr>
            <a:r>
              <a:rPr lang="ar-DZ" dirty="0" smtClean="0">
                <a:solidFill>
                  <a:srgbClr val="92D050"/>
                </a:solidFill>
              </a:rPr>
              <a:t>2- التمييز بين الشعب وبعض المصطلحات المشابهة</a:t>
            </a:r>
            <a:r>
              <a:rPr lang="ar-DZ" dirty="0" smtClean="0"/>
              <a:t>: الشعب والسكان ، الشعب والأمة.</a:t>
            </a:r>
          </a:p>
          <a:p>
            <a:pPr marL="514350" indent="-514350" algn="just" rtl="1">
              <a:buAutoNum type="arabic1Minus"/>
            </a:pPr>
            <a:r>
              <a:rPr lang="ar-DZ" dirty="0" smtClean="0">
                <a:solidFill>
                  <a:srgbClr val="FF0000"/>
                </a:solidFill>
              </a:rPr>
              <a:t>الشعب والسكان: </a:t>
            </a:r>
            <a:r>
              <a:rPr lang="ar-DZ" dirty="0" smtClean="0"/>
              <a:t>السكان كل </a:t>
            </a:r>
            <a:r>
              <a:rPr lang="ar-DZ" dirty="0" err="1" smtClean="0"/>
              <a:t>الافراد</a:t>
            </a:r>
            <a:r>
              <a:rPr lang="ar-DZ" dirty="0" smtClean="0"/>
              <a:t> الذين يقيمون فوق </a:t>
            </a:r>
            <a:r>
              <a:rPr lang="ar-DZ" dirty="0" err="1" smtClean="0"/>
              <a:t>اقليم</a:t>
            </a:r>
            <a:r>
              <a:rPr lang="ar-DZ" dirty="0" smtClean="0"/>
              <a:t> الدولة بما فيهم المواطنين والأجانب والمعيار المعتمد في هذه الحالة هو </a:t>
            </a:r>
            <a:r>
              <a:rPr lang="ar-DZ" dirty="0" err="1" smtClean="0"/>
              <a:t>الاقامة</a:t>
            </a:r>
            <a:r>
              <a:rPr lang="ar-DZ" dirty="0" smtClean="0"/>
              <a:t> على </a:t>
            </a:r>
            <a:r>
              <a:rPr lang="ar-DZ" dirty="0" err="1" smtClean="0"/>
              <a:t>اقليم</a:t>
            </a:r>
            <a:r>
              <a:rPr lang="ar-DZ" dirty="0" smtClean="0"/>
              <a:t> الدولة أما الشعب فكا أشرنا سابقا هو مجموع </a:t>
            </a:r>
            <a:r>
              <a:rPr lang="ar-DZ" dirty="0" err="1" smtClean="0"/>
              <a:t>الافراد</a:t>
            </a:r>
            <a:r>
              <a:rPr lang="ar-DZ" dirty="0" smtClean="0"/>
              <a:t> الذين يرتبطون بالدولة عن طريق رابطة الجنسية.</a:t>
            </a:r>
          </a:p>
          <a:p>
            <a:pPr marL="514350" indent="-514350" algn="just" rtl="1">
              <a:buAutoNum type="arabic1Minus"/>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14338"/>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785794"/>
            <a:ext cx="8229600" cy="4389120"/>
          </a:xfrm>
        </p:spPr>
        <p:txBody>
          <a:bodyPr>
            <a:normAutofit lnSpcReduction="10000"/>
          </a:bodyPr>
          <a:lstStyle/>
          <a:p>
            <a:pPr algn="r" rtl="1">
              <a:buNone/>
            </a:pPr>
            <a:r>
              <a:rPr lang="ar-DZ" dirty="0" smtClean="0">
                <a:solidFill>
                  <a:srgbClr val="FF0000"/>
                </a:solidFill>
              </a:rPr>
              <a:t>ب-الشعب والأمة:</a:t>
            </a:r>
          </a:p>
          <a:p>
            <a:pPr algn="just" rtl="1">
              <a:buNone/>
            </a:pPr>
            <a:r>
              <a:rPr lang="ar-DZ" dirty="0" err="1" smtClean="0"/>
              <a:t>الامة</a:t>
            </a:r>
            <a:r>
              <a:rPr lang="ar-DZ" dirty="0" smtClean="0"/>
              <a:t> من منظور الفقه هي مجموعة من </a:t>
            </a:r>
            <a:r>
              <a:rPr lang="ar-DZ" dirty="0" err="1" smtClean="0"/>
              <a:t>الافراد</a:t>
            </a:r>
            <a:r>
              <a:rPr lang="ar-DZ" dirty="0" smtClean="0"/>
              <a:t> عاشوا زمنا فنشأت بينهم روابط وعلاقات تميزهم عن غيرهم من الشعوب كوحدة </a:t>
            </a:r>
            <a:r>
              <a:rPr lang="ar-DZ" dirty="0" err="1" smtClean="0"/>
              <a:t>الارض</a:t>
            </a:r>
            <a:r>
              <a:rPr lang="ar-DZ" dirty="0" smtClean="0"/>
              <a:t> </a:t>
            </a:r>
            <a:r>
              <a:rPr lang="ar-DZ" dirty="0" err="1" smtClean="0"/>
              <a:t>أة</a:t>
            </a:r>
            <a:r>
              <a:rPr lang="ar-DZ" dirty="0" smtClean="0"/>
              <a:t> الأصل أو اللغة أو الدين </a:t>
            </a:r>
            <a:r>
              <a:rPr lang="ar-DZ" dirty="0" err="1" smtClean="0"/>
              <a:t>ممايولد</a:t>
            </a:r>
            <a:r>
              <a:rPr lang="ar-DZ" dirty="0" smtClean="0"/>
              <a:t> لديهم الرغبة في العيش معا وفقا لتلك المقومات.</a:t>
            </a:r>
          </a:p>
          <a:p>
            <a:pPr algn="just" rtl="1">
              <a:buNone/>
            </a:pPr>
            <a:r>
              <a:rPr lang="ar-DZ" dirty="0" smtClean="0"/>
              <a:t>وقد ظهرت عدة نظريات لتحديد مفهوم الأمة:</a:t>
            </a:r>
          </a:p>
          <a:p>
            <a:pPr algn="just" rtl="1">
              <a:buFont typeface="Wingdings" pitchFamily="2" charset="2"/>
              <a:buChar char="v"/>
            </a:pPr>
            <a:r>
              <a:rPr lang="ar-DZ" dirty="0" smtClean="0">
                <a:solidFill>
                  <a:schemeClr val="bg2">
                    <a:lumMod val="75000"/>
                  </a:schemeClr>
                </a:solidFill>
              </a:rPr>
              <a:t>النظرية الألمانية</a:t>
            </a:r>
            <a:r>
              <a:rPr lang="ar-DZ" dirty="0" smtClean="0"/>
              <a:t>: تعتبر هذه النظرية </a:t>
            </a:r>
            <a:r>
              <a:rPr lang="ar-DZ" dirty="0" err="1" smtClean="0"/>
              <a:t>الامة</a:t>
            </a:r>
            <a:r>
              <a:rPr lang="ar-DZ" dirty="0" smtClean="0"/>
              <a:t> هي ارتباط مجموعة </a:t>
            </a:r>
            <a:r>
              <a:rPr lang="ar-DZ" dirty="0" err="1" smtClean="0"/>
              <a:t>الافراد</a:t>
            </a:r>
            <a:r>
              <a:rPr lang="ar-DZ" dirty="0" smtClean="0"/>
              <a:t> في الجغرافيا واللغة والعرق أو الجنس ، وانقسمت الى اتجاهين ، اتجاه ساد فكره في القرن 18 م يعتبر عامل اللغة هو الاساس في تكوين الامة ، وعلى ذلك يكون مجموع من السكان يتكلمون نفس اللغة أمة واحدة، أما الاتجاه الثاني فيرى أن روح القومية مصدرها اتحاد العرق وهو المعيار المميز بين الشعب والامة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76"/>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1000108"/>
            <a:ext cx="8229600" cy="4389120"/>
          </a:xfrm>
        </p:spPr>
        <p:txBody>
          <a:bodyPr>
            <a:normAutofit lnSpcReduction="10000"/>
          </a:bodyPr>
          <a:lstStyle/>
          <a:p>
            <a:pPr algn="just" rtl="1">
              <a:buFont typeface="Wingdings" pitchFamily="2" charset="2"/>
              <a:buChar char="v"/>
            </a:pPr>
            <a:r>
              <a:rPr lang="ar-DZ" dirty="0" smtClean="0">
                <a:solidFill>
                  <a:schemeClr val="bg2">
                    <a:lumMod val="90000"/>
                  </a:schemeClr>
                </a:solidFill>
              </a:rPr>
              <a:t>النظرية </a:t>
            </a:r>
            <a:r>
              <a:rPr lang="ar-DZ" dirty="0" smtClean="0">
                <a:solidFill>
                  <a:schemeClr val="bg2">
                    <a:lumMod val="75000"/>
                  </a:schemeClr>
                </a:solidFill>
              </a:rPr>
              <a:t>الفرنسية:يرى</a:t>
            </a:r>
            <a:r>
              <a:rPr lang="ar-DZ" dirty="0" smtClean="0"/>
              <a:t> </a:t>
            </a:r>
            <a:r>
              <a:rPr lang="ar-DZ" dirty="0" err="1" smtClean="0"/>
              <a:t>انصار</a:t>
            </a:r>
            <a:r>
              <a:rPr lang="ar-DZ" dirty="0" smtClean="0"/>
              <a:t> هذه النظرية أن ما يميز ين الأمة والشعب يس العرق ولا اللغة ولا </a:t>
            </a:r>
            <a:r>
              <a:rPr lang="ar-DZ" dirty="0" err="1" smtClean="0"/>
              <a:t>دة</a:t>
            </a:r>
            <a:r>
              <a:rPr lang="ar-DZ" dirty="0" smtClean="0"/>
              <a:t> الملوك </a:t>
            </a:r>
            <a:r>
              <a:rPr lang="ar-DZ" dirty="0" err="1" smtClean="0"/>
              <a:t>وا</a:t>
            </a:r>
            <a:r>
              <a:rPr lang="ar-DZ" dirty="0" smtClean="0"/>
              <a:t> الدين ولا حتى المصالح الاقتصادية </a:t>
            </a:r>
            <a:r>
              <a:rPr lang="ar-DZ" dirty="0" err="1" smtClean="0"/>
              <a:t>وانما</a:t>
            </a:r>
            <a:r>
              <a:rPr lang="ar-DZ" dirty="0" smtClean="0"/>
              <a:t> الماضي المشترك لمجموعة من </a:t>
            </a:r>
            <a:r>
              <a:rPr lang="ar-DZ" dirty="0" err="1" smtClean="0"/>
              <a:t>الافراد</a:t>
            </a:r>
            <a:r>
              <a:rPr lang="ar-DZ" dirty="0" smtClean="0"/>
              <a:t> والرغبة في العيش معا هما العاملان الذين يكونان </a:t>
            </a:r>
            <a:r>
              <a:rPr lang="ar-DZ" dirty="0" err="1" smtClean="0"/>
              <a:t>الامة</a:t>
            </a:r>
            <a:r>
              <a:rPr lang="ar-DZ" dirty="0" smtClean="0"/>
              <a:t> .</a:t>
            </a:r>
          </a:p>
          <a:p>
            <a:pPr algn="just" rtl="1">
              <a:buFont typeface="Wingdings" pitchFamily="2" charset="2"/>
              <a:buChar char="v"/>
            </a:pPr>
            <a:r>
              <a:rPr lang="ar-DZ" dirty="0" smtClean="0">
                <a:solidFill>
                  <a:schemeClr val="bg2">
                    <a:lumMod val="75000"/>
                  </a:schemeClr>
                </a:solidFill>
              </a:rPr>
              <a:t>النظرية الماركسية:</a:t>
            </a:r>
            <a:r>
              <a:rPr lang="ar-DZ" dirty="0" smtClean="0">
                <a:solidFill>
                  <a:schemeClr val="tx1">
                    <a:lumMod val="65000"/>
                    <a:lumOff val="35000"/>
                  </a:schemeClr>
                </a:solidFill>
              </a:rPr>
              <a:t>أساس </a:t>
            </a:r>
            <a:r>
              <a:rPr lang="ar-DZ" dirty="0" err="1" smtClean="0">
                <a:solidFill>
                  <a:schemeClr val="tx1">
                    <a:lumMod val="65000"/>
                    <a:lumOff val="35000"/>
                  </a:schemeClr>
                </a:solidFill>
              </a:rPr>
              <a:t>تكوينم</a:t>
            </a:r>
            <a:r>
              <a:rPr lang="ar-DZ" dirty="0" smtClean="0">
                <a:solidFill>
                  <a:schemeClr val="tx1">
                    <a:lumMod val="65000"/>
                    <a:lumOff val="35000"/>
                  </a:schemeClr>
                </a:solidFill>
              </a:rPr>
              <a:t> </a:t>
            </a:r>
            <a:r>
              <a:rPr lang="ar-DZ" dirty="0" err="1" smtClean="0">
                <a:solidFill>
                  <a:schemeClr val="tx1">
                    <a:lumMod val="65000"/>
                    <a:lumOff val="35000"/>
                  </a:schemeClr>
                </a:solidFill>
              </a:rPr>
              <a:t>الامة</a:t>
            </a:r>
            <a:r>
              <a:rPr lang="ar-DZ" dirty="0" smtClean="0">
                <a:solidFill>
                  <a:schemeClr val="tx1">
                    <a:lumMod val="65000"/>
                    <a:lumOff val="35000"/>
                  </a:schemeClr>
                </a:solidFill>
              </a:rPr>
              <a:t> في هذه النظرية هو وحدة المصالح الاقتصادية بحسب كارل ماكس وأن تطور كل مجتمع لم يكن سوى تاريخ للصراع القائم بين الطبقات.</a:t>
            </a:r>
          </a:p>
          <a:p>
            <a:pPr algn="just" rtl="1">
              <a:buNone/>
            </a:pPr>
            <a:r>
              <a:rPr lang="ar-DZ" dirty="0" smtClean="0">
                <a:solidFill>
                  <a:schemeClr val="tx1">
                    <a:lumMod val="65000"/>
                    <a:lumOff val="35000"/>
                  </a:schemeClr>
                </a:solidFill>
              </a:rPr>
              <a:t>مما سبق يتضح التمييز بين مصطلح الأمة والشعب </a:t>
            </a:r>
            <a:r>
              <a:rPr lang="ar-DZ" dirty="0" err="1" smtClean="0">
                <a:solidFill>
                  <a:schemeClr val="tx1">
                    <a:lumMod val="65000"/>
                    <a:lumOff val="35000"/>
                  </a:schemeClr>
                </a:solidFill>
              </a:rPr>
              <a:t>فالاولى</a:t>
            </a:r>
            <a:r>
              <a:rPr lang="ar-DZ" dirty="0" smtClean="0">
                <a:solidFill>
                  <a:schemeClr val="tx1">
                    <a:lumMod val="65000"/>
                    <a:lumOff val="35000"/>
                  </a:schemeClr>
                </a:solidFill>
              </a:rPr>
              <a:t> تربط بينهم عوامل مشتركة بينما قد لا يتحقق هذه الاشتراك في مصطلح الشعب الذي ينصرف </a:t>
            </a:r>
            <a:r>
              <a:rPr lang="ar-DZ" dirty="0" err="1" smtClean="0">
                <a:solidFill>
                  <a:schemeClr val="tx1">
                    <a:lumMod val="65000"/>
                    <a:lumOff val="35000"/>
                  </a:schemeClr>
                </a:solidFill>
              </a:rPr>
              <a:t>الى</a:t>
            </a:r>
            <a:r>
              <a:rPr lang="ar-DZ" dirty="0" smtClean="0">
                <a:solidFill>
                  <a:schemeClr val="tx1">
                    <a:lumMod val="65000"/>
                    <a:lumOff val="35000"/>
                  </a:schemeClr>
                </a:solidFill>
              </a:rPr>
              <a:t> مجموع </a:t>
            </a:r>
            <a:r>
              <a:rPr lang="ar-DZ" dirty="0" err="1" smtClean="0">
                <a:solidFill>
                  <a:schemeClr val="tx1">
                    <a:lumMod val="65000"/>
                    <a:lumOff val="35000"/>
                  </a:schemeClr>
                </a:solidFill>
              </a:rPr>
              <a:t>الافراد</a:t>
            </a:r>
            <a:r>
              <a:rPr lang="ar-DZ" dirty="0" smtClean="0">
                <a:solidFill>
                  <a:schemeClr val="tx1">
                    <a:lumMod val="65000"/>
                    <a:lumOff val="35000"/>
                  </a:schemeClr>
                </a:solidFill>
              </a:rPr>
              <a:t> الذين يحملون جنسية الدولة ويخضعون لنفس السلطة السياسية .</a:t>
            </a:r>
          </a:p>
          <a:p>
            <a:pPr algn="just" rtl="1">
              <a:buNone/>
            </a:pPr>
            <a:endParaRPr lang="ar-DZ" dirty="0" smtClean="0">
              <a:solidFill>
                <a:schemeClr val="bg2">
                  <a:lumMod val="75000"/>
                </a:schemeClr>
              </a:solidFill>
            </a:endParaRPr>
          </a:p>
          <a:p>
            <a:pPr algn="just" rtl="1">
              <a:buFont typeface="Wingdings" pitchFamily="2" charset="2"/>
              <a:buChar char="v"/>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338"/>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28596" y="928670"/>
            <a:ext cx="8229600" cy="4389120"/>
          </a:xfrm>
        </p:spPr>
        <p:txBody>
          <a:bodyPr/>
          <a:lstStyle/>
          <a:p>
            <a:pPr algn="ctr" rtl="1">
              <a:buNone/>
            </a:pPr>
            <a:r>
              <a:rPr lang="ar-DZ" dirty="0" smtClean="0">
                <a:solidFill>
                  <a:srgbClr val="92D050"/>
                </a:solidFill>
              </a:rPr>
              <a:t>المطلب الثاني: </a:t>
            </a:r>
            <a:r>
              <a:rPr lang="ar-DZ" dirty="0" err="1" smtClean="0">
                <a:solidFill>
                  <a:srgbClr val="92D050"/>
                </a:solidFill>
              </a:rPr>
              <a:t>الاقليم</a:t>
            </a:r>
            <a:endParaRPr lang="fr-FR" dirty="0" smtClean="0">
              <a:solidFill>
                <a:srgbClr val="92D050"/>
              </a:solidFill>
            </a:endParaRPr>
          </a:p>
          <a:p>
            <a:pPr algn="just" rtl="1">
              <a:buNone/>
            </a:pPr>
            <a:r>
              <a:rPr lang="ar-DZ" dirty="0" err="1" smtClean="0"/>
              <a:t>الاقليم</a:t>
            </a:r>
            <a:r>
              <a:rPr lang="ar-DZ" dirty="0" smtClean="0"/>
              <a:t> عنصر جوهري لقيام الدولة فلا يتوقع وجودها من دون رقعة من الأرض يستقر عليها </a:t>
            </a:r>
            <a:r>
              <a:rPr lang="ar-DZ" dirty="0" err="1" smtClean="0"/>
              <a:t>افراد</a:t>
            </a:r>
            <a:r>
              <a:rPr lang="ar-DZ" dirty="0" smtClean="0"/>
              <a:t> الشعب </a:t>
            </a:r>
            <a:r>
              <a:rPr lang="ar-DZ" dirty="0" err="1" smtClean="0"/>
              <a:t>ليمارسو</a:t>
            </a:r>
            <a:r>
              <a:rPr lang="ar-DZ" dirty="0" smtClean="0"/>
              <a:t> حياتهم السياسية والاقتصادية والاجتماعية...الخ.</a:t>
            </a:r>
          </a:p>
          <a:p>
            <a:pPr algn="ctr" rtl="1">
              <a:buNone/>
            </a:pPr>
            <a:r>
              <a:rPr lang="ar-DZ" dirty="0" err="1" smtClean="0">
                <a:solidFill>
                  <a:srgbClr val="FF0000"/>
                </a:solidFill>
              </a:rPr>
              <a:t>اولا</a:t>
            </a:r>
            <a:r>
              <a:rPr lang="ar-DZ" dirty="0" smtClean="0">
                <a:solidFill>
                  <a:srgbClr val="FF0000"/>
                </a:solidFill>
              </a:rPr>
              <a:t> :مفهوم </a:t>
            </a:r>
            <a:r>
              <a:rPr lang="ar-DZ" dirty="0" err="1" smtClean="0">
                <a:solidFill>
                  <a:srgbClr val="FF0000"/>
                </a:solidFill>
              </a:rPr>
              <a:t>الاقليم</a:t>
            </a:r>
            <a:endParaRPr lang="ar-DZ" dirty="0" smtClean="0">
              <a:solidFill>
                <a:srgbClr val="FF0000"/>
              </a:solidFill>
            </a:endParaRPr>
          </a:p>
          <a:p>
            <a:pPr algn="just" rtl="1">
              <a:buNone/>
            </a:pPr>
            <a:r>
              <a:rPr lang="ar-DZ" dirty="0" smtClean="0"/>
              <a:t>يقصد </a:t>
            </a:r>
            <a:r>
              <a:rPr lang="ar-DZ" dirty="0" err="1" smtClean="0"/>
              <a:t>به</a:t>
            </a:r>
            <a:r>
              <a:rPr lang="ar-DZ" dirty="0" smtClean="0"/>
              <a:t> النطاق </a:t>
            </a:r>
            <a:r>
              <a:rPr lang="ar-DZ" dirty="0" err="1" smtClean="0"/>
              <a:t>الارضي</a:t>
            </a:r>
            <a:r>
              <a:rPr lang="ar-DZ" dirty="0" smtClean="0"/>
              <a:t> والمائي والجوي الذي تباشر فيه الدولة سلطتها وسيادتها دون منازعة من دول أخرى .</a:t>
            </a:r>
          </a:p>
          <a:p>
            <a:pPr algn="just" rtl="1">
              <a:buNone/>
            </a:pPr>
            <a:endParaRPr lang="ar-DZ"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357214"/>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928670"/>
            <a:ext cx="8229600" cy="4389120"/>
          </a:xfrm>
        </p:spPr>
        <p:txBody>
          <a:bodyPr>
            <a:normAutofit fontScale="92500" lnSpcReduction="10000"/>
          </a:bodyPr>
          <a:lstStyle/>
          <a:p>
            <a:pPr algn="ctr" rtl="1">
              <a:buNone/>
            </a:pPr>
            <a:r>
              <a:rPr lang="ar-DZ" dirty="0" smtClean="0">
                <a:solidFill>
                  <a:srgbClr val="FF0000"/>
                </a:solidFill>
              </a:rPr>
              <a:t>ثانيا: </a:t>
            </a:r>
            <a:r>
              <a:rPr lang="ar-DZ" dirty="0" err="1" smtClean="0">
                <a:solidFill>
                  <a:srgbClr val="FF0000"/>
                </a:solidFill>
              </a:rPr>
              <a:t>مشتملات</a:t>
            </a:r>
            <a:r>
              <a:rPr lang="ar-DZ" dirty="0" smtClean="0">
                <a:solidFill>
                  <a:srgbClr val="FF0000"/>
                </a:solidFill>
              </a:rPr>
              <a:t> أو عناصر </a:t>
            </a:r>
            <a:r>
              <a:rPr lang="ar-DZ" dirty="0" err="1" smtClean="0">
                <a:solidFill>
                  <a:srgbClr val="FF0000"/>
                </a:solidFill>
              </a:rPr>
              <a:t>الاقليم</a:t>
            </a:r>
            <a:endParaRPr lang="ar-DZ" dirty="0" smtClean="0">
              <a:solidFill>
                <a:srgbClr val="FF0000"/>
              </a:solidFill>
            </a:endParaRPr>
          </a:p>
          <a:p>
            <a:pPr algn="ctr" rtl="1">
              <a:buNone/>
            </a:pPr>
            <a:r>
              <a:rPr lang="ar-DZ" dirty="0" smtClean="0"/>
              <a:t>يتضمن </a:t>
            </a:r>
            <a:r>
              <a:rPr lang="ar-DZ" dirty="0" err="1" smtClean="0"/>
              <a:t>ثلالثة</a:t>
            </a:r>
            <a:r>
              <a:rPr lang="ar-DZ" dirty="0" smtClean="0"/>
              <a:t> </a:t>
            </a:r>
            <a:r>
              <a:rPr lang="ar-DZ" dirty="0" err="1" smtClean="0"/>
              <a:t>عناصرالاقليم</a:t>
            </a:r>
            <a:r>
              <a:rPr lang="ar-DZ" dirty="0" smtClean="0"/>
              <a:t> البري أو اليابسة، </a:t>
            </a:r>
            <a:r>
              <a:rPr lang="ar-DZ" dirty="0" err="1" smtClean="0"/>
              <a:t>الاقليم</a:t>
            </a:r>
            <a:r>
              <a:rPr lang="ar-DZ" dirty="0" smtClean="0"/>
              <a:t> المائي، </a:t>
            </a:r>
            <a:r>
              <a:rPr lang="ar-DZ" dirty="0" err="1" smtClean="0"/>
              <a:t>والاقليم</a:t>
            </a:r>
            <a:r>
              <a:rPr lang="ar-DZ" dirty="0" smtClean="0"/>
              <a:t> الجوي</a:t>
            </a:r>
            <a:endParaRPr lang="ar-DZ" dirty="0" smtClean="0">
              <a:solidFill>
                <a:srgbClr val="FF0000"/>
              </a:solidFill>
            </a:endParaRPr>
          </a:p>
          <a:p>
            <a:pPr algn="just" rtl="1">
              <a:buNone/>
            </a:pPr>
            <a:r>
              <a:rPr lang="ar-DZ" dirty="0" smtClean="0">
                <a:solidFill>
                  <a:srgbClr val="92D050"/>
                </a:solidFill>
              </a:rPr>
              <a:t>1-</a:t>
            </a:r>
            <a:r>
              <a:rPr lang="ar-DZ" dirty="0" err="1" smtClean="0">
                <a:solidFill>
                  <a:srgbClr val="92D050"/>
                </a:solidFill>
              </a:rPr>
              <a:t>الاقليم</a:t>
            </a:r>
            <a:r>
              <a:rPr lang="ar-DZ" dirty="0" smtClean="0">
                <a:solidFill>
                  <a:srgbClr val="92D050"/>
                </a:solidFill>
              </a:rPr>
              <a:t> البري: </a:t>
            </a:r>
            <a:r>
              <a:rPr lang="ar-DZ" dirty="0" smtClean="0"/>
              <a:t>يقصد </a:t>
            </a:r>
            <a:r>
              <a:rPr lang="ar-DZ" dirty="0" err="1" smtClean="0"/>
              <a:t>به</a:t>
            </a:r>
            <a:r>
              <a:rPr lang="ar-DZ" dirty="0" smtClean="0"/>
              <a:t> اليابسة أو </a:t>
            </a:r>
            <a:r>
              <a:rPr lang="ar-DZ" dirty="0" err="1" smtClean="0"/>
              <a:t>الافليم</a:t>
            </a:r>
            <a:r>
              <a:rPr lang="ar-DZ" dirty="0" smtClean="0"/>
              <a:t> </a:t>
            </a:r>
            <a:r>
              <a:rPr lang="ar-DZ" dirty="0" err="1" smtClean="0"/>
              <a:t>الارضي</a:t>
            </a:r>
            <a:r>
              <a:rPr lang="ar-DZ" dirty="0" smtClean="0"/>
              <a:t> الذي تمارس فسه الدولة سيادتها وهي محددة في حدوده</a:t>
            </a:r>
          </a:p>
          <a:p>
            <a:pPr algn="just" rtl="1">
              <a:buNone/>
            </a:pPr>
            <a:r>
              <a:rPr lang="ar-DZ" dirty="0" smtClean="0"/>
              <a:t>ويتحدد </a:t>
            </a:r>
            <a:r>
              <a:rPr lang="ar-DZ" dirty="0" err="1" smtClean="0"/>
              <a:t>الاقليم</a:t>
            </a:r>
            <a:r>
              <a:rPr lang="ar-DZ" dirty="0" smtClean="0"/>
              <a:t> الأرضي بحدود طبيعية كالبحار والجبال، أو حدود اصطناعية </a:t>
            </a:r>
            <a:r>
              <a:rPr lang="ar-DZ" dirty="0" err="1" smtClean="0"/>
              <a:t>كالاسلاك</a:t>
            </a:r>
            <a:r>
              <a:rPr lang="ar-DZ" dirty="0" smtClean="0"/>
              <a:t> والأبراج </a:t>
            </a:r>
            <a:r>
              <a:rPr lang="ar-DZ" dirty="0" err="1" smtClean="0"/>
              <a:t>او</a:t>
            </a:r>
            <a:r>
              <a:rPr lang="ar-DZ" dirty="0" smtClean="0"/>
              <a:t> </a:t>
            </a:r>
            <a:r>
              <a:rPr lang="ar-DZ" dirty="0" err="1" smtClean="0"/>
              <a:t>الاسوار</a:t>
            </a:r>
            <a:r>
              <a:rPr lang="ar-DZ" dirty="0" smtClean="0"/>
              <a:t>، وقد ترسم هذه الحدود بخطوط وهمية .</a:t>
            </a:r>
          </a:p>
          <a:p>
            <a:pPr algn="just" rtl="1">
              <a:buNone/>
            </a:pPr>
            <a:r>
              <a:rPr lang="ar-DZ" dirty="0" smtClean="0"/>
              <a:t>وقد تعتمد الدول المتجاورة </a:t>
            </a:r>
            <a:r>
              <a:rPr lang="ar-DZ" dirty="0" err="1" smtClean="0"/>
              <a:t>ابرام</a:t>
            </a:r>
            <a:r>
              <a:rPr lang="ar-DZ" dirty="0" smtClean="0"/>
              <a:t> الاتفاقيات الدولية لتحديد الحدود وقد تتعمد </a:t>
            </a:r>
            <a:r>
              <a:rPr lang="ar-DZ" dirty="0" err="1" smtClean="0"/>
              <a:t>مباتدئ</a:t>
            </a:r>
            <a:r>
              <a:rPr lang="ar-DZ" dirty="0" smtClean="0"/>
              <a:t> القانون الدولي في ذلك.</a:t>
            </a:r>
          </a:p>
          <a:p>
            <a:pPr algn="just" rtl="1">
              <a:buNone/>
            </a:pPr>
            <a:r>
              <a:rPr lang="ar-DZ" dirty="0" smtClean="0"/>
              <a:t>ولا يشترط في </a:t>
            </a:r>
            <a:r>
              <a:rPr lang="ar-DZ" dirty="0" err="1" smtClean="0"/>
              <a:t>الاقليم</a:t>
            </a:r>
            <a:r>
              <a:rPr lang="ar-DZ" dirty="0" smtClean="0"/>
              <a:t> أن يكون متصلا فيمكن أن تفصل بين أجزاءه بحر أو نهر مثل اليابان التي هي عبارة عن مجموعة من الجزر</a:t>
            </a:r>
          </a:p>
          <a:p>
            <a:pPr algn="just" rtl="1">
              <a:buNone/>
            </a:pPr>
            <a:r>
              <a:rPr lang="ar-DZ" dirty="0" smtClean="0"/>
              <a:t>كما </a:t>
            </a:r>
            <a:r>
              <a:rPr lang="ar-DZ" dirty="0" err="1" smtClean="0"/>
              <a:t>لايشترط</a:t>
            </a:r>
            <a:r>
              <a:rPr lang="ar-DZ" dirty="0" smtClean="0"/>
              <a:t> أن يكون </a:t>
            </a:r>
            <a:r>
              <a:rPr lang="ar-DZ" dirty="0" err="1" smtClean="0"/>
              <a:t>او</a:t>
            </a:r>
            <a:r>
              <a:rPr lang="ar-DZ" dirty="0" smtClean="0"/>
              <a:t> واسعا فيكفي أن يكون على مساحة معينة.</a:t>
            </a:r>
          </a:p>
          <a:p>
            <a:pPr algn="just" rtl="1">
              <a:buNone/>
            </a:pPr>
            <a:endParaRPr lang="ar-DZ" dirty="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428604"/>
            <a:ext cx="8229600" cy="1143000"/>
          </a:xfrm>
        </p:spPr>
        <p:txBody>
          <a:bodyPr/>
          <a:lstStyle/>
          <a:p>
            <a:pPr algn="ctr" rtl="1"/>
            <a:r>
              <a:rPr lang="ar-DZ" dirty="0" smtClean="0"/>
              <a:t>مقدمة</a:t>
            </a:r>
            <a:endParaRPr lang="fr-FR" dirty="0"/>
          </a:p>
        </p:txBody>
      </p:sp>
      <p:sp>
        <p:nvSpPr>
          <p:cNvPr id="3" name="Espace réservé du contenu 2"/>
          <p:cNvSpPr>
            <a:spLocks noGrp="1"/>
          </p:cNvSpPr>
          <p:nvPr>
            <p:ph idx="1"/>
          </p:nvPr>
        </p:nvSpPr>
        <p:spPr>
          <a:xfrm>
            <a:off x="571472" y="1643050"/>
            <a:ext cx="8229600" cy="4389120"/>
          </a:xfrm>
        </p:spPr>
        <p:txBody>
          <a:bodyPr>
            <a:normAutofit/>
          </a:bodyPr>
          <a:lstStyle/>
          <a:p>
            <a:pPr algn="ctr" rtl="1"/>
            <a:r>
              <a:rPr lang="ar-DZ" sz="3200" dirty="0" smtClean="0">
                <a:cs typeface="+mj-cs"/>
              </a:rPr>
              <a:t>تكمن </a:t>
            </a:r>
            <a:r>
              <a:rPr lang="ar-DZ" sz="3200" dirty="0" err="1" smtClean="0">
                <a:cs typeface="+mj-cs"/>
              </a:rPr>
              <a:t>اهمية</a:t>
            </a:r>
            <a:r>
              <a:rPr lang="ar-DZ" sz="3200" dirty="0" smtClean="0">
                <a:cs typeface="+mj-cs"/>
              </a:rPr>
              <a:t> دراسة القانون الدستوري في المواضيع التي يتناولها هذا </a:t>
            </a:r>
            <a:r>
              <a:rPr lang="ar-DZ" sz="3200" dirty="0" err="1" smtClean="0">
                <a:cs typeface="+mj-cs"/>
              </a:rPr>
              <a:t>الاخير</a:t>
            </a:r>
            <a:r>
              <a:rPr lang="ar-DZ" sz="3200" dirty="0" smtClean="0">
                <a:cs typeface="+mj-cs"/>
              </a:rPr>
              <a:t> من خلال دراسة نظرية الدولة من حيث </a:t>
            </a:r>
            <a:r>
              <a:rPr lang="ar-DZ" sz="3200" dirty="0" err="1" smtClean="0">
                <a:cs typeface="+mj-cs"/>
              </a:rPr>
              <a:t>اركانها</a:t>
            </a:r>
            <a:r>
              <a:rPr lang="ar-DZ" sz="3200" dirty="0" smtClean="0">
                <a:cs typeface="+mj-cs"/>
              </a:rPr>
              <a:t> وخصائصها </a:t>
            </a:r>
            <a:r>
              <a:rPr lang="ar-DZ" sz="3200" dirty="0" err="1" smtClean="0">
                <a:cs typeface="+mj-cs"/>
              </a:rPr>
              <a:t>و</a:t>
            </a:r>
            <a:r>
              <a:rPr lang="ar-DZ" sz="3200" dirty="0" smtClean="0">
                <a:cs typeface="+mj-cs"/>
              </a:rPr>
              <a:t> </a:t>
            </a:r>
            <a:r>
              <a:rPr lang="ar-DZ" sz="3200" dirty="0" err="1" smtClean="0">
                <a:cs typeface="+mj-cs"/>
              </a:rPr>
              <a:t>انواعها</a:t>
            </a:r>
            <a:r>
              <a:rPr lang="ar-DZ" sz="3200" dirty="0" smtClean="0">
                <a:cs typeface="+mj-cs"/>
              </a:rPr>
              <a:t> ، ولاسيما دستورها من حيث وضعه وتعديله </a:t>
            </a:r>
            <a:r>
              <a:rPr lang="ar-DZ" sz="3200" dirty="0" err="1" smtClean="0">
                <a:cs typeface="+mj-cs"/>
              </a:rPr>
              <a:t>والغاءه</a:t>
            </a:r>
            <a:r>
              <a:rPr lang="ar-DZ" sz="3200" dirty="0" smtClean="0">
                <a:cs typeface="+mj-cs"/>
              </a:rPr>
              <a:t>، </a:t>
            </a:r>
            <a:r>
              <a:rPr lang="ar-DZ" sz="3200" dirty="0" err="1" smtClean="0">
                <a:cs typeface="+mj-cs"/>
              </a:rPr>
              <a:t>ايضا</a:t>
            </a:r>
            <a:r>
              <a:rPr lang="ar-DZ" sz="3200" dirty="0" smtClean="0">
                <a:cs typeface="+mj-cs"/>
              </a:rPr>
              <a:t> يهتم بتحديد </a:t>
            </a:r>
            <a:r>
              <a:rPr lang="ar-DZ" sz="3200" dirty="0" err="1" smtClean="0">
                <a:cs typeface="+mj-cs"/>
              </a:rPr>
              <a:t>اجهزتها</a:t>
            </a:r>
            <a:r>
              <a:rPr lang="ar-DZ" sz="3200" dirty="0" smtClean="0">
                <a:cs typeface="+mj-cs"/>
              </a:rPr>
              <a:t> وطرق ممارستها لسلطاتها الذي يحدد في </a:t>
            </a:r>
            <a:r>
              <a:rPr lang="ar-DZ" sz="3200" dirty="0" err="1" smtClean="0">
                <a:cs typeface="+mj-cs"/>
              </a:rPr>
              <a:t>الاخير</a:t>
            </a:r>
            <a:r>
              <a:rPr lang="ar-DZ" sz="3200" dirty="0" smtClean="0">
                <a:cs typeface="+mj-cs"/>
              </a:rPr>
              <a:t> بطبيعة نظام حكمها </a:t>
            </a:r>
          </a:p>
          <a:p>
            <a:pPr algn="ctr" rtl="1"/>
            <a:r>
              <a:rPr lang="ar-DZ" sz="3200" dirty="0" smtClean="0">
                <a:cs typeface="+mj-cs"/>
              </a:rPr>
              <a:t>بناء على ما سبق نقسم دراستنا </a:t>
            </a:r>
            <a:r>
              <a:rPr lang="ar-DZ" sz="3200" dirty="0" err="1" smtClean="0">
                <a:cs typeface="+mj-cs"/>
              </a:rPr>
              <a:t>الى</a:t>
            </a:r>
            <a:r>
              <a:rPr lang="ar-DZ" sz="3200" dirty="0" smtClean="0">
                <a:cs typeface="+mj-cs"/>
              </a:rPr>
              <a:t> ثلاث فصول </a:t>
            </a:r>
          </a:p>
          <a:p>
            <a:pPr algn="r" rtl="1"/>
            <a:r>
              <a:rPr lang="ar-DZ" sz="3200" dirty="0" smtClean="0">
                <a:cs typeface="+mj-cs"/>
              </a:rPr>
              <a:t>الفصل الأول:نخصصه لنظرية الدولة </a:t>
            </a:r>
          </a:p>
          <a:p>
            <a:pPr algn="r" rtl="1"/>
            <a:r>
              <a:rPr lang="ar-DZ" sz="3200" dirty="0" smtClean="0">
                <a:cs typeface="+mj-cs"/>
              </a:rPr>
              <a:t>الفصل الثاني: لنظرية الدساتير</a:t>
            </a:r>
          </a:p>
          <a:p>
            <a:pPr algn="r" rtl="1"/>
            <a:r>
              <a:rPr lang="ar-DZ" sz="3200" dirty="0" smtClean="0">
                <a:cs typeface="+mj-cs"/>
              </a:rPr>
              <a:t>الفصل الثالث: لطرق ممارسة السلطة </a:t>
            </a:r>
            <a:r>
              <a:rPr lang="ar-DZ" sz="3200" dirty="0" err="1" smtClean="0">
                <a:cs typeface="+mj-cs"/>
              </a:rPr>
              <a:t>وانواع</a:t>
            </a:r>
            <a:r>
              <a:rPr lang="ar-DZ" sz="3200" dirty="0" smtClean="0">
                <a:cs typeface="+mj-cs"/>
              </a:rPr>
              <a:t> النظم السياسية</a:t>
            </a:r>
            <a:endParaRPr lang="fr-FR" sz="3200" dirty="0">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76"/>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785794"/>
            <a:ext cx="8229600" cy="4389120"/>
          </a:xfrm>
        </p:spPr>
        <p:txBody>
          <a:bodyPr/>
          <a:lstStyle/>
          <a:p>
            <a:pPr algn="just" rtl="1">
              <a:buNone/>
            </a:pPr>
            <a:r>
              <a:rPr lang="ar-DZ" dirty="0" smtClean="0">
                <a:solidFill>
                  <a:srgbClr val="92D050"/>
                </a:solidFill>
              </a:rPr>
              <a:t>2-</a:t>
            </a:r>
            <a:r>
              <a:rPr lang="ar-DZ" dirty="0" err="1" smtClean="0">
                <a:solidFill>
                  <a:srgbClr val="92D050"/>
                </a:solidFill>
              </a:rPr>
              <a:t>الاقليم</a:t>
            </a:r>
            <a:r>
              <a:rPr lang="ar-DZ" dirty="0" smtClean="0">
                <a:solidFill>
                  <a:srgbClr val="92D050"/>
                </a:solidFill>
              </a:rPr>
              <a:t> المائي: </a:t>
            </a:r>
            <a:r>
              <a:rPr lang="ar-DZ" dirty="0" smtClean="0"/>
              <a:t>يقصد </a:t>
            </a:r>
            <a:r>
              <a:rPr lang="ar-DZ" dirty="0" err="1" smtClean="0"/>
              <a:t>به</a:t>
            </a:r>
            <a:r>
              <a:rPr lang="ar-DZ" dirty="0" smtClean="0"/>
              <a:t> الجزء من البحر </a:t>
            </a:r>
            <a:r>
              <a:rPr lang="ar-DZ" dirty="0" err="1" smtClean="0"/>
              <a:t>الملاسق</a:t>
            </a:r>
            <a:r>
              <a:rPr lang="ar-DZ" dirty="0" smtClean="0"/>
              <a:t> لشواطئ الدولة،ويطلق عليه البحر </a:t>
            </a:r>
            <a:r>
              <a:rPr lang="ar-DZ" dirty="0" err="1" smtClean="0"/>
              <a:t>الاقليمي</a:t>
            </a:r>
            <a:r>
              <a:rPr lang="ar-DZ" dirty="0" smtClean="0"/>
              <a:t>، </a:t>
            </a:r>
            <a:r>
              <a:rPr lang="ar-DZ" dirty="0" err="1" smtClean="0"/>
              <a:t>بالاضافة</a:t>
            </a:r>
            <a:r>
              <a:rPr lang="ar-DZ" dirty="0" smtClean="0"/>
              <a:t> </a:t>
            </a:r>
            <a:r>
              <a:rPr lang="ar-DZ" dirty="0" err="1" smtClean="0"/>
              <a:t>الى</a:t>
            </a:r>
            <a:r>
              <a:rPr lang="ar-DZ" dirty="0" smtClean="0"/>
              <a:t> ما يوجد داخل الدولة من مسطحات مائية ، أودية وأنهار وقد اختلف الفقه في تحديد مداه من 3 اميال و6 والى 12 ميل.</a:t>
            </a:r>
          </a:p>
          <a:p>
            <a:pPr algn="just" rtl="1">
              <a:buNone/>
            </a:pPr>
            <a:r>
              <a:rPr lang="ar-DZ" dirty="0" smtClean="0">
                <a:solidFill>
                  <a:srgbClr val="92D050"/>
                </a:solidFill>
              </a:rPr>
              <a:t>3- </a:t>
            </a:r>
            <a:r>
              <a:rPr lang="ar-DZ" dirty="0" err="1" smtClean="0">
                <a:solidFill>
                  <a:srgbClr val="92D050"/>
                </a:solidFill>
              </a:rPr>
              <a:t>الاقليم</a:t>
            </a:r>
            <a:r>
              <a:rPr lang="ar-DZ" dirty="0" smtClean="0">
                <a:solidFill>
                  <a:srgbClr val="92D050"/>
                </a:solidFill>
              </a:rPr>
              <a:t> الجوي </a:t>
            </a:r>
            <a:r>
              <a:rPr lang="ar-DZ" dirty="0" smtClean="0"/>
              <a:t>: هو جزء الهواء الذي يعلو الاقليم البري والاقليم المائي، وقد اختلف الفقه أيضا في تحديد سيادة على اقليمها الجوي بين سيادة مطلقة للدولة وبين الحرية ورأي ثالث توسطهما بضرورة احترام قواعد المرور البرئ</a:t>
            </a:r>
          </a:p>
          <a:p>
            <a:pPr algn="ctr" rtl="1">
              <a:buNone/>
            </a:pPr>
            <a:endParaRPr lang="fr-FR"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785794"/>
            <a:ext cx="8229600" cy="4389120"/>
          </a:xfrm>
        </p:spPr>
        <p:txBody>
          <a:bodyPr/>
          <a:lstStyle/>
          <a:p>
            <a:pPr algn="ctr" rtl="1">
              <a:buNone/>
            </a:pPr>
            <a:r>
              <a:rPr lang="ar-DZ" dirty="0" smtClean="0">
                <a:solidFill>
                  <a:srgbClr val="FF0000"/>
                </a:solidFill>
              </a:rPr>
              <a:t>ثالثا:طبيعة حق الدولة على </a:t>
            </a:r>
            <a:r>
              <a:rPr lang="ar-DZ" dirty="0" err="1" smtClean="0">
                <a:solidFill>
                  <a:srgbClr val="FF0000"/>
                </a:solidFill>
              </a:rPr>
              <a:t>اقليمها</a:t>
            </a:r>
            <a:endParaRPr lang="ar-DZ" dirty="0" smtClean="0">
              <a:solidFill>
                <a:srgbClr val="FF0000"/>
              </a:solidFill>
            </a:endParaRPr>
          </a:p>
          <a:p>
            <a:pPr algn="just" rtl="1">
              <a:buNone/>
            </a:pPr>
            <a:r>
              <a:rPr lang="ar-DZ" dirty="0" smtClean="0"/>
              <a:t>تساءل الفقه حول طبيعة العلاقة التي تربط الدولة </a:t>
            </a:r>
            <a:r>
              <a:rPr lang="ar-DZ" dirty="0" err="1" smtClean="0"/>
              <a:t>باقليمها</a:t>
            </a:r>
            <a:r>
              <a:rPr lang="ar-DZ" dirty="0" smtClean="0"/>
              <a:t> فانقسم </a:t>
            </a:r>
            <a:r>
              <a:rPr lang="ar-DZ" dirty="0" err="1" smtClean="0"/>
              <a:t>الى</a:t>
            </a:r>
            <a:r>
              <a:rPr lang="ar-DZ" dirty="0" smtClean="0"/>
              <a:t> ثلاث </a:t>
            </a:r>
            <a:r>
              <a:rPr lang="ar-DZ" dirty="0" err="1" smtClean="0"/>
              <a:t>اتجهات</a:t>
            </a:r>
            <a:r>
              <a:rPr lang="ar-DZ" dirty="0" smtClean="0"/>
              <a:t> ، فهناك من اعتبر هذا الحق هو حق الملكية على اعتبار أن الملك يملك </a:t>
            </a:r>
            <a:r>
              <a:rPr lang="ar-DZ" dirty="0" err="1" smtClean="0"/>
              <a:t>اقليم</a:t>
            </a:r>
            <a:r>
              <a:rPr lang="ar-DZ" dirty="0" smtClean="0"/>
              <a:t> الدولة، </a:t>
            </a:r>
            <a:r>
              <a:rPr lang="ar-DZ" dirty="0" err="1" smtClean="0"/>
              <a:t>بيتما</a:t>
            </a:r>
            <a:r>
              <a:rPr lang="ar-DZ" dirty="0" smtClean="0"/>
              <a:t> اعتبرها اتجاه ثان أن هذا هو حق </a:t>
            </a:r>
            <a:r>
              <a:rPr lang="ar-DZ" dirty="0" err="1" smtClean="0"/>
              <a:t>مليكة</a:t>
            </a:r>
            <a:r>
              <a:rPr lang="ar-DZ" dirty="0" smtClean="0"/>
              <a:t> ولكن ذو طبيعة خاصة يعلو الملكية الفردية </a:t>
            </a:r>
            <a:r>
              <a:rPr lang="ar-DZ" dirty="0" err="1" smtClean="0"/>
              <a:t>ولايتعارض</a:t>
            </a:r>
            <a:r>
              <a:rPr lang="ar-DZ" dirty="0" smtClean="0"/>
              <a:t> معها، </a:t>
            </a:r>
            <a:r>
              <a:rPr lang="ar-DZ" dirty="0" err="1" smtClean="0"/>
              <a:t>يتنمااعتبرها</a:t>
            </a:r>
            <a:r>
              <a:rPr lang="ar-DZ" dirty="0" smtClean="0"/>
              <a:t> اتجاه ثالث </a:t>
            </a:r>
            <a:r>
              <a:rPr lang="ar-DZ" dirty="0" err="1" smtClean="0"/>
              <a:t>الى</a:t>
            </a:r>
            <a:r>
              <a:rPr lang="ar-DZ" dirty="0" smtClean="0"/>
              <a:t> أنه حق عيني نظاميي يحدد مضمون هذا الحق0</a:t>
            </a:r>
          </a:p>
          <a:p>
            <a:pPr algn="just" rtl="1">
              <a:buNone/>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76"/>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857232"/>
            <a:ext cx="8229600" cy="4389120"/>
          </a:xfrm>
        </p:spPr>
        <p:txBody>
          <a:bodyPr/>
          <a:lstStyle/>
          <a:p>
            <a:pPr algn="ctr" rtl="1"/>
            <a:r>
              <a:rPr lang="ar-DZ" dirty="0" smtClean="0">
                <a:solidFill>
                  <a:srgbClr val="92D050"/>
                </a:solidFill>
              </a:rPr>
              <a:t>المطلب الثالث:السلطة السياسية</a:t>
            </a:r>
          </a:p>
          <a:p>
            <a:pPr algn="just" rtl="1">
              <a:buNone/>
            </a:pPr>
            <a:r>
              <a:rPr lang="ar-DZ" dirty="0" smtClean="0"/>
              <a:t>لا يكفي لقيام الدولة من الناحية القانونية توفر الركنين السابقين فقط </a:t>
            </a:r>
            <a:r>
              <a:rPr lang="ar-DZ" dirty="0" err="1" smtClean="0"/>
              <a:t>وانما</a:t>
            </a:r>
            <a:r>
              <a:rPr lang="ar-DZ" dirty="0" smtClean="0"/>
              <a:t> يجب أن تكون هناك سلطة حكم، وهي </a:t>
            </a:r>
            <a:r>
              <a:rPr lang="ar-DZ" dirty="0" err="1" smtClean="0"/>
              <a:t>اهم</a:t>
            </a:r>
            <a:r>
              <a:rPr lang="ar-DZ" dirty="0" smtClean="0"/>
              <a:t> عنصر في قيام الدولة ، مادفع الفقه الى تعريف الدولة بأنها هي تنظيم لسلطة القهر.</a:t>
            </a:r>
          </a:p>
          <a:p>
            <a:pPr algn="just" rtl="1">
              <a:buNone/>
            </a:pPr>
            <a:r>
              <a:rPr lang="ar-DZ" dirty="0" smtClean="0"/>
              <a:t>والسلطة السياسية ضرورية أقرتها الحماية والمحافظة على الجماعة البشرية كما هي </a:t>
            </a:r>
            <a:r>
              <a:rPr lang="ar-DZ" dirty="0" err="1" smtClean="0"/>
              <a:t>مايميز</a:t>
            </a:r>
            <a:r>
              <a:rPr lang="ar-DZ" dirty="0" smtClean="0"/>
              <a:t> الدولة عن غيرها من الجماعات التي لم ترقى </a:t>
            </a:r>
            <a:r>
              <a:rPr lang="ar-DZ" dirty="0" err="1" smtClean="0"/>
              <a:t>الى</a:t>
            </a:r>
            <a:r>
              <a:rPr lang="ar-DZ" dirty="0" smtClean="0"/>
              <a:t>  مستوى الدولة العشيرة </a:t>
            </a:r>
            <a:r>
              <a:rPr lang="ar-DZ" dirty="0" err="1" smtClean="0"/>
              <a:t>والقبيبلة</a:t>
            </a:r>
            <a:r>
              <a:rPr lang="ar-DZ" dirty="0" smtClean="0"/>
              <a:t>.</a:t>
            </a:r>
          </a:p>
          <a:p>
            <a:pPr algn="just" rtl="1">
              <a:buNone/>
            </a:pPr>
            <a:r>
              <a:rPr lang="ar-DZ" dirty="0" smtClean="0">
                <a:solidFill>
                  <a:srgbClr val="C00000"/>
                </a:solidFill>
              </a:rPr>
              <a:t>أولا: تعريف السلطة السياسية:هي </a:t>
            </a:r>
            <a:r>
              <a:rPr lang="ar-DZ" dirty="0" smtClean="0"/>
              <a:t>قوة </a:t>
            </a:r>
            <a:r>
              <a:rPr lang="ar-DZ" dirty="0" err="1" smtClean="0"/>
              <a:t>ارادة</a:t>
            </a:r>
            <a:r>
              <a:rPr lang="ar-DZ" dirty="0" smtClean="0"/>
              <a:t> تتجلى لدى الذين يتولون عملية حكم جماعة من البشر فتتيح لهم فرض أنفسهم بفضل </a:t>
            </a:r>
            <a:r>
              <a:rPr lang="ar-DZ" dirty="0" err="1" smtClean="0"/>
              <a:t>التاثير</a:t>
            </a:r>
            <a:r>
              <a:rPr lang="ar-DZ" dirty="0" smtClean="0"/>
              <a:t> المزدوج</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357158" y="1071546"/>
            <a:ext cx="8229600" cy="4389120"/>
          </a:xfrm>
        </p:spPr>
        <p:txBody>
          <a:bodyPr/>
          <a:lstStyle/>
          <a:p>
            <a:pPr algn="r" rtl="1">
              <a:buNone/>
            </a:pPr>
            <a:r>
              <a:rPr lang="ar-DZ" dirty="0" smtClean="0"/>
              <a:t>5-هي سلطة مشروعة وشرعية يقصد بالمشروعية تطابق السلطة مع آمال المجتمع أما الشرعية فتطلق على السلطة التي تستند في أعمالها على الدستور.</a:t>
            </a:r>
          </a:p>
          <a:p>
            <a:pPr algn="r" rtl="1">
              <a:buNone/>
            </a:pPr>
            <a:r>
              <a:rPr lang="ar-DZ" dirty="0" smtClean="0"/>
              <a:t>تعتبر </a:t>
            </a:r>
            <a:r>
              <a:rPr lang="ar-DZ" dirty="0" err="1" smtClean="0"/>
              <a:t>الاركان</a:t>
            </a:r>
            <a:r>
              <a:rPr lang="ar-DZ" dirty="0" smtClean="0"/>
              <a:t> السابقة الذكر العناصر المتفق عليها بين الفقه الدستوري ويضيف البعض الآخر من الفقه ركن آخر مختلف فيه وهو ركن </a:t>
            </a:r>
            <a:r>
              <a:rPr lang="ar-DZ" dirty="0" err="1" smtClean="0"/>
              <a:t>الاعنراف</a:t>
            </a:r>
            <a:r>
              <a:rPr lang="ar-DZ" dirty="0" smtClean="0"/>
              <a:t> وذلك هل يكفي توافر العناصر </a:t>
            </a:r>
            <a:r>
              <a:rPr lang="ar-DZ" dirty="0" err="1" smtClean="0"/>
              <a:t>الثلالث</a:t>
            </a:r>
            <a:r>
              <a:rPr lang="ar-DZ" dirty="0" smtClean="0"/>
              <a:t> السابقة لقيام الدولة أم يشترط اعتراف الدول </a:t>
            </a:r>
            <a:r>
              <a:rPr lang="ar-DZ" dirty="0" err="1" smtClean="0"/>
              <a:t>بها</a:t>
            </a:r>
            <a:r>
              <a:rPr lang="ar-DZ" dirty="0" smtClean="0"/>
              <a:t> حتى تكون موجودة من الناحية القانونية والدولية ؟</a:t>
            </a:r>
          </a:p>
          <a:p>
            <a:pPr algn="r" rtl="1">
              <a:buNone/>
            </a:pPr>
            <a:r>
              <a:rPr lang="ar-DZ" dirty="0" smtClean="0"/>
              <a:t>اختلف الفقه الدستوري في </a:t>
            </a:r>
            <a:r>
              <a:rPr lang="ar-DZ" dirty="0" err="1" smtClean="0"/>
              <a:t>الاجابة</a:t>
            </a:r>
            <a:r>
              <a:rPr lang="ar-DZ" dirty="0" smtClean="0"/>
              <a:t> عن هذا السؤال </a:t>
            </a:r>
            <a:r>
              <a:rPr lang="ar-DZ" dirty="0" err="1" smtClean="0"/>
              <a:t>الى</a:t>
            </a:r>
            <a:r>
              <a:rPr lang="ar-DZ" dirty="0" smtClean="0"/>
              <a:t> اتجاهين:</a:t>
            </a:r>
          </a:p>
          <a:p>
            <a:pPr algn="r" rtl="1">
              <a:buNone/>
            </a:pPr>
            <a:r>
              <a:rPr lang="ar-DZ" dirty="0" smtClean="0">
                <a:solidFill>
                  <a:srgbClr val="C00000"/>
                </a:solidFill>
              </a:rPr>
              <a:t>1-الاعتراف </a:t>
            </a:r>
            <a:r>
              <a:rPr lang="ar-DZ" dirty="0" err="1" smtClean="0">
                <a:solidFill>
                  <a:srgbClr val="C00000"/>
                </a:solidFill>
              </a:rPr>
              <a:t>المنشىء</a:t>
            </a:r>
            <a:r>
              <a:rPr lang="ar-DZ" dirty="0" smtClean="0">
                <a:solidFill>
                  <a:srgbClr val="C00000"/>
                </a:solidFill>
              </a:rPr>
              <a:t> : </a:t>
            </a:r>
            <a:r>
              <a:rPr lang="ar-DZ" dirty="0" smtClean="0"/>
              <a:t>الذي يعتبره شرط لقيام الدولة وتمتعها بالشخصية الدولية بمعنى توفر الأركان الثلاث لا يكفي لوجود الدولة.</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1143000"/>
          </a:xfrm>
        </p:spPr>
        <p:txBody>
          <a:bodyPr/>
          <a:lstStyle/>
          <a:p>
            <a:pPr algn="ctr"/>
            <a:r>
              <a:rPr lang="ar-DZ" smtClean="0"/>
              <a:t>الفصل الأول: نظرية الدولة</a:t>
            </a:r>
            <a:endParaRPr lang="fr-FR" dirty="0"/>
          </a:p>
        </p:txBody>
      </p:sp>
      <p:sp>
        <p:nvSpPr>
          <p:cNvPr id="3" name="Espace réservé du contenu 2"/>
          <p:cNvSpPr>
            <a:spLocks noGrp="1"/>
          </p:cNvSpPr>
          <p:nvPr>
            <p:ph idx="1"/>
          </p:nvPr>
        </p:nvSpPr>
        <p:spPr/>
        <p:txBody>
          <a:bodyPr/>
          <a:lstStyle/>
          <a:p>
            <a:pPr algn="just"/>
            <a:r>
              <a:rPr lang="ar-DZ" dirty="0" smtClean="0">
                <a:solidFill>
                  <a:srgbClr val="C00000"/>
                </a:solidFill>
              </a:rPr>
              <a:t>2- الاعتراف المقرر: </a:t>
            </a:r>
            <a:r>
              <a:rPr lang="ar-DZ" dirty="0" smtClean="0"/>
              <a:t>الذي يعتبر الدولة موجودة ضمن المجتمع الدولي متى حازت على الأركان الثلاث </a:t>
            </a:r>
            <a:r>
              <a:rPr lang="ar-DZ" dirty="0" err="1" smtClean="0"/>
              <a:t>والعتراف</a:t>
            </a:r>
            <a:r>
              <a:rPr lang="ar-DZ" dirty="0" smtClean="0"/>
              <a:t> ليس ضروري </a:t>
            </a:r>
            <a:r>
              <a:rPr lang="ar-DZ" dirty="0" err="1" smtClean="0"/>
              <a:t>الا</a:t>
            </a:r>
            <a:r>
              <a:rPr lang="ar-DZ" dirty="0" smtClean="0"/>
              <a:t> من ناحية ربط العلاقات الدبلوماسية مع هذه الدولة كما هو الحال بالنسبة لدولة فلسطين </a:t>
            </a:r>
            <a:r>
              <a:rPr lang="ar-DZ" dirty="0" err="1" smtClean="0"/>
              <a:t>واسرائيل</a:t>
            </a:r>
            <a:r>
              <a:rPr lang="ar-DZ" dirty="0" smtClean="0"/>
              <a:t>.</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338"/>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642910" y="857232"/>
            <a:ext cx="8229600" cy="4389120"/>
          </a:xfrm>
        </p:spPr>
        <p:txBody>
          <a:bodyPr>
            <a:normAutofit lnSpcReduction="10000"/>
          </a:bodyPr>
          <a:lstStyle/>
          <a:p>
            <a:pPr algn="ctr" rtl="1">
              <a:buNone/>
            </a:pPr>
            <a:r>
              <a:rPr lang="ar-DZ" dirty="0" smtClean="0">
                <a:solidFill>
                  <a:schemeClr val="bg2">
                    <a:lumMod val="50000"/>
                  </a:schemeClr>
                </a:solidFill>
              </a:rPr>
              <a:t>المبحث الثالث: خصائص للدولة</a:t>
            </a:r>
          </a:p>
          <a:p>
            <a:pPr algn="just" rtl="1">
              <a:buNone/>
            </a:pPr>
            <a:r>
              <a:rPr lang="ar-DZ" dirty="0" smtClean="0"/>
              <a:t>للدولة عدة خصائص فهناك ما تنفرد </a:t>
            </a:r>
            <a:r>
              <a:rPr lang="ar-DZ" dirty="0" err="1" smtClean="0"/>
              <a:t>بها</a:t>
            </a:r>
            <a:r>
              <a:rPr lang="ar-DZ" dirty="0" smtClean="0"/>
              <a:t> وأخرى تشترك مع غيرها من التجمعات في هذه الخصائص</a:t>
            </a:r>
            <a:r>
              <a:rPr lang="ar-DZ" dirty="0" smtClean="0">
                <a:solidFill>
                  <a:schemeClr val="bg2">
                    <a:lumMod val="50000"/>
                  </a:schemeClr>
                </a:solidFill>
              </a:rPr>
              <a:t>.</a:t>
            </a:r>
          </a:p>
          <a:p>
            <a:pPr algn="ctr" rtl="1">
              <a:buNone/>
            </a:pPr>
            <a:r>
              <a:rPr lang="ar-DZ" dirty="0" smtClean="0">
                <a:solidFill>
                  <a:srgbClr val="FFC000"/>
                </a:solidFill>
              </a:rPr>
              <a:t>المطلب الأول: الشخصية المعنوية</a:t>
            </a:r>
          </a:p>
          <a:p>
            <a:pPr algn="just" rtl="1">
              <a:buNone/>
            </a:pPr>
            <a:r>
              <a:rPr lang="ar-DZ" dirty="0" smtClean="0">
                <a:solidFill>
                  <a:schemeClr val="bg2">
                    <a:lumMod val="50000"/>
                  </a:schemeClr>
                </a:solidFill>
              </a:rPr>
              <a:t>أولا: تعريفها :</a:t>
            </a:r>
            <a:r>
              <a:rPr lang="ar-DZ" dirty="0" smtClean="0"/>
              <a:t>يعرفها على انها مجموهة من الاشخاص أو مجموعة من الأموال تتكاتف وتتعاون أو ترصد لتحقيق غرض معين مشروع بموجب اكتساب الشخصية القانونية التي يقصد بها القدرة أو المكنة على اكتساب الحقوق والتحمل بالالتزامات وابرام التصرفات القانونية .</a:t>
            </a:r>
          </a:p>
          <a:p>
            <a:pPr algn="just" rtl="1">
              <a:buNone/>
            </a:pPr>
            <a:r>
              <a:rPr lang="ar-DZ" dirty="0" smtClean="0">
                <a:solidFill>
                  <a:schemeClr val="bg2">
                    <a:lumMod val="90000"/>
                  </a:schemeClr>
                </a:solidFill>
              </a:rPr>
              <a:t>ثانيا: نتائج اكتساب الدولة للشخصية المعنوية: </a:t>
            </a:r>
            <a:r>
              <a:rPr lang="ar-DZ" dirty="0" smtClean="0">
                <a:solidFill>
                  <a:schemeClr val="tx1">
                    <a:lumMod val="50000"/>
                    <a:lumOff val="50000"/>
                  </a:schemeClr>
                </a:solidFill>
              </a:rPr>
              <a:t>ترتبط فكرة الشخصية القانونية بفكرة الأهلية في تحمل الواجبات واكتساب الحقوق ومن </a:t>
            </a:r>
            <a:r>
              <a:rPr lang="ar-DZ" dirty="0" err="1" smtClean="0">
                <a:solidFill>
                  <a:schemeClr val="tx1">
                    <a:lumMod val="50000"/>
                    <a:lumOff val="50000"/>
                  </a:schemeClr>
                </a:solidFill>
              </a:rPr>
              <a:t>اهم</a:t>
            </a:r>
            <a:r>
              <a:rPr lang="ar-DZ" dirty="0" smtClean="0">
                <a:solidFill>
                  <a:schemeClr val="tx1">
                    <a:lumMod val="50000"/>
                    <a:lumOff val="50000"/>
                  </a:schemeClr>
                </a:solidFill>
              </a:rPr>
              <a:t> هذه النتائج </a:t>
            </a:r>
            <a:r>
              <a:rPr lang="ar-DZ" dirty="0" err="1" smtClean="0">
                <a:solidFill>
                  <a:schemeClr val="tx1">
                    <a:lumMod val="50000"/>
                    <a:lumOff val="50000"/>
                  </a:schemeClr>
                </a:solidFill>
              </a:rPr>
              <a:t>مايلي</a:t>
            </a:r>
            <a:r>
              <a:rPr lang="ar-DZ" dirty="0" smtClean="0">
                <a:solidFill>
                  <a:schemeClr val="tx1">
                    <a:lumMod val="50000"/>
                    <a:lumOff val="50000"/>
                  </a:schemeClr>
                </a:solidFill>
              </a:rPr>
              <a:t>:</a:t>
            </a:r>
            <a:endParaRPr lang="fr-FR" dirty="0">
              <a:solidFill>
                <a:schemeClr val="tx1">
                  <a:lumMod val="50000"/>
                  <a:lumOff val="5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338"/>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71472" y="857232"/>
            <a:ext cx="8229600" cy="4389120"/>
          </a:xfrm>
        </p:spPr>
        <p:txBody>
          <a:bodyPr>
            <a:normAutofit fontScale="92500" lnSpcReduction="10000"/>
          </a:bodyPr>
          <a:lstStyle/>
          <a:p>
            <a:pPr algn="r" rtl="1">
              <a:buNone/>
            </a:pPr>
            <a:r>
              <a:rPr lang="ar-DZ" dirty="0" smtClean="0"/>
              <a:t>1-انصراف التصرفات التي </a:t>
            </a:r>
            <a:r>
              <a:rPr lang="ar-DZ" dirty="0" err="1" smtClean="0"/>
              <a:t>ييقوم</a:t>
            </a:r>
            <a:r>
              <a:rPr lang="ar-DZ" dirty="0" smtClean="0"/>
              <a:t> </a:t>
            </a:r>
            <a:r>
              <a:rPr lang="ar-DZ" dirty="0" err="1" smtClean="0"/>
              <a:t>بها</a:t>
            </a:r>
            <a:r>
              <a:rPr lang="ar-DZ" dirty="0" smtClean="0"/>
              <a:t> الدولة </a:t>
            </a:r>
            <a:r>
              <a:rPr lang="ar-DZ" dirty="0" err="1" smtClean="0"/>
              <a:t>اليها</a:t>
            </a:r>
            <a:r>
              <a:rPr lang="ar-DZ" dirty="0" smtClean="0"/>
              <a:t> لا للحكام الذين يعبرون عن </a:t>
            </a:r>
            <a:r>
              <a:rPr lang="ar-DZ" dirty="0" err="1" smtClean="0"/>
              <a:t>ارادتها</a:t>
            </a:r>
            <a:r>
              <a:rPr lang="ar-DZ" dirty="0" smtClean="0"/>
              <a:t>.</a:t>
            </a:r>
          </a:p>
          <a:p>
            <a:pPr algn="r" rtl="1">
              <a:buNone/>
            </a:pPr>
            <a:r>
              <a:rPr lang="ar-DZ" dirty="0" smtClean="0"/>
              <a:t>2-استمرار الدولة بغض النظر عن التحولات السياسية وما ينتج عنها من تغير قي الحكام.</a:t>
            </a:r>
          </a:p>
          <a:p>
            <a:pPr algn="r" rtl="1">
              <a:buNone/>
            </a:pPr>
            <a:r>
              <a:rPr lang="ar-DZ" dirty="0" smtClean="0"/>
              <a:t>3بقاء الالتزامات على عاتق الدولة رغم تغير الحكام.</a:t>
            </a:r>
          </a:p>
          <a:p>
            <a:pPr algn="r" rtl="1">
              <a:buNone/>
            </a:pPr>
            <a:r>
              <a:rPr lang="ar-DZ" dirty="0" smtClean="0"/>
              <a:t>4-شكل الدولة بمعنى وحدتها فالقرارات التي يتخذها </a:t>
            </a:r>
            <a:r>
              <a:rPr lang="ar-DZ" dirty="0" err="1" smtClean="0"/>
              <a:t>ممثلوا</a:t>
            </a:r>
            <a:r>
              <a:rPr lang="ar-DZ" dirty="0" smtClean="0"/>
              <a:t> </a:t>
            </a:r>
            <a:r>
              <a:rPr lang="ar-DZ" dirty="0" err="1" smtClean="0"/>
              <a:t>ادولة</a:t>
            </a:r>
            <a:r>
              <a:rPr lang="ar-DZ" dirty="0" smtClean="0"/>
              <a:t> تعتبر صادرة عن الدولة ككل ولا تستطيع أي هيئة التحلل منها.</a:t>
            </a:r>
          </a:p>
          <a:p>
            <a:pPr algn="r" rtl="1">
              <a:buNone/>
            </a:pPr>
            <a:r>
              <a:rPr lang="ar-DZ" dirty="0" smtClean="0"/>
              <a:t>5- امة المالية المستقلة للدولة عن الذمة المالية لممثليها.</a:t>
            </a:r>
          </a:p>
          <a:p>
            <a:pPr algn="r" rtl="1">
              <a:buNone/>
            </a:pPr>
            <a:r>
              <a:rPr lang="ar-DZ" dirty="0" smtClean="0"/>
              <a:t>6-المساواة بين الدول فبمجرد توفر </a:t>
            </a:r>
            <a:r>
              <a:rPr lang="ar-DZ" dirty="0" err="1" smtClean="0"/>
              <a:t>الاركان</a:t>
            </a:r>
            <a:r>
              <a:rPr lang="ar-DZ" dirty="0" smtClean="0"/>
              <a:t> الثلاث للدولة تثبت الشخصية القانونية لها وتعتبر عضوا في المجتمع الدولي </a:t>
            </a:r>
            <a:r>
              <a:rPr lang="ar-DZ" dirty="0" err="1" smtClean="0"/>
              <a:t>ومايميز</a:t>
            </a:r>
            <a:r>
              <a:rPr lang="ar-DZ" dirty="0" smtClean="0"/>
              <a:t> بين الدول هو طاقتها الاقتصادية السياسية </a:t>
            </a:r>
            <a:r>
              <a:rPr lang="ar-DZ" dirty="0" err="1" smtClean="0"/>
              <a:t>او</a:t>
            </a:r>
            <a:r>
              <a:rPr lang="ar-DZ" dirty="0" smtClean="0"/>
              <a:t> العسكرية.</a:t>
            </a:r>
          </a:p>
          <a:p>
            <a:pPr algn="r" rtl="1">
              <a:buNone/>
            </a:pPr>
            <a:endParaRPr lang="ar-DZ" dirty="0" smtClean="0"/>
          </a:p>
          <a:p>
            <a:pPr algn="r" rtl="1"/>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71472" y="1214422"/>
            <a:ext cx="8229600" cy="4389120"/>
          </a:xfrm>
        </p:spPr>
        <p:txBody>
          <a:bodyPr>
            <a:normAutofit fontScale="92500" lnSpcReduction="20000"/>
          </a:bodyPr>
          <a:lstStyle/>
          <a:p>
            <a:pPr algn="ctr"/>
            <a:r>
              <a:rPr lang="ar-DZ" dirty="0" smtClean="0">
                <a:solidFill>
                  <a:srgbClr val="FFC000"/>
                </a:solidFill>
              </a:rPr>
              <a:t>المطلب الثاني: السيادة</a:t>
            </a:r>
          </a:p>
          <a:p>
            <a:pPr algn="just" rtl="1">
              <a:buNone/>
            </a:pPr>
            <a:r>
              <a:rPr lang="ar-DZ" dirty="0" smtClean="0">
                <a:solidFill>
                  <a:schemeClr val="tx1">
                    <a:lumMod val="50000"/>
                    <a:lumOff val="50000"/>
                  </a:schemeClr>
                </a:solidFill>
              </a:rPr>
              <a:t>نتطرق </a:t>
            </a:r>
            <a:r>
              <a:rPr lang="ar-DZ" dirty="0" err="1" smtClean="0">
                <a:solidFill>
                  <a:schemeClr val="tx1">
                    <a:lumMod val="50000"/>
                    <a:lumOff val="50000"/>
                  </a:schemeClr>
                </a:solidFill>
              </a:rPr>
              <a:t>الى</a:t>
            </a:r>
            <a:r>
              <a:rPr lang="ar-DZ" dirty="0" smtClean="0">
                <a:solidFill>
                  <a:schemeClr val="tx1">
                    <a:lumMod val="50000"/>
                    <a:lumOff val="50000"/>
                  </a:schemeClr>
                </a:solidFill>
              </a:rPr>
              <a:t> تعريفها ثم مظاهرها واهم </a:t>
            </a:r>
            <a:r>
              <a:rPr lang="ar-DZ" dirty="0" err="1" smtClean="0">
                <a:solidFill>
                  <a:schemeClr val="tx1">
                    <a:lumMod val="50000"/>
                    <a:lumOff val="50000"/>
                  </a:schemeClr>
                </a:solidFill>
              </a:rPr>
              <a:t>النظريا</a:t>
            </a:r>
            <a:r>
              <a:rPr lang="ar-DZ" dirty="0" smtClean="0">
                <a:solidFill>
                  <a:schemeClr val="tx1">
                    <a:lumMod val="50000"/>
                    <a:lumOff val="50000"/>
                  </a:schemeClr>
                </a:solidFill>
              </a:rPr>
              <a:t> ت الفقهية التي قيلت فيها</a:t>
            </a:r>
          </a:p>
          <a:p>
            <a:pPr algn="just" rtl="1">
              <a:buNone/>
            </a:pPr>
            <a:r>
              <a:rPr lang="ar-DZ" dirty="0" smtClean="0">
                <a:solidFill>
                  <a:schemeClr val="bg2">
                    <a:lumMod val="50000"/>
                  </a:schemeClr>
                </a:solidFill>
              </a:rPr>
              <a:t>أولا: المقصود بالسيادة: </a:t>
            </a:r>
            <a:r>
              <a:rPr lang="ar-DZ" dirty="0" smtClean="0"/>
              <a:t>يقصد </a:t>
            </a:r>
            <a:r>
              <a:rPr lang="ar-DZ" dirty="0" err="1" smtClean="0"/>
              <a:t>بها</a:t>
            </a:r>
            <a:r>
              <a:rPr lang="ar-DZ" dirty="0" smtClean="0"/>
              <a:t> مجموعة الاختصاصات التي تنفرد </a:t>
            </a:r>
            <a:r>
              <a:rPr lang="ar-DZ" dirty="0" err="1" smtClean="0"/>
              <a:t>بها</a:t>
            </a:r>
            <a:r>
              <a:rPr lang="ar-DZ" dirty="0" smtClean="0"/>
              <a:t> السلطة السياسية في الدولة تجعل منها سلطة عليا آمرة بحيث تمكنها من فرض </a:t>
            </a:r>
            <a:r>
              <a:rPr lang="ar-DZ" dirty="0" err="1" smtClean="0"/>
              <a:t>ارادتها</a:t>
            </a:r>
            <a:r>
              <a:rPr lang="ar-DZ" dirty="0" smtClean="0"/>
              <a:t> على غيرها من </a:t>
            </a:r>
            <a:r>
              <a:rPr lang="ar-DZ" dirty="0" err="1" smtClean="0"/>
              <a:t>الافراد</a:t>
            </a:r>
            <a:r>
              <a:rPr lang="ar-DZ" dirty="0" smtClean="0"/>
              <a:t> والهيئات كما تجعلها غير خاضعة لغيرها في الداخل أو الخارج.</a:t>
            </a:r>
          </a:p>
          <a:p>
            <a:pPr algn="just" rtl="1">
              <a:buNone/>
            </a:pPr>
            <a:r>
              <a:rPr lang="ar-DZ" dirty="0" smtClean="0">
                <a:solidFill>
                  <a:schemeClr val="bg2">
                    <a:lumMod val="50000"/>
                  </a:schemeClr>
                </a:solidFill>
              </a:rPr>
              <a:t>ثانيا: مظاهر السيادة</a:t>
            </a:r>
          </a:p>
          <a:p>
            <a:pPr algn="just" rtl="1">
              <a:buNone/>
            </a:pPr>
            <a:r>
              <a:rPr lang="ar-DZ" dirty="0" smtClean="0">
                <a:solidFill>
                  <a:schemeClr val="bg2">
                    <a:lumMod val="50000"/>
                  </a:schemeClr>
                </a:solidFill>
              </a:rPr>
              <a:t>1- السيادة القانونية: ومعناها الشخص صاحب السيادة وهو الهيئة التي خولها الدستور سلطة ممارسة السيادة في الدولة .</a:t>
            </a:r>
          </a:p>
          <a:p>
            <a:pPr algn="just" rtl="1">
              <a:buNone/>
            </a:pPr>
            <a:r>
              <a:rPr lang="ar-DZ" dirty="0" smtClean="0">
                <a:solidFill>
                  <a:schemeClr val="bg2">
                    <a:lumMod val="50000"/>
                  </a:schemeClr>
                </a:solidFill>
              </a:rPr>
              <a:t>2- السيادة السياسية: هي مجموع القوى التي تساند القانون وتكفل تنفيذه واحترامه وهي ملك للشعب.</a:t>
            </a:r>
          </a:p>
          <a:p>
            <a:pPr algn="just" rtl="1">
              <a:buNone/>
            </a:pPr>
            <a:r>
              <a:rPr lang="ar-DZ" dirty="0" smtClean="0">
                <a:solidFill>
                  <a:schemeClr val="bg2">
                    <a:lumMod val="50000"/>
                  </a:schemeClr>
                </a:solidFill>
              </a:rPr>
              <a:t>3-</a:t>
            </a:r>
            <a:r>
              <a:rPr lang="ar-DZ" dirty="0" err="1" smtClean="0">
                <a:solidFill>
                  <a:schemeClr val="bg2">
                    <a:lumMod val="50000"/>
                  </a:schemeClr>
                </a:solidFill>
              </a:rPr>
              <a:t>السيلدة</a:t>
            </a:r>
            <a:r>
              <a:rPr lang="ar-DZ" dirty="0" smtClean="0">
                <a:solidFill>
                  <a:schemeClr val="bg2">
                    <a:lumMod val="50000"/>
                  </a:schemeClr>
                </a:solidFill>
              </a:rPr>
              <a:t> الفعلية:تتحقق هذه السيادة عندما تتحقق طاعة المواطنين لأوامرها سواء </a:t>
            </a:r>
            <a:r>
              <a:rPr lang="ar-DZ" dirty="0" err="1" smtClean="0">
                <a:solidFill>
                  <a:schemeClr val="bg2">
                    <a:lumMod val="50000"/>
                  </a:schemeClr>
                </a:solidFill>
              </a:rPr>
              <a:t>اكانت</a:t>
            </a:r>
            <a:r>
              <a:rPr lang="ar-DZ" dirty="0" smtClean="0">
                <a:solidFill>
                  <a:schemeClr val="bg2">
                    <a:lumMod val="50000"/>
                  </a:schemeClr>
                </a:solidFill>
              </a:rPr>
              <a:t> مستندة للقانون أو لا وقد تكون عسكرية </a:t>
            </a:r>
            <a:r>
              <a:rPr lang="ar-DZ" dirty="0" err="1" smtClean="0">
                <a:solidFill>
                  <a:schemeClr val="bg2">
                    <a:lumMod val="50000"/>
                  </a:schemeClr>
                </a:solidFill>
              </a:rPr>
              <a:t>او</a:t>
            </a:r>
            <a:r>
              <a:rPr lang="ar-DZ" dirty="0" smtClean="0">
                <a:solidFill>
                  <a:schemeClr val="bg2">
                    <a:lumMod val="50000"/>
                  </a:schemeClr>
                </a:solidFill>
              </a:rPr>
              <a:t> شعبية.</a:t>
            </a:r>
            <a:endParaRPr lang="fr-FR" dirty="0">
              <a:solidFill>
                <a:schemeClr val="bg2">
                  <a:lumMod val="5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338"/>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857232"/>
            <a:ext cx="8229600" cy="4389120"/>
          </a:xfrm>
        </p:spPr>
        <p:txBody>
          <a:bodyPr/>
          <a:lstStyle/>
          <a:p>
            <a:pPr algn="just" rtl="1">
              <a:buNone/>
            </a:pPr>
            <a:r>
              <a:rPr lang="ar-DZ" dirty="0" smtClean="0"/>
              <a:t>وقد تساءل </a:t>
            </a:r>
            <a:r>
              <a:rPr lang="ar-DZ" dirty="0" err="1" smtClean="0"/>
              <a:t>لبفقه</a:t>
            </a:r>
            <a:r>
              <a:rPr lang="ar-DZ" dirty="0" smtClean="0"/>
              <a:t> الدستوري في موضوع السيادة كخاصية مميزة للدولة عن من هو صاحب هذه السيادة؟حيث طرح عدة نظريات أهمها:</a:t>
            </a:r>
          </a:p>
          <a:p>
            <a:pPr algn="just" rtl="1">
              <a:buNone/>
            </a:pPr>
            <a:r>
              <a:rPr lang="ar-DZ" dirty="0" smtClean="0">
                <a:solidFill>
                  <a:schemeClr val="tx2">
                    <a:lumMod val="40000"/>
                    <a:lumOff val="60000"/>
                  </a:schemeClr>
                </a:solidFill>
              </a:rPr>
              <a:t>ثانيا:النظريات التي قيلت في مصدر السيادة في الدولة: </a:t>
            </a:r>
            <a:r>
              <a:rPr lang="ar-DZ" dirty="0" err="1" smtClean="0"/>
              <a:t>اهم</a:t>
            </a:r>
            <a:r>
              <a:rPr lang="ar-DZ" dirty="0" smtClean="0"/>
              <a:t> هذه النظريات هي:</a:t>
            </a:r>
          </a:p>
          <a:p>
            <a:pPr algn="just" rtl="1">
              <a:buNone/>
            </a:pPr>
            <a:r>
              <a:rPr lang="ar-DZ" dirty="0" smtClean="0">
                <a:solidFill>
                  <a:srgbClr val="FFC000"/>
                </a:solidFill>
              </a:rPr>
              <a:t>1- نظرية سيادة الحاكم :</a:t>
            </a:r>
            <a:r>
              <a:rPr lang="ar-DZ" dirty="0" smtClean="0"/>
              <a:t>فالى غاية القرن 18 م كان الملك هو صاحب السيادة الذي يتسلمها من الاله وهي مطلقة ثلي الفقه عن هذه النظرية بعد قيام الثورة الفرنسية</a:t>
            </a:r>
          </a:p>
          <a:p>
            <a:pPr algn="just" rtl="1">
              <a:buNone/>
            </a:pPr>
            <a:r>
              <a:rPr lang="ar-DZ" dirty="0" smtClean="0">
                <a:solidFill>
                  <a:srgbClr val="FFC000"/>
                </a:solidFill>
              </a:rPr>
              <a:t>2- نظرية سيادة الأمة: </a:t>
            </a:r>
            <a:r>
              <a:rPr lang="ar-DZ" dirty="0" smtClean="0"/>
              <a:t>باعتبار </a:t>
            </a:r>
            <a:r>
              <a:rPr lang="ar-DZ" dirty="0" err="1" smtClean="0"/>
              <a:t>الامة</a:t>
            </a:r>
            <a:r>
              <a:rPr lang="ar-DZ" dirty="0" smtClean="0"/>
              <a:t> شخصا معنويا متميزا عن </a:t>
            </a:r>
            <a:r>
              <a:rPr lang="ar-DZ" dirty="0" err="1" smtClean="0"/>
              <a:t>الافراد</a:t>
            </a:r>
            <a:r>
              <a:rPr lang="ar-DZ" dirty="0" smtClean="0"/>
              <a:t> المكونين لها ، وباعتبارها عير قادرة عن التعبير عن نفسها يعين نائب لها هو الحاكم الذي يعبر عن ارادتها.</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428652"/>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214282" y="1071546"/>
            <a:ext cx="8229600" cy="4389120"/>
          </a:xfrm>
        </p:spPr>
        <p:txBody>
          <a:bodyPr>
            <a:normAutofit/>
          </a:bodyPr>
          <a:lstStyle/>
          <a:p>
            <a:pPr algn="just" rtl="1"/>
            <a:r>
              <a:rPr lang="ar-DZ" dirty="0" smtClean="0"/>
              <a:t>نخصص هذا الفصل للبحث في ماهية الدولة من خلال التعرض لأصل نشأتها وأركانها ثم خصائصها وأخيرا أنواعها.</a:t>
            </a:r>
          </a:p>
          <a:p>
            <a:pPr algn="just" rtl="1"/>
            <a:endParaRPr lang="ar-DZ" dirty="0" smtClean="0">
              <a:solidFill>
                <a:srgbClr val="C00000"/>
              </a:solidFill>
            </a:endParaRPr>
          </a:p>
          <a:p>
            <a:pPr algn="ctr" rtl="1"/>
            <a:r>
              <a:rPr lang="ar-DZ" dirty="0" smtClean="0">
                <a:solidFill>
                  <a:srgbClr val="C00000"/>
                </a:solidFill>
              </a:rPr>
              <a:t>المبحث الأول : أصل نشأة الدولة</a:t>
            </a:r>
          </a:p>
          <a:p>
            <a:pPr algn="r" rtl="1">
              <a:buNone/>
            </a:pPr>
            <a:r>
              <a:rPr lang="ar-DZ" dirty="0" smtClean="0"/>
              <a:t>الدولة تعني في اللاتينية الاستقرار </a:t>
            </a:r>
            <a:r>
              <a:rPr lang="fr-FR" dirty="0" smtClean="0"/>
              <a:t>STATUS </a:t>
            </a:r>
            <a:r>
              <a:rPr lang="ar-DZ" dirty="0" smtClean="0"/>
              <a:t>بينما اختلف الفقه في تحديد معناها الاصطلاحي من عدة نواحي باختلاف </a:t>
            </a:r>
            <a:r>
              <a:rPr lang="ar-DZ" dirty="0" err="1" smtClean="0"/>
              <a:t>الازمنة</a:t>
            </a:r>
            <a:r>
              <a:rPr lang="ar-DZ" dirty="0" smtClean="0"/>
              <a:t> .</a:t>
            </a:r>
          </a:p>
          <a:p>
            <a:pPr algn="r" rtl="1">
              <a:buNone/>
            </a:pPr>
            <a:r>
              <a:rPr lang="ar-DZ" dirty="0" smtClean="0"/>
              <a:t>فقد عرفها الفقيه </a:t>
            </a:r>
            <a:r>
              <a:rPr lang="fr-FR" dirty="0" smtClean="0"/>
              <a:t>Carre de Malberg</a:t>
            </a:r>
            <a:r>
              <a:rPr lang="ar-DZ" dirty="0" smtClean="0"/>
              <a:t>من خلال تحديد أركانها على أنها : (مجموعة من الافراد تستقر على اقليم معين تحت تنظيم خاص ، يعطي جماعة معينة فيه سلطة عليا تتمتع بالامر والاكراه)</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14338"/>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1000108"/>
            <a:ext cx="8229600" cy="4389120"/>
          </a:xfrm>
        </p:spPr>
        <p:txBody>
          <a:bodyPr/>
          <a:lstStyle/>
          <a:p>
            <a:pPr algn="r" rtl="1">
              <a:buNone/>
            </a:pPr>
            <a:r>
              <a:rPr lang="ar-DZ" dirty="0" smtClean="0">
                <a:solidFill>
                  <a:srgbClr val="FFC000"/>
                </a:solidFill>
              </a:rPr>
              <a:t>3-نظرية سيادة الشعب: </a:t>
            </a:r>
            <a:r>
              <a:rPr lang="ar-DZ" dirty="0" smtClean="0"/>
              <a:t>والتي تعبر السيادة ملك للشعب وحده باعتبارهم </a:t>
            </a:r>
            <a:r>
              <a:rPr lang="ar-DZ" dirty="0" err="1" smtClean="0"/>
              <a:t>افراد</a:t>
            </a:r>
            <a:r>
              <a:rPr lang="ar-DZ" dirty="0" smtClean="0"/>
              <a:t> ولدوا </a:t>
            </a:r>
            <a:r>
              <a:rPr lang="ar-DZ" dirty="0" err="1" smtClean="0"/>
              <a:t>احرارا</a:t>
            </a:r>
            <a:r>
              <a:rPr lang="ar-DZ" dirty="0" smtClean="0"/>
              <a:t> ومتساوون وهي تقسم بينهم بشكل متساوي وقد </a:t>
            </a:r>
            <a:r>
              <a:rPr lang="ar-DZ" dirty="0" err="1" smtClean="0"/>
              <a:t>اخذت</a:t>
            </a:r>
            <a:r>
              <a:rPr lang="ar-DZ" dirty="0" smtClean="0"/>
              <a:t> غالبية دساتير العالم بهذه النظرية على غرار الدستور الجزائري.</a:t>
            </a:r>
          </a:p>
          <a:p>
            <a:pPr algn="ctr" rtl="1">
              <a:buNone/>
            </a:pPr>
            <a:r>
              <a:rPr lang="ar-DZ" dirty="0" smtClean="0">
                <a:solidFill>
                  <a:srgbClr val="FF0000"/>
                </a:solidFill>
              </a:rPr>
              <a:t>المطلب الثالث: </a:t>
            </a:r>
            <a:r>
              <a:rPr lang="ar-DZ" dirty="0" err="1" smtClean="0">
                <a:solidFill>
                  <a:srgbClr val="FF0000"/>
                </a:solidFill>
              </a:rPr>
              <a:t>خضوغ</a:t>
            </a:r>
            <a:r>
              <a:rPr lang="ar-DZ" dirty="0" smtClean="0">
                <a:solidFill>
                  <a:srgbClr val="FF0000"/>
                </a:solidFill>
              </a:rPr>
              <a:t> الدولة للقانون</a:t>
            </a:r>
          </a:p>
          <a:p>
            <a:pPr algn="just" rtl="1">
              <a:buNone/>
            </a:pPr>
            <a:r>
              <a:rPr lang="ar-DZ" dirty="0" smtClean="0"/>
              <a:t>لكي نسمي دولة ما بالدولة القانونية يجب خضوع جميع </a:t>
            </a:r>
            <a:r>
              <a:rPr lang="ar-DZ" dirty="0" err="1" smtClean="0"/>
              <a:t>انشطة</a:t>
            </a:r>
            <a:r>
              <a:rPr lang="ar-DZ" dirty="0" smtClean="0"/>
              <a:t> الدولة </a:t>
            </a:r>
            <a:r>
              <a:rPr lang="ar-DZ" dirty="0" err="1" smtClean="0"/>
              <a:t>للقنون</a:t>
            </a:r>
            <a:r>
              <a:rPr lang="ar-DZ" dirty="0" smtClean="0"/>
              <a:t> سواء التشريع أو التنفيذ أو القضاء لكن </a:t>
            </a:r>
            <a:r>
              <a:rPr lang="ar-DZ" dirty="0" err="1" smtClean="0"/>
              <a:t>ماه</a:t>
            </a:r>
            <a:r>
              <a:rPr lang="ar-DZ" dirty="0" smtClean="0"/>
              <a:t> </a:t>
            </a:r>
            <a:r>
              <a:rPr lang="ar-DZ" dirty="0" err="1" smtClean="0"/>
              <a:t>اساس</a:t>
            </a:r>
            <a:r>
              <a:rPr lang="ar-DZ" dirty="0" smtClean="0"/>
              <a:t> خضوع الدولة للقانون؟</a:t>
            </a:r>
          </a:p>
          <a:p>
            <a:pPr algn="just" rtl="1">
              <a:buNone/>
            </a:pPr>
            <a:r>
              <a:rPr lang="ar-DZ" dirty="0" err="1" smtClean="0"/>
              <a:t>للاجابة</a:t>
            </a:r>
            <a:r>
              <a:rPr lang="ar-DZ" dirty="0" smtClean="0"/>
              <a:t> عن هذا السؤال طرح الفقه عدة نظريا</a:t>
            </a:r>
            <a:r>
              <a:rPr lang="ar-DZ" dirty="0" smtClean="0">
                <a:solidFill>
                  <a:srgbClr val="FF0000"/>
                </a:solidFill>
              </a:rPr>
              <a:t>ت .</a:t>
            </a:r>
          </a:p>
          <a:p>
            <a:pPr algn="just" rtl="1">
              <a:buNone/>
            </a:pPr>
            <a:r>
              <a:rPr lang="ar-DZ" dirty="0" smtClean="0">
                <a:solidFill>
                  <a:srgbClr val="FFC000"/>
                </a:solidFill>
              </a:rPr>
              <a:t>أولا: النظريات المفسرة لخضوع الدولة للقانون</a:t>
            </a:r>
            <a:r>
              <a:rPr lang="ar-DZ" dirty="0" smtClean="0">
                <a:solidFill>
                  <a:srgbClr val="FF0000"/>
                </a:solidFill>
              </a:rPr>
              <a:t>: </a:t>
            </a:r>
            <a:r>
              <a:rPr lang="ar-DZ" dirty="0" smtClean="0"/>
              <a:t>طرح الفقه عدة نظريات أهمها:</a:t>
            </a:r>
          </a:p>
          <a:p>
            <a:pPr algn="just" rtl="1">
              <a:buNone/>
            </a:pPr>
            <a:endParaRPr lang="ar-DZ" dirty="0" smtClean="0"/>
          </a:p>
          <a:p>
            <a:pPr algn="just" rtl="1">
              <a:buNone/>
            </a:pPr>
            <a:endParaRPr lang="fr-FR"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4290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357158" y="1071546"/>
            <a:ext cx="8229600" cy="4389120"/>
          </a:xfrm>
        </p:spPr>
        <p:txBody>
          <a:bodyPr/>
          <a:lstStyle/>
          <a:p>
            <a:pPr algn="just" rtl="1">
              <a:buNone/>
            </a:pPr>
            <a:r>
              <a:rPr lang="ar-DZ" dirty="0" smtClean="0">
                <a:solidFill>
                  <a:srgbClr val="92D050"/>
                </a:solidFill>
              </a:rPr>
              <a:t>1-نظرية القانون الطبيعي أو العدالة: </a:t>
            </a:r>
            <a:r>
              <a:rPr lang="ar-DZ" dirty="0" smtClean="0"/>
              <a:t>صاحبها الفقيه </a:t>
            </a:r>
            <a:r>
              <a:rPr lang="ar-DZ" dirty="0" err="1" smtClean="0"/>
              <a:t>لوفيير</a:t>
            </a:r>
            <a:r>
              <a:rPr lang="ar-DZ" dirty="0" smtClean="0"/>
              <a:t> حيث يرى أن الدولة تتقيد بالقواعد الطبيعية التي يضعها المشرع الذي بدوره يخضع لقوة خارجة عنه وهي العدالة المطلقة وتأثر هذا الفقيه بأفكار أرسطو </a:t>
            </a:r>
            <a:r>
              <a:rPr lang="ar-DZ" dirty="0" err="1" smtClean="0"/>
              <a:t>الذييعتبر</a:t>
            </a:r>
            <a:r>
              <a:rPr lang="ar-DZ" dirty="0" smtClean="0"/>
              <a:t> أن الطبيعة هي مصدر العدالة.</a:t>
            </a:r>
          </a:p>
          <a:p>
            <a:pPr algn="just" rtl="1">
              <a:buNone/>
            </a:pPr>
            <a:r>
              <a:rPr lang="ar-DZ" dirty="0" smtClean="0">
                <a:solidFill>
                  <a:srgbClr val="92D050"/>
                </a:solidFill>
              </a:rPr>
              <a:t>2-نظرية الحقوق الفردية: </a:t>
            </a:r>
            <a:r>
              <a:rPr lang="ar-DZ" dirty="0" smtClean="0"/>
              <a:t>أساسها وجود حقوق فردية أصلية تولد مع الفرد وسابقة للدولة وهذه الأخيرة لم تنشأ </a:t>
            </a:r>
            <a:r>
              <a:rPr lang="ar-DZ" dirty="0" err="1" smtClean="0"/>
              <a:t>الا</a:t>
            </a:r>
            <a:r>
              <a:rPr lang="ar-DZ" dirty="0" smtClean="0"/>
              <a:t> لحماية هذه الحقوق ، وباعتبارها سابقة لأي تنظيم سياسي فهي تخرج عن سلطان الدولة، ومايترتب عن ذلك هو أن الدولة تتقيد بهذه الحقوق فلا تنقص منها وقد تبنى هذه النظرية رجال الثورة الفرنسية وعلى اثرها صدر اعلان حقوق الانسان والمواطن الفرنسي سنة 1789.</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1142984"/>
            <a:ext cx="8229600" cy="4389120"/>
          </a:xfrm>
        </p:spPr>
        <p:txBody>
          <a:bodyPr>
            <a:normAutofit lnSpcReduction="10000"/>
          </a:bodyPr>
          <a:lstStyle/>
          <a:p>
            <a:pPr algn="r" rtl="1">
              <a:buNone/>
            </a:pPr>
            <a:r>
              <a:rPr lang="ar-DZ" dirty="0" smtClean="0"/>
              <a:t>وما ترتب عن هذه النظرية </a:t>
            </a:r>
            <a:r>
              <a:rPr lang="ar-DZ" dirty="0" err="1" smtClean="0"/>
              <a:t>مبدا</a:t>
            </a:r>
            <a:r>
              <a:rPr lang="ar-DZ" dirty="0" smtClean="0"/>
              <a:t> المساواة في الحقوق والواجبات </a:t>
            </a:r>
            <a:r>
              <a:rPr lang="ar-DZ" dirty="0" err="1" smtClean="0"/>
              <a:t>والزام</a:t>
            </a:r>
            <a:r>
              <a:rPr lang="ar-DZ" dirty="0" smtClean="0"/>
              <a:t> الدولة بحمايتها.</a:t>
            </a:r>
          </a:p>
          <a:p>
            <a:pPr algn="r" rtl="1">
              <a:buNone/>
            </a:pPr>
            <a:r>
              <a:rPr lang="ar-DZ" dirty="0" smtClean="0">
                <a:solidFill>
                  <a:srgbClr val="92D050"/>
                </a:solidFill>
              </a:rPr>
              <a:t>3-نظرية التحديد الذاتي:صاحبها </a:t>
            </a:r>
            <a:r>
              <a:rPr lang="ar-DZ" dirty="0" smtClean="0"/>
              <a:t>الفقيه الألماني </a:t>
            </a:r>
            <a:r>
              <a:rPr lang="ar-DZ" dirty="0" err="1" smtClean="0"/>
              <a:t>جينيلنك</a:t>
            </a:r>
            <a:r>
              <a:rPr lang="ar-DZ" dirty="0" smtClean="0"/>
              <a:t> ثم انتقلت </a:t>
            </a:r>
            <a:r>
              <a:rPr lang="ar-DZ" dirty="0" err="1" smtClean="0"/>
              <a:t>الى</a:t>
            </a:r>
            <a:r>
              <a:rPr lang="ar-DZ" dirty="0" smtClean="0"/>
              <a:t> فرنسا على يد كاري دو </a:t>
            </a:r>
            <a:r>
              <a:rPr lang="ar-DZ" dirty="0" err="1" smtClean="0"/>
              <a:t>مالبرج</a:t>
            </a:r>
            <a:r>
              <a:rPr lang="ar-DZ" dirty="0" smtClean="0"/>
              <a:t> وتقوم هذه النظرية على أن الدولة لا تخضع للقيود </a:t>
            </a:r>
            <a:r>
              <a:rPr lang="ar-DZ" dirty="0" err="1" smtClean="0"/>
              <a:t>الا</a:t>
            </a:r>
            <a:r>
              <a:rPr lang="ar-DZ" dirty="0" smtClean="0"/>
              <a:t> </a:t>
            </a:r>
            <a:r>
              <a:rPr lang="ar-DZ" dirty="0" err="1" smtClean="0"/>
              <a:t>اذا</a:t>
            </a:r>
            <a:r>
              <a:rPr lang="ar-DZ" dirty="0" smtClean="0"/>
              <a:t> كانت نابعة من </a:t>
            </a:r>
            <a:r>
              <a:rPr lang="ar-DZ" dirty="0" err="1" smtClean="0"/>
              <a:t>ارادتها</a:t>
            </a:r>
            <a:r>
              <a:rPr lang="ar-DZ" dirty="0" smtClean="0"/>
              <a:t> الذاتية وهو جوهر السيادة فالدولة حسب تصورهم لا تكون ذات سيادة </a:t>
            </a:r>
            <a:r>
              <a:rPr lang="ar-DZ" dirty="0" err="1" smtClean="0"/>
              <a:t>الا</a:t>
            </a:r>
            <a:r>
              <a:rPr lang="ar-DZ" dirty="0" smtClean="0"/>
              <a:t> عندما تضع القوانين بنفسها.</a:t>
            </a:r>
          </a:p>
          <a:p>
            <a:pPr algn="r" rtl="1">
              <a:buNone/>
            </a:pPr>
            <a:r>
              <a:rPr lang="ar-DZ" dirty="0" smtClean="0">
                <a:solidFill>
                  <a:srgbClr val="92D050"/>
                </a:solidFill>
              </a:rPr>
              <a:t>4-نظرية التضامن الاجتماعي: </a:t>
            </a:r>
            <a:r>
              <a:rPr lang="ar-DZ" dirty="0" smtClean="0"/>
              <a:t>صاحبها الفقيه </a:t>
            </a:r>
            <a:r>
              <a:rPr lang="ar-DZ" dirty="0" err="1" smtClean="0"/>
              <a:t>دوجي</a:t>
            </a:r>
            <a:r>
              <a:rPr lang="ar-DZ" dirty="0" smtClean="0"/>
              <a:t> حيث أسس فكرته على </a:t>
            </a:r>
            <a:r>
              <a:rPr lang="ar-DZ" dirty="0" err="1" smtClean="0"/>
              <a:t>ان</a:t>
            </a:r>
            <a:r>
              <a:rPr lang="ar-DZ" dirty="0" smtClean="0"/>
              <a:t> الدولة لم تقم على أساس </a:t>
            </a:r>
            <a:r>
              <a:rPr lang="ar-DZ" dirty="0" err="1" smtClean="0"/>
              <a:t>ارادي</a:t>
            </a:r>
            <a:r>
              <a:rPr lang="ar-DZ" dirty="0" smtClean="0"/>
              <a:t> </a:t>
            </a:r>
            <a:r>
              <a:rPr lang="ar-DZ" dirty="0" err="1" smtClean="0"/>
              <a:t>وانما</a:t>
            </a:r>
            <a:r>
              <a:rPr lang="ar-DZ" dirty="0" smtClean="0"/>
              <a:t> على أساس التضامن الاجتماعي ومستلزمات العدالة وأن </a:t>
            </a:r>
            <a:r>
              <a:rPr lang="ar-DZ" dirty="0" err="1" smtClean="0"/>
              <a:t>الانسان</a:t>
            </a:r>
            <a:r>
              <a:rPr lang="ar-DZ" dirty="0" smtClean="0"/>
              <a:t> يعيش داخل الجماعة ويحتاج للتضامن الاجتماعي </a:t>
            </a:r>
            <a:r>
              <a:rPr lang="ar-DZ" dirty="0" err="1" smtClean="0"/>
              <a:t>لاشباع</a:t>
            </a:r>
            <a:r>
              <a:rPr lang="ar-DZ" dirty="0" smtClean="0"/>
              <a:t> حاجاته عن طري التبادل والقاعدة القانونية توجد بمجرد استقرارها في ضمير الجماعة ولا دخل للدولة بوضعها. </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285720" y="1000108"/>
            <a:ext cx="8229600" cy="4389120"/>
          </a:xfrm>
        </p:spPr>
        <p:txBody>
          <a:bodyPr>
            <a:normAutofit lnSpcReduction="10000"/>
          </a:bodyPr>
          <a:lstStyle/>
          <a:p>
            <a:pPr algn="r">
              <a:buNone/>
            </a:pPr>
            <a:r>
              <a:rPr lang="ar-DZ" dirty="0" smtClean="0">
                <a:solidFill>
                  <a:srgbClr val="FFC000"/>
                </a:solidFill>
              </a:rPr>
              <a:t>ثانيا:عناصر دولة القانون</a:t>
            </a:r>
          </a:p>
          <a:p>
            <a:pPr algn="just" rtl="1">
              <a:buNone/>
            </a:pPr>
            <a:r>
              <a:rPr lang="ar-DZ" dirty="0" smtClean="0"/>
              <a:t>أهم </a:t>
            </a:r>
            <a:r>
              <a:rPr lang="ar-DZ" dirty="0" err="1" smtClean="0"/>
              <a:t>مايميز</a:t>
            </a:r>
            <a:r>
              <a:rPr lang="ar-DZ" dirty="0" smtClean="0"/>
              <a:t> دولة القانون عن الدولة البوليسية –حيث تكون السلطة مطلقة وتقديرية حسب اهدافها- مايلي:</a:t>
            </a:r>
          </a:p>
          <a:p>
            <a:pPr algn="just" rtl="1">
              <a:buNone/>
            </a:pPr>
            <a:r>
              <a:rPr lang="ar-DZ" dirty="0" smtClean="0">
                <a:solidFill>
                  <a:srgbClr val="C00000"/>
                </a:solidFill>
              </a:rPr>
              <a:t>1-وجود دستور: </a:t>
            </a:r>
            <a:r>
              <a:rPr lang="ar-DZ" dirty="0" smtClean="0"/>
              <a:t>من أهم ضمانات دولة القانون حيث يحدد </a:t>
            </a:r>
            <a:r>
              <a:rPr lang="ar-DZ" dirty="0" err="1" smtClean="0"/>
              <a:t>الاطار</a:t>
            </a:r>
            <a:r>
              <a:rPr lang="ar-DZ" dirty="0" smtClean="0"/>
              <a:t> العام للدولة من حيث نظام حكمها وسلطاتها العامة واختصاصاتها فلا يجب أن تتعدى </a:t>
            </a:r>
            <a:r>
              <a:rPr lang="ar-DZ" dirty="0" err="1" smtClean="0"/>
              <a:t>احداها</a:t>
            </a:r>
            <a:r>
              <a:rPr lang="ar-DZ" dirty="0" smtClean="0"/>
              <a:t> على اختصاصات الأخرى وما يميزه هو سموه على باقي النصوص القانونية </a:t>
            </a:r>
            <a:r>
              <a:rPr lang="ar-DZ" dirty="0" err="1" smtClean="0"/>
              <a:t>البأخرى</a:t>
            </a:r>
            <a:r>
              <a:rPr lang="ar-DZ" dirty="0" smtClean="0"/>
              <a:t>.</a:t>
            </a:r>
          </a:p>
          <a:p>
            <a:pPr algn="just" rtl="1">
              <a:buNone/>
            </a:pPr>
            <a:r>
              <a:rPr lang="ar-DZ" dirty="0" smtClean="0">
                <a:solidFill>
                  <a:srgbClr val="C00000"/>
                </a:solidFill>
              </a:rPr>
              <a:t>2- الفصل بين السلطات </a:t>
            </a:r>
            <a:r>
              <a:rPr lang="ar-DZ" dirty="0" smtClean="0"/>
              <a:t>يعتبر هذا المبدأ أهم مقومات دولة القانون لصاحبه الفقيه </a:t>
            </a:r>
            <a:r>
              <a:rPr lang="ar-DZ" dirty="0" err="1" smtClean="0"/>
              <a:t>مونتسيكيو</a:t>
            </a:r>
            <a:r>
              <a:rPr lang="ar-DZ" dirty="0" smtClean="0"/>
              <a:t> وذلك منعا للاستبداد والتعسف في استعمال السلطة.</a:t>
            </a:r>
          </a:p>
          <a:p>
            <a:pPr algn="just" rtl="1">
              <a:buNone/>
            </a:pPr>
            <a:r>
              <a:rPr lang="ar-DZ" dirty="0" smtClean="0">
                <a:solidFill>
                  <a:srgbClr val="C00000"/>
                </a:solidFill>
              </a:rPr>
              <a:t>3-تدرج القوانين: </a:t>
            </a:r>
            <a:r>
              <a:rPr lang="ar-DZ" dirty="0" smtClean="0"/>
              <a:t>حيث يرى كلسن أن القوانين لا توجد في نفس المستوى وهي مرتبطة </a:t>
            </a:r>
            <a:r>
              <a:rPr lang="ar-DZ" dirty="0" err="1" smtClean="0"/>
              <a:t>ببعضها</a:t>
            </a:r>
            <a:r>
              <a:rPr lang="ar-DZ" dirty="0" smtClean="0"/>
              <a:t> البعض.                                        </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28596" y="1214422"/>
            <a:ext cx="8229600" cy="4389120"/>
          </a:xfrm>
        </p:spPr>
        <p:txBody>
          <a:bodyPr/>
          <a:lstStyle/>
          <a:p>
            <a:pPr algn="just" rtl="1">
              <a:buNone/>
            </a:pPr>
            <a:r>
              <a:rPr lang="ar-DZ" dirty="0" smtClean="0"/>
              <a:t>والقاعدة </a:t>
            </a:r>
            <a:r>
              <a:rPr lang="ar-DZ" dirty="0" err="1" smtClean="0"/>
              <a:t>الادنى</a:t>
            </a:r>
            <a:r>
              <a:rPr lang="ar-DZ" dirty="0" smtClean="0"/>
              <a:t> تخضع للقاعدة الأعلى.</a:t>
            </a:r>
          </a:p>
          <a:p>
            <a:pPr algn="just" rtl="1">
              <a:buNone/>
            </a:pPr>
            <a:r>
              <a:rPr lang="ar-DZ" dirty="0" smtClean="0">
                <a:solidFill>
                  <a:srgbClr val="C00000"/>
                </a:solidFill>
              </a:rPr>
              <a:t>4- الاعتراف بالحقوق والحريات:الدولة </a:t>
            </a:r>
            <a:r>
              <a:rPr lang="ar-DZ" dirty="0" smtClean="0"/>
              <a:t>القانونية هي التي تكرس مبدأ حماية الحقوق والحريات الفردية  ويقع على عاتقها حمايتها </a:t>
            </a:r>
            <a:r>
              <a:rPr lang="ar-DZ" dirty="0" err="1" smtClean="0"/>
              <a:t>وتفعيلها</a:t>
            </a:r>
            <a:r>
              <a:rPr lang="ar-DZ" dirty="0" smtClean="0"/>
              <a:t>.</a:t>
            </a:r>
          </a:p>
          <a:p>
            <a:pPr algn="just" rtl="1">
              <a:buNone/>
            </a:pPr>
            <a:r>
              <a:rPr lang="ar-DZ" dirty="0" smtClean="0"/>
              <a:t>5-الرقابة على دستورية القوانين: التي تضمن حماية مبدأ سمو الدستور.</a:t>
            </a:r>
          </a:p>
          <a:p>
            <a:pPr algn="just" rtl="1">
              <a:buNone/>
            </a:pPr>
            <a:r>
              <a:rPr lang="ar-DZ" dirty="0" smtClean="0">
                <a:solidFill>
                  <a:srgbClr val="C00000"/>
                </a:solidFill>
              </a:rPr>
              <a:t>6- الرقابة القضائية واستقلالها: </a:t>
            </a:r>
            <a:r>
              <a:rPr lang="ar-DZ" dirty="0" err="1" smtClean="0"/>
              <a:t>فالى</a:t>
            </a:r>
            <a:r>
              <a:rPr lang="ar-DZ" dirty="0" smtClean="0"/>
              <a:t> جانب الرقابة التشريعية </a:t>
            </a:r>
            <a:r>
              <a:rPr lang="ar-DZ" dirty="0" err="1" smtClean="0"/>
              <a:t>والادارية</a:t>
            </a:r>
            <a:r>
              <a:rPr lang="ar-DZ" dirty="0" smtClean="0"/>
              <a:t> لابد نم يتوفر في دولة القانون قضاء مستقل يضمن تطبيق القوانين وحماية الفرد من </a:t>
            </a:r>
            <a:r>
              <a:rPr lang="ar-DZ" dirty="0" err="1" smtClean="0"/>
              <a:t>تعسفات</a:t>
            </a:r>
            <a:r>
              <a:rPr lang="ar-DZ" dirty="0" smtClean="0"/>
              <a:t> السلطة على أشكالها وأجهزتها.</a:t>
            </a:r>
          </a:p>
          <a:p>
            <a:pPr algn="just" rtl="1">
              <a:buNone/>
            </a:pPr>
            <a:r>
              <a:rPr lang="ar-DZ" dirty="0" smtClean="0"/>
              <a:t>                      </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28596" y="1142984"/>
            <a:ext cx="8229600" cy="4460558"/>
          </a:xfrm>
        </p:spPr>
        <p:txBody>
          <a:bodyPr>
            <a:normAutofit lnSpcReduction="10000"/>
          </a:bodyPr>
          <a:lstStyle/>
          <a:p>
            <a:pPr algn="ctr">
              <a:buNone/>
            </a:pPr>
            <a:r>
              <a:rPr lang="ar-DZ" dirty="0" smtClean="0">
                <a:solidFill>
                  <a:schemeClr val="bg2">
                    <a:lumMod val="75000"/>
                  </a:schemeClr>
                </a:solidFill>
              </a:rPr>
              <a:t>المبحث الرابع:</a:t>
            </a:r>
            <a:r>
              <a:rPr lang="ar-DZ" dirty="0" err="1" smtClean="0">
                <a:solidFill>
                  <a:schemeClr val="bg2">
                    <a:lumMod val="75000"/>
                  </a:schemeClr>
                </a:solidFill>
              </a:rPr>
              <a:t>اشكال</a:t>
            </a:r>
            <a:r>
              <a:rPr lang="ar-DZ" dirty="0" smtClean="0">
                <a:solidFill>
                  <a:schemeClr val="bg2">
                    <a:lumMod val="75000"/>
                  </a:schemeClr>
                </a:solidFill>
              </a:rPr>
              <a:t> الدولة </a:t>
            </a:r>
          </a:p>
          <a:p>
            <a:pPr algn="just" rtl="1">
              <a:buNone/>
            </a:pPr>
            <a:r>
              <a:rPr lang="ar-DZ" dirty="0" smtClean="0"/>
              <a:t>ركز الفقه في تقسيم الدول </a:t>
            </a:r>
            <a:r>
              <a:rPr lang="ar-DZ" dirty="0" err="1" smtClean="0"/>
              <a:t>الى</a:t>
            </a:r>
            <a:r>
              <a:rPr lang="ar-DZ" dirty="0" smtClean="0"/>
              <a:t> </a:t>
            </a:r>
            <a:r>
              <a:rPr lang="ar-DZ" dirty="0" err="1" smtClean="0"/>
              <a:t>ذولة</a:t>
            </a:r>
            <a:r>
              <a:rPr lang="ar-DZ" dirty="0" smtClean="0"/>
              <a:t> بسيطة أو موحدة وأخرى مركبة انطلاقا من معيار السلطة السياسية  وعناك من قسمها </a:t>
            </a:r>
            <a:r>
              <a:rPr lang="ar-DZ" dirty="0" err="1" smtClean="0"/>
              <a:t>الى</a:t>
            </a:r>
            <a:r>
              <a:rPr lang="ar-DZ" dirty="0" smtClean="0"/>
              <a:t> دول كاملة السيادة وأخرى ناقصة السيادة انطلاقا من معيار السيادة، وهذا تقسيم </a:t>
            </a:r>
            <a:r>
              <a:rPr lang="ar-DZ" dirty="0" err="1" smtClean="0"/>
              <a:t>منتقذ</a:t>
            </a:r>
            <a:r>
              <a:rPr lang="ar-DZ" dirty="0" smtClean="0"/>
              <a:t> بسبب أن </a:t>
            </a:r>
            <a:r>
              <a:rPr lang="ar-DZ" dirty="0" err="1" smtClean="0"/>
              <a:t>الذول</a:t>
            </a:r>
            <a:r>
              <a:rPr lang="ar-DZ" dirty="0" smtClean="0"/>
              <a:t> أصبحت تخضع للقانون الدولي </a:t>
            </a:r>
            <a:r>
              <a:rPr lang="ar-DZ" dirty="0" err="1" smtClean="0"/>
              <a:t>لانضواءها</a:t>
            </a:r>
            <a:r>
              <a:rPr lang="ar-DZ" dirty="0" smtClean="0"/>
              <a:t> ضمن مجتمع دولي تتساوى فيه الدول.</a:t>
            </a:r>
          </a:p>
          <a:p>
            <a:pPr algn="just" rtl="1">
              <a:buNone/>
            </a:pPr>
            <a:r>
              <a:rPr lang="ar-DZ" dirty="0" smtClean="0">
                <a:solidFill>
                  <a:srgbClr val="FF0000"/>
                </a:solidFill>
              </a:rPr>
              <a:t>أولا : الذولة البسيطة</a:t>
            </a:r>
          </a:p>
          <a:p>
            <a:pPr algn="just" rtl="1">
              <a:buNone/>
            </a:pPr>
            <a:r>
              <a:rPr lang="ar-DZ" dirty="0" smtClean="0">
                <a:solidFill>
                  <a:srgbClr val="FF0000"/>
                </a:solidFill>
              </a:rPr>
              <a:t>ي</a:t>
            </a:r>
            <a:r>
              <a:rPr lang="ar-DZ" dirty="0" smtClean="0"/>
              <a:t>قصد بالدولة البسيطة الدولة التي تظهر كوحدة واحدة من الناحيتين الخارجية والداخلية حيث تباشر فيها السلطة التنفيذية من طرف هيئة واحدة وكذا السلطة التشريعية من طرف سلطة واحدة وكذلك الأمر بالنسبة للسلطة القضائية.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28596" y="1071546"/>
            <a:ext cx="8229600" cy="4389120"/>
          </a:xfrm>
        </p:spPr>
        <p:txBody>
          <a:bodyPr/>
          <a:lstStyle/>
          <a:p>
            <a:pPr algn="just" rtl="1">
              <a:buNone/>
            </a:pPr>
            <a:r>
              <a:rPr lang="ar-DZ" dirty="0" smtClean="0"/>
              <a:t>والدولة البسيطة بهذا المفهوم هي الدولة التي لها نظام سياسي واحد تمارسه سلطة سياسية مركزية تمثل </a:t>
            </a:r>
            <a:r>
              <a:rPr lang="ar-DZ" dirty="0" err="1" smtClean="0"/>
              <a:t>شؤنها</a:t>
            </a:r>
            <a:r>
              <a:rPr lang="ar-DZ" dirty="0" smtClean="0"/>
              <a:t> الداخلية والخارجية ولها دستور واد يطبق على كامل </a:t>
            </a:r>
            <a:r>
              <a:rPr lang="ar-DZ" dirty="0" err="1" smtClean="0"/>
              <a:t>اقليم</a:t>
            </a:r>
            <a:r>
              <a:rPr lang="ar-DZ" dirty="0" smtClean="0"/>
              <a:t> الدولة بغض النظر عن طبيعة النظام </a:t>
            </a:r>
            <a:r>
              <a:rPr lang="ar-DZ" dirty="0" err="1" smtClean="0"/>
              <a:t>الاداري</a:t>
            </a:r>
            <a:r>
              <a:rPr lang="ar-DZ" dirty="0" smtClean="0"/>
              <a:t> المطبق سواء مركزي أو </a:t>
            </a:r>
            <a:r>
              <a:rPr lang="ar-DZ" dirty="0" err="1" smtClean="0"/>
              <a:t>لامركزي</a:t>
            </a:r>
            <a:r>
              <a:rPr lang="ar-DZ" dirty="0" smtClean="0"/>
              <a:t>.</a:t>
            </a:r>
          </a:p>
          <a:p>
            <a:pPr algn="just" rtl="1">
              <a:buNone/>
            </a:pPr>
            <a:r>
              <a:rPr lang="ar-DZ" dirty="0" smtClean="0">
                <a:solidFill>
                  <a:srgbClr val="92D050"/>
                </a:solidFill>
              </a:rPr>
              <a:t>مقومات </a:t>
            </a:r>
            <a:r>
              <a:rPr lang="ar-DZ" dirty="0" smtClean="0">
                <a:solidFill>
                  <a:srgbClr val="92D050"/>
                </a:solidFill>
              </a:rPr>
              <a:t>الدولة البسيطة:</a:t>
            </a:r>
            <a:r>
              <a:rPr lang="ar-DZ" dirty="0" smtClean="0"/>
              <a:t>وتتمثل في</a:t>
            </a:r>
            <a:r>
              <a:rPr lang="ar-DZ" dirty="0" smtClean="0">
                <a:solidFill>
                  <a:srgbClr val="92D050"/>
                </a:solidFill>
              </a:rPr>
              <a:t> </a:t>
            </a:r>
            <a:r>
              <a:rPr lang="ar-DZ" dirty="0" smtClean="0">
                <a:solidFill>
                  <a:srgbClr val="92D050"/>
                </a:solidFill>
              </a:rPr>
              <a:t>:</a:t>
            </a:r>
          </a:p>
          <a:p>
            <a:pPr algn="just" rtl="1">
              <a:buNone/>
            </a:pPr>
            <a:r>
              <a:rPr lang="ar-DZ" dirty="0" smtClean="0">
                <a:solidFill>
                  <a:srgbClr val="92D050"/>
                </a:solidFill>
              </a:rPr>
              <a:t>-</a:t>
            </a:r>
            <a:r>
              <a:rPr lang="ar-DZ" dirty="0" smtClean="0"/>
              <a:t>من حيث السلطة توجد سلطة سياسية مركزية واحدة تفرض سيادتها على كامل </a:t>
            </a:r>
            <a:r>
              <a:rPr lang="ar-DZ" dirty="0" err="1" smtClean="0"/>
              <a:t>اقليم</a:t>
            </a:r>
            <a:r>
              <a:rPr lang="ar-DZ" dirty="0" smtClean="0"/>
              <a:t> الدولة ، حيث تقوم بالوظائف الثلاث التشريعية والتنفيذية والقضائية.</a:t>
            </a:r>
            <a:endParaRPr lang="ar-DZ" dirty="0" smtClean="0">
              <a:solidFill>
                <a:srgbClr val="92D050"/>
              </a:solidFill>
            </a:endParaRPr>
          </a:p>
          <a:p>
            <a:pPr algn="just" rtl="1">
              <a:buNone/>
            </a:pPr>
            <a:r>
              <a:rPr lang="ar-DZ" dirty="0" smtClean="0">
                <a:solidFill>
                  <a:srgbClr val="92D050"/>
                </a:solidFill>
              </a:rPr>
              <a:t>-</a:t>
            </a:r>
            <a:r>
              <a:rPr lang="ar-DZ" dirty="0" smtClean="0"/>
              <a:t>من حيث الجماعة البشرية حيث يشكلون وحدة واحدة ويخضعون لنظام قانوني وسياسي </a:t>
            </a:r>
            <a:r>
              <a:rPr lang="ar-DZ" dirty="0" err="1" smtClean="0"/>
              <a:t>واداري</a:t>
            </a:r>
            <a:r>
              <a:rPr lang="ar-DZ" dirty="0" smtClean="0"/>
              <a:t> واحد.</a:t>
            </a:r>
          </a:p>
          <a:p>
            <a:pPr algn="just" rtl="1">
              <a:buNone/>
            </a:pP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357158" y="1214422"/>
            <a:ext cx="8229600" cy="4389120"/>
          </a:xfrm>
        </p:spPr>
        <p:txBody>
          <a:bodyPr>
            <a:normAutofit lnSpcReduction="10000"/>
          </a:bodyPr>
          <a:lstStyle/>
          <a:p>
            <a:pPr algn="r" rtl="1">
              <a:buNone/>
            </a:pPr>
            <a:r>
              <a:rPr lang="ar-DZ" dirty="0" smtClean="0">
                <a:solidFill>
                  <a:srgbClr val="FF0000"/>
                </a:solidFill>
              </a:rPr>
              <a:t>ثانيا: الدولة المركبة أو الاتحادية</a:t>
            </a:r>
          </a:p>
          <a:p>
            <a:pPr algn="r" rtl="1">
              <a:buNone/>
            </a:pPr>
            <a:r>
              <a:rPr lang="ar-DZ" dirty="0" smtClean="0"/>
              <a:t>هي اتحاد عدة دول مع بعضها البعض بقصد تحقيق أهداف مشتركة ، وعلى العكس الدولة البسيطة فالدولة المركبة تتعدد فيها الدساتير وكذلك السلطات العامة بعدد الدول المكونهة للاتحاد وتتخذ هذه الاتحادات عدة صور أهمها:</a:t>
            </a:r>
          </a:p>
          <a:p>
            <a:pPr algn="r" rtl="1">
              <a:buNone/>
            </a:pPr>
            <a:r>
              <a:rPr lang="ar-DZ" dirty="0" smtClean="0">
                <a:solidFill>
                  <a:schemeClr val="bg2"/>
                </a:solidFill>
              </a:rPr>
              <a:t>1- الاتحاد الشخصي:</a:t>
            </a:r>
            <a:r>
              <a:rPr lang="ar-DZ" dirty="0" smtClean="0"/>
              <a:t>ما يميز هذا النوع من </a:t>
            </a:r>
            <a:r>
              <a:rPr lang="ar-DZ" dirty="0" err="1" smtClean="0"/>
              <a:t>الاحاد</a:t>
            </a:r>
            <a:r>
              <a:rPr lang="ar-DZ" dirty="0" smtClean="0"/>
              <a:t> هو أضعف أنواع الاتحادات ، ينشأ من حق وراثة عرش دولتين فأكثر بيد أسرة واحدة مع احتفاظ كل دولة بكامل سيادتها الداخلية والخارجية، بحجيث يكون لها كامل الاستقلال في التمثيل الدبلوماسي والقيام بالتصرفات الخارجية كالدخول في المعاهدات.</a:t>
            </a:r>
          </a:p>
          <a:p>
            <a:pPr algn="r" rtl="1">
              <a:buNone/>
            </a:pPr>
            <a:r>
              <a:rPr lang="ar-DZ" dirty="0" smtClean="0">
                <a:solidFill>
                  <a:schemeClr val="bg2"/>
                </a:solidFill>
              </a:rPr>
              <a:t>-</a:t>
            </a:r>
            <a:r>
              <a:rPr lang="ar-DZ" dirty="0" smtClean="0"/>
              <a:t>كل دولة من هذا </a:t>
            </a:r>
            <a:r>
              <a:rPr lang="ar-DZ" dirty="0" err="1" smtClean="0"/>
              <a:t>التحاد</a:t>
            </a:r>
            <a:r>
              <a:rPr lang="ar-DZ" dirty="0" smtClean="0"/>
              <a:t> لها صلاحياتها بحيث تباشر شؤونها دون أن تخضع لسلطة أخرى فلا توجد قوانين أو مصلح ولا هيئة سياسية مشتركة</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28596" y="1142984"/>
            <a:ext cx="8229600" cy="4389120"/>
          </a:xfrm>
        </p:spPr>
        <p:txBody>
          <a:bodyPr/>
          <a:lstStyle/>
          <a:p>
            <a:pPr algn="r" rtl="1">
              <a:buNone/>
            </a:pPr>
            <a:r>
              <a:rPr lang="ar-DZ" dirty="0" smtClean="0"/>
              <a:t>-ظاهرة مؤقتة تزول بزوال قوانين الوراثة.</a:t>
            </a:r>
          </a:p>
          <a:p>
            <a:pPr algn="r" rtl="1">
              <a:buNone/>
            </a:pPr>
            <a:r>
              <a:rPr lang="ar-DZ" dirty="0" smtClean="0"/>
              <a:t>مع </a:t>
            </a:r>
            <a:r>
              <a:rPr lang="ar-DZ" dirty="0" err="1" smtClean="0"/>
              <a:t>الاشارة</a:t>
            </a:r>
            <a:r>
              <a:rPr lang="ar-DZ" dirty="0" smtClean="0"/>
              <a:t> أن هذه </a:t>
            </a:r>
            <a:r>
              <a:rPr lang="ar-DZ" dirty="0" err="1" smtClean="0"/>
              <a:t>التحادات</a:t>
            </a:r>
            <a:r>
              <a:rPr lang="ar-DZ" dirty="0" smtClean="0"/>
              <a:t> قد تكون ملكية وقد تكون جمهورية مثل </a:t>
            </a:r>
            <a:r>
              <a:rPr lang="ar-DZ" dirty="0" err="1" smtClean="0"/>
              <a:t>البيرو</a:t>
            </a:r>
            <a:r>
              <a:rPr lang="ar-DZ" dirty="0" smtClean="0"/>
              <a:t> وكولومبيا سنة 1814.ومن أمثلة هذه الاتحادات اتحاد انجلترا سنة 1714-1837 وتولى العرش ملك انجلترا والباقي حاليا هو اتحاد دول </a:t>
            </a:r>
            <a:r>
              <a:rPr lang="ar-DZ" dirty="0" err="1" smtClean="0"/>
              <a:t>الكومنلوث</a:t>
            </a:r>
            <a:r>
              <a:rPr lang="ar-DZ" dirty="0" smtClean="0"/>
              <a:t> المتكون من استراليا نيوزلندا كندا ايرلندا تحت رئاسة ملكة انجلترا.</a:t>
            </a:r>
          </a:p>
          <a:p>
            <a:pPr algn="r" rtl="1">
              <a:buNone/>
            </a:pPr>
            <a:r>
              <a:rPr lang="ar-DZ" dirty="0" smtClean="0">
                <a:solidFill>
                  <a:schemeClr val="bg2"/>
                </a:solidFill>
              </a:rPr>
              <a:t>2-الاتحاد الفعلي أو </a:t>
            </a:r>
            <a:r>
              <a:rPr lang="ar-DZ" dirty="0" err="1" smtClean="0">
                <a:solidFill>
                  <a:schemeClr val="bg2"/>
                </a:solidFill>
              </a:rPr>
              <a:t>الحقيقي</a:t>
            </a:r>
            <a:r>
              <a:rPr lang="ar-DZ" dirty="0" smtClean="0">
                <a:solidFill>
                  <a:schemeClr val="bg2"/>
                </a:solidFill>
              </a:rPr>
              <a:t>:</a:t>
            </a:r>
            <a:r>
              <a:rPr lang="ar-DZ" dirty="0" smtClean="0"/>
              <a:t>ينشا هذا الاتحاد بين دولتين أو أكثر ينتج عنه </a:t>
            </a:r>
            <a:r>
              <a:rPr lang="ar-DZ" dirty="0" err="1" smtClean="0"/>
              <a:t>ذواب</a:t>
            </a:r>
            <a:r>
              <a:rPr lang="ar-DZ" dirty="0" smtClean="0"/>
              <a:t> شخصية الدول </a:t>
            </a:r>
            <a:r>
              <a:rPr lang="ar-DZ" dirty="0" err="1" smtClean="0"/>
              <a:t>الاعضاء</a:t>
            </a:r>
            <a:r>
              <a:rPr lang="ar-DZ" dirty="0" smtClean="0"/>
              <a:t> الخارجية في شخصية دولية جديدة دولة الاتحاد بموجب معاهدة دولية حيث تخضع لرئيس واحد يمثل سياستها الخارجية من أجل تحقيق المصالح المشتركة مع احتفاظ كل دولة بدستورها وتشريعاتها </a:t>
            </a:r>
            <a:r>
              <a:rPr lang="ar-DZ" dirty="0" err="1" smtClean="0"/>
              <a:t>وادارتها</a:t>
            </a:r>
            <a:r>
              <a:rPr lang="ar-DZ" dirty="0" smtClean="0"/>
              <a:t> المحلية مع سلطتها السياسية ويعتبر هذا الاتحاد</a:t>
            </a:r>
            <a:r>
              <a:rPr lang="ar-DZ" dirty="0" smtClean="0">
                <a:solidFill>
                  <a:schemeClr val="bg2"/>
                </a:solidFill>
              </a:rPr>
              <a:t>                              </a:t>
            </a:r>
            <a:endParaRPr lang="fr-FR" dirty="0">
              <a:solidFill>
                <a:schemeClr val="bg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28596" y="1142984"/>
            <a:ext cx="8229600" cy="4389120"/>
          </a:xfrm>
        </p:spPr>
        <p:txBody>
          <a:bodyPr/>
          <a:lstStyle/>
          <a:p>
            <a:pPr algn="r" rtl="1">
              <a:buNone/>
            </a:pPr>
            <a:r>
              <a:rPr lang="ar-DZ" dirty="0" smtClean="0"/>
              <a:t>أكثر متانة وقوة من سابقه ، ويختلف هذا الاتحاد عن التحالف الذي لا تخضع فيه لسلطة رئيس واحد واستقلال كل دولة عن الأخرى.</a:t>
            </a:r>
            <a:endParaRPr lang="ar-DZ" dirty="0" smtClean="0"/>
          </a:p>
          <a:p>
            <a:pPr algn="r" rtl="1">
              <a:buNone/>
            </a:pPr>
            <a:r>
              <a:rPr lang="ar-DZ" dirty="0" smtClean="0"/>
              <a:t>ومن مميزات هذا الاتحاد </a:t>
            </a:r>
            <a:r>
              <a:rPr lang="ar-DZ" dirty="0" err="1" smtClean="0"/>
              <a:t>ةأن</a:t>
            </a:r>
            <a:r>
              <a:rPr lang="ar-DZ" dirty="0" smtClean="0"/>
              <a:t> الحرب بين دوله تعتبر حربا أهلية </a:t>
            </a:r>
          </a:p>
          <a:p>
            <a:pPr algn="r" rtl="1">
              <a:buNone/>
            </a:pPr>
            <a:r>
              <a:rPr lang="ar-DZ" dirty="0" smtClean="0"/>
              <a:t>-لها تمثيل دبلوماسي واحد بالنسبة لدولة الاتحاد.</a:t>
            </a:r>
          </a:p>
          <a:p>
            <a:pPr algn="r" rtl="1">
              <a:buNone/>
            </a:pPr>
            <a:r>
              <a:rPr lang="ar-DZ" dirty="0" smtClean="0"/>
              <a:t>-الاتفاقية التي تبرمها التي تبرمها دولة الاتحاد تنصرف </a:t>
            </a:r>
            <a:r>
              <a:rPr lang="ar-DZ" dirty="0" err="1" smtClean="0"/>
              <a:t>لكا</a:t>
            </a:r>
            <a:r>
              <a:rPr lang="ar-DZ" dirty="0" smtClean="0"/>
              <a:t> الدول وقد تنحصر </a:t>
            </a:r>
            <a:r>
              <a:rPr lang="ar-DZ" dirty="0" err="1" smtClean="0"/>
              <a:t>الى</a:t>
            </a:r>
            <a:r>
              <a:rPr lang="ar-DZ" dirty="0" smtClean="0"/>
              <a:t> دولة واحدة.</a:t>
            </a:r>
          </a:p>
          <a:p>
            <a:pPr algn="r" rtl="1">
              <a:buNone/>
            </a:pPr>
            <a:r>
              <a:rPr lang="ar-DZ" dirty="0" smtClean="0">
                <a:solidFill>
                  <a:schemeClr val="bg2"/>
                </a:solidFill>
              </a:rPr>
              <a:t>3-الاتحاد </a:t>
            </a:r>
            <a:r>
              <a:rPr lang="ar-DZ" dirty="0" err="1" smtClean="0">
                <a:solidFill>
                  <a:schemeClr val="bg2"/>
                </a:solidFill>
              </a:rPr>
              <a:t>الكونفدرالي</a:t>
            </a:r>
            <a:r>
              <a:rPr lang="ar-DZ" dirty="0" smtClean="0">
                <a:solidFill>
                  <a:schemeClr val="bg2"/>
                </a:solidFill>
              </a:rPr>
              <a:t> </a:t>
            </a:r>
            <a:r>
              <a:rPr lang="ar-DZ" dirty="0" err="1" smtClean="0">
                <a:solidFill>
                  <a:schemeClr val="bg2"/>
                </a:solidFill>
              </a:rPr>
              <a:t>التعاهدي</a:t>
            </a:r>
            <a:r>
              <a:rPr lang="ar-DZ" dirty="0" smtClean="0">
                <a:solidFill>
                  <a:schemeClr val="bg2"/>
                </a:solidFill>
              </a:rPr>
              <a:t>:</a:t>
            </a:r>
            <a:r>
              <a:rPr lang="ar-DZ" dirty="0" smtClean="0"/>
              <a:t>هو تحالف عدة دول بقصد تنظيم بعض </a:t>
            </a:r>
            <a:r>
              <a:rPr lang="ar-DZ" dirty="0" err="1" smtClean="0"/>
              <a:t>الامور</a:t>
            </a:r>
            <a:r>
              <a:rPr lang="ar-DZ" dirty="0" smtClean="0"/>
              <a:t> المشتركة الاقتصادية أو العسكرية مع احتفاظ كل دولة بسيادتها ورئيسها ، ينشأ هذا الاتحاد بمعاهدة دولية تقودها لجنة مكونة من الدول الأعضاء تسهر على تحقيق الأهداف المشتركة .</a:t>
            </a:r>
            <a:r>
              <a:rPr lang="ar-DZ" dirty="0" smtClean="0">
                <a:solidFill>
                  <a:schemeClr val="bg2"/>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229600" cy="857256"/>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71472" y="928670"/>
            <a:ext cx="8115328" cy="5538806"/>
          </a:xfrm>
        </p:spPr>
        <p:txBody>
          <a:bodyPr/>
          <a:lstStyle/>
          <a:p>
            <a:pPr algn="just" rtl="1">
              <a:buNone/>
            </a:pPr>
            <a:r>
              <a:rPr lang="ar-DZ" dirty="0" smtClean="0"/>
              <a:t>ويعرفها </a:t>
            </a:r>
            <a:r>
              <a:rPr lang="ar-DZ" dirty="0" smtClean="0">
                <a:solidFill>
                  <a:srgbClr val="C00000"/>
                </a:solidFill>
              </a:rPr>
              <a:t>سليمان محمد </a:t>
            </a:r>
            <a:r>
              <a:rPr lang="ar-DZ" dirty="0" err="1" smtClean="0">
                <a:solidFill>
                  <a:srgbClr val="C00000"/>
                </a:solidFill>
              </a:rPr>
              <a:t>الطماوي</a:t>
            </a:r>
            <a:r>
              <a:rPr lang="ar-DZ" dirty="0" smtClean="0">
                <a:solidFill>
                  <a:srgbClr val="C00000"/>
                </a:solidFill>
              </a:rPr>
              <a:t> </a:t>
            </a:r>
            <a:r>
              <a:rPr lang="ar-DZ" dirty="0" smtClean="0"/>
              <a:t>على أنها: مجموع كبير من الناس يقطن على وجه الاستقرار إقليما معينا ويتمتع بالشخصية المعنوية والنظام والاستقلال السياسي.</a:t>
            </a:r>
          </a:p>
          <a:p>
            <a:pPr algn="just" rtl="1">
              <a:buNone/>
            </a:pPr>
            <a:r>
              <a:rPr lang="ar-DZ" dirty="0" smtClean="0"/>
              <a:t>لكن الدولة بالرغم من وضوح </a:t>
            </a:r>
            <a:r>
              <a:rPr lang="ar-DZ" dirty="0" err="1" smtClean="0"/>
              <a:t>اركانها</a:t>
            </a:r>
            <a:r>
              <a:rPr lang="ar-DZ" dirty="0" smtClean="0"/>
              <a:t> </a:t>
            </a:r>
            <a:r>
              <a:rPr lang="ar-DZ" dirty="0" err="1" smtClean="0"/>
              <a:t>الا</a:t>
            </a:r>
            <a:r>
              <a:rPr lang="ar-DZ" dirty="0" smtClean="0"/>
              <a:t> أنها من اعقد الظواهر الاجتماعية اختلف الفقه التقليدي في تأصيل نشأتها وتزاحمت عدة نظريات  في تحليل  مفهومها واصل انقسام المجتمع إلى حكام </a:t>
            </a:r>
            <a:r>
              <a:rPr lang="ar-DZ" dirty="0" err="1" smtClean="0"/>
              <a:t>و</a:t>
            </a:r>
            <a:r>
              <a:rPr lang="ar-DZ" dirty="0" smtClean="0"/>
              <a:t> محكومين،</a:t>
            </a:r>
            <a:r>
              <a:rPr lang="ar-DZ" dirty="0" err="1" smtClean="0"/>
              <a:t>فماهي</a:t>
            </a:r>
            <a:r>
              <a:rPr lang="ar-DZ" dirty="0" smtClean="0"/>
              <a:t> هذه النظريات ؟</a:t>
            </a:r>
          </a:p>
          <a:p>
            <a:pPr algn="just" rtl="1">
              <a:buNone/>
            </a:pPr>
            <a:endParaRPr lang="ar-DZ" dirty="0" smtClean="0"/>
          </a:p>
          <a:p>
            <a:pPr algn="just" rtl="1">
              <a:buNone/>
            </a:pP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28596" y="1071546"/>
            <a:ext cx="8229600" cy="4389120"/>
          </a:xfrm>
        </p:spPr>
        <p:txBody>
          <a:bodyPr>
            <a:normAutofit lnSpcReduction="10000"/>
          </a:bodyPr>
          <a:lstStyle/>
          <a:p>
            <a:pPr algn="r" rtl="1">
              <a:buNone/>
            </a:pPr>
            <a:r>
              <a:rPr lang="ar-DZ" dirty="0" smtClean="0"/>
              <a:t>تنحصر صلاحية هذا الاتحاد في حدود وظيفته التي أنشأ من أجلها دون أن يتدخل في الشؤون الداخلية للدول الأعضاء تسير هذا الاتحاد لجنة على أن يتم تنفيذ قراراته من طرف الدول </a:t>
            </a:r>
            <a:r>
              <a:rPr lang="ar-DZ" dirty="0" err="1" smtClean="0"/>
              <a:t>الاعضاء</a:t>
            </a:r>
            <a:r>
              <a:rPr lang="ar-DZ" dirty="0" smtClean="0"/>
              <a:t> مثل الاتحاد </a:t>
            </a:r>
            <a:r>
              <a:rPr lang="ar-DZ" dirty="0" err="1" smtClean="0"/>
              <a:t>الافريقي</a:t>
            </a:r>
            <a:r>
              <a:rPr lang="ar-DZ" dirty="0" smtClean="0"/>
              <a:t> والاتحاد </a:t>
            </a:r>
            <a:r>
              <a:rPr lang="ar-DZ" dirty="0" err="1" smtClean="0"/>
              <a:t>الاوروبي</a:t>
            </a:r>
            <a:r>
              <a:rPr lang="ar-DZ" dirty="0" smtClean="0"/>
              <a:t>، والجامعة العربية.</a:t>
            </a:r>
          </a:p>
          <a:p>
            <a:pPr algn="r" rtl="1">
              <a:buNone/>
            </a:pPr>
            <a:r>
              <a:rPr lang="ar-DZ" dirty="0" smtClean="0">
                <a:solidFill>
                  <a:schemeClr val="bg2"/>
                </a:solidFill>
              </a:rPr>
              <a:t>4-الاتحاد المركزي أو الفدرالي</a:t>
            </a:r>
            <a:r>
              <a:rPr lang="ar-DZ" dirty="0" smtClean="0"/>
              <a:t> </a:t>
            </a:r>
            <a:r>
              <a:rPr lang="ar-DZ" dirty="0" smtClean="0"/>
              <a:t> </a:t>
            </a:r>
            <a:r>
              <a:rPr lang="ar-DZ" dirty="0" smtClean="0"/>
              <a:t>هو اتحاد عدة دول تحت حكومة مركزية واحدة من أجل تحقيق </a:t>
            </a:r>
            <a:r>
              <a:rPr lang="ar-DZ" dirty="0" err="1" smtClean="0"/>
              <a:t>اهداف</a:t>
            </a:r>
            <a:r>
              <a:rPr lang="ar-DZ" dirty="0" smtClean="0"/>
              <a:t> معينة وهو </a:t>
            </a:r>
            <a:r>
              <a:rPr lang="ar-DZ" dirty="0" err="1" smtClean="0"/>
              <a:t>اقوى</a:t>
            </a:r>
            <a:r>
              <a:rPr lang="ar-DZ" dirty="0" smtClean="0"/>
              <a:t> أنواع الاتحادات على </a:t>
            </a:r>
            <a:r>
              <a:rPr lang="ar-DZ" dirty="0" err="1" smtClean="0"/>
              <a:t>الاطلاق</a:t>
            </a:r>
            <a:r>
              <a:rPr lang="ar-DZ" dirty="0" smtClean="0"/>
              <a:t> وهو بعكس سابقيه يخضع لدستور اتحادي وليس للقانون الدولي. مثل اتحاد الولايات </a:t>
            </a:r>
            <a:r>
              <a:rPr lang="ar-DZ" dirty="0" err="1" smtClean="0"/>
              <a:t>م</a:t>
            </a:r>
            <a:r>
              <a:rPr lang="ar-DZ" dirty="0" smtClean="0"/>
              <a:t> أ استراليا البرازيل الأرجنتين.وقد ينشأ بانضمام مجموعة من الدول الصغيرة </a:t>
            </a:r>
            <a:r>
              <a:rPr lang="ar-DZ" dirty="0" err="1" smtClean="0"/>
              <a:t>الى</a:t>
            </a:r>
            <a:r>
              <a:rPr lang="ar-DZ" dirty="0" smtClean="0"/>
              <a:t> دولة اتحادية أو تطور للاتحاد </a:t>
            </a:r>
            <a:r>
              <a:rPr lang="ar-DZ" dirty="0" err="1" smtClean="0"/>
              <a:t>التعاهدي</a:t>
            </a:r>
            <a:r>
              <a:rPr lang="ar-DZ" dirty="0" smtClean="0"/>
              <a:t> أو تفكك دولة بسيطة بسبب عدم استقرارها السياسي بسبب تركيبتها البشرية مثل </a:t>
            </a:r>
            <a:r>
              <a:rPr lang="ar-DZ" dirty="0" err="1" smtClean="0"/>
              <a:t>الاقليات</a:t>
            </a:r>
            <a:r>
              <a:rPr lang="ar-DZ" dirty="0" smtClean="0"/>
              <a:t>.ويتميز هذا الاتحاد </a:t>
            </a:r>
            <a:r>
              <a:rPr lang="ar-DZ" dirty="0" err="1" smtClean="0"/>
              <a:t>بمايلي</a:t>
            </a:r>
            <a:r>
              <a:rPr lang="ar-DZ" dirty="0" smtClean="0"/>
              <a:t>:</a:t>
            </a:r>
            <a:endParaRPr lang="ar-DZ" dirty="0" smtClean="0">
              <a:solidFill>
                <a:schemeClr val="bg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1142984"/>
            <a:ext cx="8229600" cy="4389120"/>
          </a:xfrm>
        </p:spPr>
        <p:txBody>
          <a:bodyPr/>
          <a:lstStyle/>
          <a:p>
            <a:pPr algn="r" rtl="1">
              <a:buNone/>
            </a:pPr>
            <a:r>
              <a:rPr lang="ar-DZ" dirty="0" smtClean="0"/>
              <a:t>-عدم تمتع الدول المكونة للاتحاد بالشخصية الدولية وكذلك عدم استقلالها الخارجي وتمثلها دولة الاتحاد.</a:t>
            </a:r>
          </a:p>
          <a:p>
            <a:pPr algn="r" rtl="1">
              <a:buNone/>
            </a:pPr>
            <a:r>
              <a:rPr lang="ar-DZ" dirty="0" smtClean="0"/>
              <a:t>-تتولى الدولة الاتحادية الشؤون الخارجية </a:t>
            </a:r>
          </a:p>
          <a:p>
            <a:pPr algn="r" rtl="1">
              <a:buNone/>
            </a:pPr>
            <a:r>
              <a:rPr lang="ar-DZ" dirty="0" smtClean="0"/>
              <a:t>-احتفاظ دوليات الاتحاد ببعض مظاهر السيادة الداخلية.</a:t>
            </a:r>
          </a:p>
          <a:p>
            <a:pPr algn="r" rtl="1">
              <a:buNone/>
            </a:pPr>
            <a:r>
              <a:rPr lang="ar-DZ" dirty="0" smtClean="0"/>
              <a:t>ويقوم هذا الاتحاد على ثلاث مبادئ هي:</a:t>
            </a:r>
          </a:p>
          <a:p>
            <a:pPr algn="r" rtl="1">
              <a:buNone/>
            </a:pPr>
            <a:r>
              <a:rPr lang="ar-DZ" dirty="0" smtClean="0">
                <a:solidFill>
                  <a:srgbClr val="92D050"/>
                </a:solidFill>
              </a:rPr>
              <a:t>1-مبدأ الاستقلالية</a:t>
            </a:r>
            <a:r>
              <a:rPr lang="ar-DZ" dirty="0" smtClean="0"/>
              <a:t>:تتمتع هذه الدويلات بنوع من الاستقلالية الداخلية مع </a:t>
            </a:r>
            <a:r>
              <a:rPr lang="ar-DZ" dirty="0" err="1" smtClean="0"/>
              <a:t>الاشارة</a:t>
            </a:r>
            <a:r>
              <a:rPr lang="ar-DZ" dirty="0" smtClean="0"/>
              <a:t> أنها لا تتمتع بأي نوع من الاستقلالية الخارجية، وتتجلى هذه الاستقلالية </a:t>
            </a:r>
            <a:r>
              <a:rPr lang="ar-DZ" dirty="0" err="1" smtClean="0"/>
              <a:t>الداخية</a:t>
            </a:r>
            <a:r>
              <a:rPr lang="ar-DZ" dirty="0" smtClean="0"/>
              <a:t> في القضاء </a:t>
            </a:r>
            <a:r>
              <a:rPr lang="ar-DZ" dirty="0" err="1" smtClean="0"/>
              <a:t>والادارة</a:t>
            </a:r>
            <a:r>
              <a:rPr lang="ar-DZ" dirty="0" smtClean="0"/>
              <a:t> </a:t>
            </a:r>
            <a:r>
              <a:rPr lang="ar-DZ" dirty="0" err="1" smtClean="0"/>
              <a:t>والتشرع</a:t>
            </a:r>
            <a:r>
              <a:rPr lang="ar-DZ" dirty="0" smtClean="0"/>
              <a:t> وهي استقلالية </a:t>
            </a:r>
            <a:r>
              <a:rPr lang="ar-DZ" dirty="0" err="1" smtClean="0"/>
              <a:t>ضيثة</a:t>
            </a:r>
            <a:r>
              <a:rPr lang="ar-DZ" dirty="0" smtClean="0"/>
              <a:t> </a:t>
            </a:r>
            <a:r>
              <a:rPr lang="ar-DZ" dirty="0" err="1" smtClean="0"/>
              <a:t>اذا</a:t>
            </a:r>
            <a:r>
              <a:rPr lang="ar-DZ" dirty="0" smtClean="0"/>
              <a:t> ما قورنت مع الدولة البسيطة.، تعد </a:t>
            </a:r>
            <a:r>
              <a:rPr lang="ar-DZ" dirty="0" err="1" smtClean="0"/>
              <a:t>اجهزتها</a:t>
            </a:r>
            <a:r>
              <a:rPr lang="ar-DZ" dirty="0" smtClean="0"/>
              <a:t> هيئات حاكمة وليست مجرد هيئات لامركزية </a:t>
            </a:r>
            <a:r>
              <a:rPr lang="ar-DZ" dirty="0" err="1" smtClean="0"/>
              <a:t>ادارية</a:t>
            </a:r>
            <a:r>
              <a:rPr lang="ar-DZ" dirty="0" smtClean="0"/>
              <a:t>.تمارس اختصاصاتها بموجب الدستور الاتحادي.</a:t>
            </a:r>
            <a:endParaRPr lang="fr-FR" dirty="0">
              <a:solidFill>
                <a:srgbClr val="92D05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00034" y="1142984"/>
            <a:ext cx="8229600" cy="4389120"/>
          </a:xfrm>
        </p:spPr>
        <p:txBody>
          <a:bodyPr/>
          <a:lstStyle/>
          <a:p>
            <a:pPr algn="r" rtl="1">
              <a:buNone/>
            </a:pPr>
            <a:r>
              <a:rPr lang="ar-DZ" dirty="0" smtClean="0">
                <a:solidFill>
                  <a:srgbClr val="92D050"/>
                </a:solidFill>
              </a:rPr>
              <a:t>2-مبدأ المشاركة:</a:t>
            </a:r>
            <a:r>
              <a:rPr lang="ar-DZ" dirty="0" smtClean="0"/>
              <a:t>تشارك كل </a:t>
            </a:r>
            <a:r>
              <a:rPr lang="ar-DZ" dirty="0" err="1" smtClean="0"/>
              <a:t>الدويلالت</a:t>
            </a:r>
            <a:r>
              <a:rPr lang="ar-DZ" dirty="0" smtClean="0"/>
              <a:t> في الحياة السياسية للدولة الاتحادية من حيث تعديل الدستور الاتحادي من حيث اقتراح تعديله أو </a:t>
            </a:r>
            <a:r>
              <a:rPr lang="ar-DZ" dirty="0" err="1" smtClean="0"/>
              <a:t>اقراره</a:t>
            </a:r>
            <a:r>
              <a:rPr lang="ar-DZ" dirty="0" smtClean="0"/>
              <a:t>.كما تشارك هذه الدويلات في تكوين البرلمان الاتحادي مثل الكونغرس </a:t>
            </a:r>
            <a:r>
              <a:rPr lang="ar-DZ" dirty="0" err="1" smtClean="0"/>
              <a:t>الامريكي</a:t>
            </a:r>
            <a:r>
              <a:rPr lang="ar-DZ" dirty="0" smtClean="0"/>
              <a:t>.</a:t>
            </a:r>
          </a:p>
          <a:p>
            <a:pPr algn="r" rtl="1">
              <a:buNone/>
            </a:pPr>
            <a:r>
              <a:rPr lang="ar-DZ" dirty="0" smtClean="0">
                <a:solidFill>
                  <a:srgbClr val="92D050"/>
                </a:solidFill>
              </a:rPr>
              <a:t>3-</a:t>
            </a:r>
            <a:r>
              <a:rPr lang="ar-DZ" dirty="0" err="1" smtClean="0">
                <a:solidFill>
                  <a:srgbClr val="92D050"/>
                </a:solidFill>
              </a:rPr>
              <a:t>مبدا</a:t>
            </a:r>
            <a:r>
              <a:rPr lang="ar-DZ" dirty="0" smtClean="0">
                <a:solidFill>
                  <a:srgbClr val="92D050"/>
                </a:solidFill>
              </a:rPr>
              <a:t> الازدواجية: </a:t>
            </a:r>
            <a:r>
              <a:rPr lang="ar-DZ" dirty="0" smtClean="0"/>
              <a:t>ويقصد </a:t>
            </a:r>
            <a:r>
              <a:rPr lang="ar-DZ" dirty="0" err="1" smtClean="0"/>
              <a:t>به</a:t>
            </a:r>
            <a:r>
              <a:rPr lang="ar-DZ" dirty="0" smtClean="0"/>
              <a:t> الازدواجية في ممارسة الاختصاصات التشريعية والتنفيذية والقضائية بين دولة الاتحاد والدويلات فنجد مثلا سلطة تشريعية للاتحاد وسلطة لدويلات وكذا سلطة تنفيذية للاتحاد وسلطة تنفيذية للدويلات وكذلك الأمر للسلطة القضائية. على أن يحدد الدستور الاتحادي صلاحيات كل واحدة.</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780680"/>
            <a:ext cx="8229600" cy="156136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357158" y="928670"/>
            <a:ext cx="8229600" cy="4389120"/>
          </a:xfrm>
        </p:spPr>
        <p:txBody>
          <a:bodyPr>
            <a:normAutofit fontScale="92500"/>
          </a:bodyPr>
          <a:lstStyle/>
          <a:p>
            <a:pPr algn="ctr" rtl="1"/>
            <a:r>
              <a:rPr lang="ar-DZ" u="sng" dirty="0" smtClean="0">
                <a:solidFill>
                  <a:srgbClr val="92D050"/>
                </a:solidFill>
              </a:rPr>
              <a:t>المطلب الأول: النظريات غير عقدية</a:t>
            </a:r>
          </a:p>
          <a:p>
            <a:pPr algn="r" rtl="1">
              <a:buNone/>
            </a:pPr>
            <a:r>
              <a:rPr lang="ar-DZ" dirty="0" smtClean="0"/>
              <a:t>ترجع هذه النظريات نشأة الدولة </a:t>
            </a:r>
            <a:r>
              <a:rPr lang="ar-DZ" dirty="0" err="1" smtClean="0"/>
              <a:t>الى</a:t>
            </a:r>
            <a:r>
              <a:rPr lang="ar-DZ" dirty="0" smtClean="0"/>
              <a:t> غير </a:t>
            </a:r>
            <a:r>
              <a:rPr lang="ar-DZ" dirty="0" err="1" smtClean="0"/>
              <a:t>الارادة</a:t>
            </a:r>
            <a:r>
              <a:rPr lang="ar-DZ" dirty="0" smtClean="0"/>
              <a:t> الشعبية  وتتضمن:</a:t>
            </a:r>
          </a:p>
          <a:p>
            <a:pPr algn="r" rtl="1">
              <a:buNone/>
            </a:pPr>
            <a:r>
              <a:rPr lang="ar-DZ" dirty="0" smtClean="0">
                <a:solidFill>
                  <a:srgbClr val="FF0000"/>
                </a:solidFill>
              </a:rPr>
              <a:t>أولا</a:t>
            </a:r>
            <a:r>
              <a:rPr lang="ar-DZ" dirty="0" smtClean="0"/>
              <a:t>: النظريات الدينية</a:t>
            </a:r>
          </a:p>
          <a:p>
            <a:pPr algn="r" rtl="1">
              <a:buNone/>
            </a:pPr>
            <a:r>
              <a:rPr lang="ar-DZ" dirty="0" smtClean="0">
                <a:solidFill>
                  <a:srgbClr val="FF0000"/>
                </a:solidFill>
              </a:rPr>
              <a:t>ثانيا</a:t>
            </a:r>
            <a:r>
              <a:rPr lang="ar-DZ" dirty="0" smtClean="0"/>
              <a:t> :القوة والغلبة</a:t>
            </a:r>
          </a:p>
          <a:p>
            <a:pPr algn="r" rtl="1">
              <a:buNone/>
            </a:pPr>
            <a:r>
              <a:rPr lang="ar-DZ" dirty="0" smtClean="0">
                <a:solidFill>
                  <a:srgbClr val="FF0000"/>
                </a:solidFill>
              </a:rPr>
              <a:t>ثالثا: </a:t>
            </a:r>
            <a:r>
              <a:rPr lang="ar-DZ" dirty="0" smtClean="0"/>
              <a:t>نظرية التطور </a:t>
            </a:r>
          </a:p>
          <a:p>
            <a:pPr algn="ctr" rtl="1">
              <a:buNone/>
            </a:pPr>
            <a:r>
              <a:rPr lang="ar-DZ" u="sng" dirty="0" smtClean="0">
                <a:solidFill>
                  <a:srgbClr val="92D050"/>
                </a:solidFill>
              </a:rPr>
              <a:t>أولا : النظريات الدينية </a:t>
            </a:r>
          </a:p>
          <a:p>
            <a:pPr algn="r" rtl="1">
              <a:buNone/>
            </a:pPr>
            <a:r>
              <a:rPr lang="ar-DZ" dirty="0" smtClean="0"/>
              <a:t>تتفق هذه النظريات على أن أصل وجود الدولة هو لاهوتي يقوم على وجود إرادة </a:t>
            </a:r>
            <a:r>
              <a:rPr lang="ar-DZ" dirty="0" err="1" smtClean="0"/>
              <a:t>الاهية</a:t>
            </a:r>
            <a:r>
              <a:rPr lang="ar-DZ" dirty="0" smtClean="0"/>
              <a:t> تعلو </a:t>
            </a:r>
            <a:r>
              <a:rPr lang="ar-DZ" dirty="0" err="1" smtClean="0"/>
              <a:t>ارادة</a:t>
            </a:r>
            <a:r>
              <a:rPr lang="ar-DZ" dirty="0" smtClean="0"/>
              <a:t> البشر ولها ثلاث صور:</a:t>
            </a:r>
          </a:p>
          <a:p>
            <a:pPr algn="r" rtl="1">
              <a:buNone/>
            </a:pPr>
            <a:r>
              <a:rPr lang="ar-DZ" dirty="0" smtClean="0">
                <a:solidFill>
                  <a:srgbClr val="92D050"/>
                </a:solidFill>
              </a:rPr>
              <a:t>1-الصورة الأولى:نظرية تأليه الحاكم: </a:t>
            </a:r>
            <a:r>
              <a:rPr lang="ar-DZ" dirty="0" smtClean="0"/>
              <a:t>بحيث يعتبر الحاكم اله يعبد ويطاع ولا يجوز مخالفة إرادته وارتبطت هذه النظرية بالحضارات القديمة كالحضارة الفرعونية </a:t>
            </a:r>
          </a:p>
          <a:p>
            <a:pPr algn="r" rtl="1">
              <a:buNone/>
            </a:pPr>
            <a:endParaRPr lang="ar-DZ" u="sng" dirty="0" smtClean="0">
              <a:solidFill>
                <a:srgbClr val="92D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85776"/>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571472" y="928670"/>
            <a:ext cx="8229600" cy="4389120"/>
          </a:xfrm>
        </p:spPr>
        <p:txBody>
          <a:bodyPr/>
          <a:lstStyle/>
          <a:p>
            <a:pPr algn="r">
              <a:buNone/>
            </a:pPr>
            <a:r>
              <a:rPr lang="ar-DZ" dirty="0" smtClean="0"/>
              <a:t>حيث كان رع يعتبر نفسه </a:t>
            </a:r>
            <a:r>
              <a:rPr lang="ar-DZ" dirty="0" err="1" smtClean="0"/>
              <a:t>الاها</a:t>
            </a:r>
            <a:r>
              <a:rPr lang="ar-DZ" dirty="0" smtClean="0"/>
              <a:t> معبودا، وانتشرت نفس </a:t>
            </a:r>
            <a:r>
              <a:rPr lang="ar-DZ" dirty="0" err="1" smtClean="0"/>
              <a:t>الافكار</a:t>
            </a:r>
            <a:r>
              <a:rPr lang="ar-DZ" dirty="0" smtClean="0"/>
              <a:t> في الحضارة اليونانية حيث اعتبر الملوك من اصل </a:t>
            </a:r>
            <a:r>
              <a:rPr lang="ar-DZ" dirty="0" err="1" smtClean="0"/>
              <a:t>الاهي</a:t>
            </a:r>
            <a:r>
              <a:rPr lang="ar-DZ" dirty="0" smtClean="0"/>
              <a:t> .</a:t>
            </a:r>
          </a:p>
          <a:p>
            <a:pPr algn="just" rtl="1">
              <a:buNone/>
            </a:pPr>
            <a:r>
              <a:rPr lang="ar-DZ" dirty="0" smtClean="0"/>
              <a:t>2-</a:t>
            </a:r>
            <a:r>
              <a:rPr lang="ar-DZ" dirty="0" smtClean="0">
                <a:solidFill>
                  <a:srgbClr val="92D050"/>
                </a:solidFill>
              </a:rPr>
              <a:t>الصورة الثانية: نظرية الحق </a:t>
            </a:r>
            <a:r>
              <a:rPr lang="ar-DZ" dirty="0" err="1" smtClean="0">
                <a:solidFill>
                  <a:srgbClr val="92D050"/>
                </a:solidFill>
              </a:rPr>
              <a:t>الالاهي</a:t>
            </a:r>
            <a:r>
              <a:rPr lang="ar-DZ" dirty="0" smtClean="0">
                <a:solidFill>
                  <a:srgbClr val="92D050"/>
                </a:solidFill>
              </a:rPr>
              <a:t> </a:t>
            </a:r>
            <a:r>
              <a:rPr lang="ar-DZ" dirty="0" err="1" smtClean="0">
                <a:solidFill>
                  <a:srgbClr val="92D050"/>
                </a:solidFill>
              </a:rPr>
              <a:t>المباشرأو</a:t>
            </a:r>
            <a:r>
              <a:rPr lang="ar-DZ" dirty="0" smtClean="0">
                <a:solidFill>
                  <a:srgbClr val="92D050"/>
                </a:solidFill>
              </a:rPr>
              <a:t> </a:t>
            </a:r>
            <a:r>
              <a:rPr lang="ar-DZ" dirty="0" smtClean="0"/>
              <a:t>المقدس:تعلقت هذه النظرية  بالديانة المسيحية، في القرنين 17و18م حيث اعتبر الحاكم أو الملك مختارا من </a:t>
            </a:r>
            <a:r>
              <a:rPr lang="ar-DZ" dirty="0" err="1" smtClean="0"/>
              <a:t>الاله</a:t>
            </a:r>
            <a:r>
              <a:rPr lang="ar-DZ" dirty="0" smtClean="0"/>
              <a:t> ويستمد سلطته المطلقة منه وهو وزير عنه ، فالسلطة المدنية للحاكم اودعها اياه الرب اما السلطة الدينية فهي بيد البابا .</a:t>
            </a:r>
          </a:p>
          <a:p>
            <a:pPr algn="just" rtl="1">
              <a:buNone/>
            </a:pPr>
            <a:r>
              <a:rPr lang="ar-DZ" dirty="0" smtClean="0"/>
              <a:t>3- </a:t>
            </a:r>
            <a:r>
              <a:rPr lang="ar-DZ" dirty="0" smtClean="0">
                <a:solidFill>
                  <a:srgbClr val="92D050"/>
                </a:solidFill>
              </a:rPr>
              <a:t>الصورة الثالثة: نظرية الحق </a:t>
            </a:r>
            <a:r>
              <a:rPr lang="ar-DZ" dirty="0" err="1" smtClean="0">
                <a:solidFill>
                  <a:srgbClr val="92D050"/>
                </a:solidFill>
              </a:rPr>
              <a:t>الالاهي</a:t>
            </a:r>
            <a:r>
              <a:rPr lang="ar-DZ" dirty="0" smtClean="0">
                <a:solidFill>
                  <a:srgbClr val="92D050"/>
                </a:solidFill>
              </a:rPr>
              <a:t> غير المباشر:</a:t>
            </a:r>
            <a:r>
              <a:rPr lang="ar-DZ" dirty="0" smtClean="0">
                <a:solidFill>
                  <a:schemeClr val="tx1">
                    <a:lumMod val="95000"/>
                    <a:lumOff val="5000"/>
                  </a:schemeClr>
                </a:solidFill>
              </a:rPr>
              <a:t>العناية </a:t>
            </a:r>
            <a:r>
              <a:rPr lang="ar-DZ" dirty="0" err="1" smtClean="0">
                <a:solidFill>
                  <a:schemeClr val="tx1">
                    <a:lumMod val="95000"/>
                    <a:lumOff val="5000"/>
                  </a:schemeClr>
                </a:solidFill>
              </a:rPr>
              <a:t>الالاهية</a:t>
            </a:r>
            <a:r>
              <a:rPr lang="ar-DZ" dirty="0" smtClean="0">
                <a:solidFill>
                  <a:schemeClr val="tx1">
                    <a:lumMod val="95000"/>
                    <a:lumOff val="5000"/>
                  </a:schemeClr>
                </a:solidFill>
              </a:rPr>
              <a:t> هي من وجهت </a:t>
            </a:r>
            <a:r>
              <a:rPr lang="ar-DZ" dirty="0" err="1" smtClean="0">
                <a:solidFill>
                  <a:schemeClr val="tx1">
                    <a:lumMod val="95000"/>
                    <a:lumOff val="5000"/>
                  </a:schemeClr>
                </a:solidFill>
              </a:rPr>
              <a:t>الارادة</a:t>
            </a:r>
            <a:r>
              <a:rPr lang="ar-DZ" dirty="0" smtClean="0">
                <a:solidFill>
                  <a:schemeClr val="tx1">
                    <a:lumMod val="95000"/>
                    <a:lumOff val="5000"/>
                  </a:schemeClr>
                </a:solidFill>
              </a:rPr>
              <a:t> البشرية لاختيار ذلك الحاكم دون غيره، وهو </a:t>
            </a:r>
            <a:r>
              <a:rPr lang="ar-DZ" dirty="0" err="1" smtClean="0">
                <a:solidFill>
                  <a:schemeClr val="tx1">
                    <a:lumMod val="95000"/>
                    <a:lumOff val="5000"/>
                  </a:schemeClr>
                </a:solidFill>
              </a:rPr>
              <a:t>الاخر</a:t>
            </a:r>
            <a:r>
              <a:rPr lang="ar-DZ" dirty="0" smtClean="0">
                <a:solidFill>
                  <a:schemeClr val="tx1">
                    <a:lumMod val="95000"/>
                    <a:lumOff val="5000"/>
                  </a:schemeClr>
                </a:solidFill>
              </a:rPr>
              <a:t> لا يجوز مخالفة أوامره </a:t>
            </a:r>
            <a:r>
              <a:rPr lang="ar-DZ" dirty="0" err="1" smtClean="0">
                <a:solidFill>
                  <a:schemeClr val="tx1">
                    <a:lumMod val="95000"/>
                    <a:lumOff val="5000"/>
                  </a:schemeClr>
                </a:solidFill>
              </a:rPr>
              <a:t>والا</a:t>
            </a:r>
            <a:r>
              <a:rPr lang="ar-DZ" dirty="0" smtClean="0">
                <a:solidFill>
                  <a:schemeClr val="tx1">
                    <a:lumMod val="95000"/>
                    <a:lumOff val="5000"/>
                  </a:schemeClr>
                </a:solidFill>
              </a:rPr>
              <a:t> ارتكب معصية .</a:t>
            </a:r>
            <a:endParaRPr lang="ar-DZ" dirty="0" smtClean="0">
              <a:solidFill>
                <a:srgbClr val="92D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285720" y="1000108"/>
            <a:ext cx="8401080" cy="5324492"/>
          </a:xfrm>
        </p:spPr>
        <p:txBody>
          <a:bodyPr>
            <a:normAutofit lnSpcReduction="10000"/>
          </a:bodyPr>
          <a:lstStyle/>
          <a:p>
            <a:pPr algn="ctr" rtl="1">
              <a:buNone/>
            </a:pPr>
            <a:r>
              <a:rPr lang="ar-DZ" dirty="0" smtClean="0">
                <a:solidFill>
                  <a:srgbClr val="92D050"/>
                </a:solidFill>
              </a:rPr>
              <a:t>ثانيا: نظرية القوة والغلبة</a:t>
            </a:r>
          </a:p>
          <a:p>
            <a:pPr algn="just" rtl="1">
              <a:buNone/>
            </a:pPr>
            <a:r>
              <a:rPr lang="ar-DZ" dirty="0" smtClean="0"/>
              <a:t>يرجع أصحاب هذه النظرية فكرة الدولة </a:t>
            </a:r>
            <a:r>
              <a:rPr lang="ar-DZ" dirty="0" err="1" smtClean="0"/>
              <a:t>الى</a:t>
            </a:r>
            <a:r>
              <a:rPr lang="ar-DZ" dirty="0" smtClean="0"/>
              <a:t> القوة على اعتبار أن هناك صراع قام </a:t>
            </a:r>
            <a:r>
              <a:rPr lang="ar-DZ" dirty="0" err="1" smtClean="0"/>
              <a:t>واسفر</a:t>
            </a:r>
            <a:r>
              <a:rPr lang="ar-DZ" dirty="0" smtClean="0"/>
              <a:t> عن استحواذ المنتصر سواء فرد أو جماعة على السلطة </a:t>
            </a:r>
            <a:r>
              <a:rPr lang="ar-DZ" dirty="0" err="1" smtClean="0"/>
              <a:t>واخضاع</a:t>
            </a:r>
            <a:r>
              <a:rPr lang="ar-DZ" dirty="0" smtClean="0"/>
              <a:t> المغلوبين لهذه السلطة، وقد اختلف الفقه في تحليل مصدر هذه القوة هل هي بدنية أو اقتصادية أو </a:t>
            </a:r>
            <a:r>
              <a:rPr lang="ar-DZ" dirty="0" err="1" smtClean="0"/>
              <a:t>انها</a:t>
            </a:r>
            <a:r>
              <a:rPr lang="ar-DZ" dirty="0" smtClean="0"/>
              <a:t> فكرية:</a:t>
            </a:r>
            <a:r>
              <a:rPr lang="ar-DZ" dirty="0" err="1" smtClean="0"/>
              <a:t>وتقسامها</a:t>
            </a:r>
            <a:r>
              <a:rPr lang="ar-DZ" dirty="0" smtClean="0"/>
              <a:t> ثلاث مفكرين:</a:t>
            </a:r>
          </a:p>
          <a:p>
            <a:pPr algn="just" rtl="1">
              <a:buNone/>
            </a:pPr>
            <a:r>
              <a:rPr lang="ar-DZ" dirty="0" smtClean="0"/>
              <a:t>1-ابن خلدون :ويؤسس فكرته على الخروج من الشريعة الاسلامية والاتجاه نحو الحكم الاستبدادي.</a:t>
            </a:r>
          </a:p>
          <a:p>
            <a:pPr algn="just" rtl="1">
              <a:buNone/>
            </a:pPr>
            <a:r>
              <a:rPr lang="ar-DZ" dirty="0" smtClean="0"/>
              <a:t>2-النظرية الماركسية:الذي يؤسس هذا الصراع على ظهور الملكية الخاصة وظهور طبقة مالكة مستغلة </a:t>
            </a:r>
            <a:r>
              <a:rPr lang="ar-DZ" dirty="0" err="1" smtClean="0"/>
              <a:t>واخرى</a:t>
            </a:r>
            <a:r>
              <a:rPr lang="ar-DZ" dirty="0" smtClean="0"/>
              <a:t> عبيد مما أدى </a:t>
            </a:r>
            <a:r>
              <a:rPr lang="ar-DZ" dirty="0" err="1" smtClean="0"/>
              <a:t>الى</a:t>
            </a:r>
            <a:r>
              <a:rPr lang="ar-DZ" dirty="0" smtClean="0"/>
              <a:t> عدم المساواة الاقتصادية بين الطبقتين.</a:t>
            </a:r>
          </a:p>
          <a:p>
            <a:pPr algn="just" rtl="1">
              <a:buNone/>
            </a:pPr>
            <a:r>
              <a:rPr lang="ar-DZ" dirty="0" smtClean="0"/>
              <a:t>3-نظرية التضامن الاجتماعي:يرى </a:t>
            </a:r>
            <a:r>
              <a:rPr lang="fr-FR" dirty="0" err="1" smtClean="0"/>
              <a:t>Degueit</a:t>
            </a:r>
            <a:r>
              <a:rPr lang="ar-DZ" dirty="0" err="1" smtClean="0"/>
              <a:t>ان</a:t>
            </a:r>
            <a:r>
              <a:rPr lang="ar-DZ" dirty="0" smtClean="0"/>
              <a:t> القوة </a:t>
            </a:r>
            <a:r>
              <a:rPr lang="ar-DZ" dirty="0" err="1" smtClean="0"/>
              <a:t>لاتكمن</a:t>
            </a:r>
            <a:r>
              <a:rPr lang="ar-DZ" dirty="0" smtClean="0"/>
              <a:t> في القوة المادية </a:t>
            </a:r>
            <a:r>
              <a:rPr lang="ar-DZ" dirty="0" err="1" smtClean="0"/>
              <a:t>وانما</a:t>
            </a:r>
            <a:r>
              <a:rPr lang="ar-DZ" dirty="0" smtClean="0"/>
              <a:t> أشمل من ذلك فهي تكمن في النفوذ الأدبي والقوة الاقتصادية والحنكة السياسية. </a:t>
            </a:r>
          </a:p>
          <a:p>
            <a:pPr algn="ctr"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85776"/>
            <a:ext cx="9001156" cy="1143000"/>
          </a:xfrm>
        </p:spPr>
        <p:txBody>
          <a:bodyPr/>
          <a:lstStyle/>
          <a:p>
            <a:pPr algn="ctr"/>
            <a:r>
              <a:rPr lang="ar-DZ" dirty="0" smtClean="0"/>
              <a:t>لفصل الأول: نظرية الدولة</a:t>
            </a:r>
            <a:endParaRPr lang="fr-FR" dirty="0"/>
          </a:p>
        </p:txBody>
      </p:sp>
      <p:sp>
        <p:nvSpPr>
          <p:cNvPr id="3" name="Espace réservé du contenu 2"/>
          <p:cNvSpPr>
            <a:spLocks noGrp="1"/>
          </p:cNvSpPr>
          <p:nvPr>
            <p:ph idx="1"/>
          </p:nvPr>
        </p:nvSpPr>
        <p:spPr>
          <a:xfrm>
            <a:off x="285720" y="928670"/>
            <a:ext cx="8229600" cy="4389120"/>
          </a:xfrm>
        </p:spPr>
        <p:txBody>
          <a:bodyPr/>
          <a:lstStyle/>
          <a:p>
            <a:pPr algn="ctr" rtl="1"/>
            <a:r>
              <a:rPr lang="ar-DZ" dirty="0" smtClean="0">
                <a:solidFill>
                  <a:srgbClr val="92D050"/>
                </a:solidFill>
              </a:rPr>
              <a:t>ثالثا: نظرية التطور</a:t>
            </a:r>
          </a:p>
          <a:p>
            <a:pPr algn="just" rtl="1">
              <a:buNone/>
            </a:pPr>
            <a:r>
              <a:rPr lang="ar-DZ" dirty="0" smtClean="0"/>
              <a:t>تعتمد هذه النظرية في تأصيلها لفكرة الدولة على التطور دون أن تحصره في عامل واحد فقد يكون هذا العامل العامل </a:t>
            </a:r>
            <a:r>
              <a:rPr lang="ar-DZ" dirty="0" err="1" smtClean="0"/>
              <a:t>الاسري</a:t>
            </a:r>
            <a:r>
              <a:rPr lang="ar-DZ" dirty="0" smtClean="0"/>
              <a:t> أو نتيجة التطور التاريخي نوضح ذلك في:</a:t>
            </a:r>
          </a:p>
          <a:p>
            <a:pPr algn="just" rtl="1">
              <a:buNone/>
            </a:pPr>
            <a:r>
              <a:rPr lang="ar-DZ" dirty="0" smtClean="0"/>
              <a:t>1-نظرية التطور العائلي: أساس نشأة الدولة هو التطور الذي عرفته </a:t>
            </a:r>
            <a:r>
              <a:rPr lang="ar-DZ" dirty="0" err="1" smtClean="0"/>
              <a:t>الاسرة</a:t>
            </a:r>
            <a:r>
              <a:rPr lang="ar-DZ" dirty="0" smtClean="0"/>
              <a:t> والسلطة الأبوية، بحيث كونت الأسرة العشيرة ثم كون مجموع العشائر قبيلة وباستقرار هذه القبائل في منطقة واحدة نشأت المدن السياسية، إما السلطة السياسية فهي امتداد للسلطة الأبوية.وتؤيد هذه الفكرة كل </a:t>
            </a:r>
            <a:r>
              <a:rPr lang="ar-DZ" dirty="0" err="1" smtClean="0"/>
              <a:t>الاديان</a:t>
            </a:r>
            <a:r>
              <a:rPr lang="ar-DZ" dirty="0" smtClean="0"/>
              <a:t> التي ترى </a:t>
            </a:r>
            <a:r>
              <a:rPr lang="ar-DZ" dirty="0" err="1" smtClean="0"/>
              <a:t>ان</a:t>
            </a:r>
            <a:r>
              <a:rPr lang="ar-DZ" dirty="0" smtClean="0"/>
              <a:t> </a:t>
            </a:r>
            <a:r>
              <a:rPr lang="ar-DZ" dirty="0" err="1" smtClean="0"/>
              <a:t>الاسرة</a:t>
            </a:r>
            <a:r>
              <a:rPr lang="ar-DZ" dirty="0" smtClean="0"/>
              <a:t> تكونت بزواج آدم بحواء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42900"/>
            <a:ext cx="8229600" cy="1143000"/>
          </a:xfrm>
        </p:spPr>
        <p:txBody>
          <a:bodyPr/>
          <a:lstStyle/>
          <a:p>
            <a:pPr algn="ctr"/>
            <a:r>
              <a:rPr lang="ar-DZ" dirty="0" smtClean="0"/>
              <a:t>الفصل الأول: نظرية الدولة</a:t>
            </a:r>
            <a:endParaRPr lang="fr-FR" dirty="0"/>
          </a:p>
        </p:txBody>
      </p:sp>
      <p:sp>
        <p:nvSpPr>
          <p:cNvPr id="3" name="Espace réservé du contenu 2"/>
          <p:cNvSpPr>
            <a:spLocks noGrp="1"/>
          </p:cNvSpPr>
          <p:nvPr>
            <p:ph idx="1"/>
          </p:nvPr>
        </p:nvSpPr>
        <p:spPr>
          <a:xfrm>
            <a:off x="428596" y="1071546"/>
            <a:ext cx="8229600" cy="4389120"/>
          </a:xfrm>
        </p:spPr>
        <p:txBody>
          <a:bodyPr>
            <a:normAutofit fontScale="92500"/>
          </a:bodyPr>
          <a:lstStyle/>
          <a:p>
            <a:pPr algn="ctr" rtl="1"/>
            <a:r>
              <a:rPr lang="ar-DZ" dirty="0" smtClean="0">
                <a:solidFill>
                  <a:srgbClr val="92D050"/>
                </a:solidFill>
              </a:rPr>
              <a:t>المطلب الثاني : النظريات العقدية</a:t>
            </a:r>
          </a:p>
          <a:p>
            <a:pPr algn="just" rtl="1">
              <a:buNone/>
            </a:pPr>
            <a:r>
              <a:rPr lang="ar-DZ" dirty="0" smtClean="0"/>
              <a:t>تتفق هذه النظريات على أن أساس نشأة الدولة هو عقد أو اتفاق بين </a:t>
            </a:r>
            <a:r>
              <a:rPr lang="ar-DZ" dirty="0" err="1" smtClean="0"/>
              <a:t>افراد</a:t>
            </a:r>
            <a:r>
              <a:rPr lang="ar-DZ" dirty="0" smtClean="0"/>
              <a:t> المجتمع،أي اتفاق بين </a:t>
            </a:r>
            <a:r>
              <a:rPr lang="ar-DZ" dirty="0" err="1" smtClean="0"/>
              <a:t>طائقة</a:t>
            </a:r>
            <a:r>
              <a:rPr lang="ar-DZ" dirty="0" smtClean="0"/>
              <a:t> تملك السلطة وطائفة أخرى تخضع لها وذلك كحل للخروج من حالة الفوضى التي كان يعيشها المجتمع الفطري </a:t>
            </a:r>
            <a:r>
              <a:rPr lang="ar-DZ" dirty="0" err="1" smtClean="0"/>
              <a:t>الى</a:t>
            </a:r>
            <a:r>
              <a:rPr lang="ar-DZ" dirty="0" smtClean="0"/>
              <a:t> حالة النظام، وأهم رواد هذه النظريات هم:</a:t>
            </a:r>
          </a:p>
          <a:p>
            <a:pPr algn="ctr" rtl="1">
              <a:buNone/>
            </a:pPr>
            <a:r>
              <a:rPr lang="ar-DZ" dirty="0" smtClean="0">
                <a:solidFill>
                  <a:srgbClr val="92D050"/>
                </a:solidFill>
              </a:rPr>
              <a:t>أولا : نظرية العقد الاجتماعي</a:t>
            </a:r>
          </a:p>
          <a:p>
            <a:pPr algn="just" rtl="1">
              <a:buNone/>
            </a:pPr>
            <a:r>
              <a:rPr lang="ar-DZ" dirty="0" smtClean="0"/>
              <a:t>صاحبها الفيلسوف توماس </a:t>
            </a:r>
            <a:r>
              <a:rPr lang="ar-DZ" dirty="0" err="1" smtClean="0"/>
              <a:t>هوبز</a:t>
            </a:r>
            <a:r>
              <a:rPr lang="ar-DZ" dirty="0" smtClean="0"/>
              <a:t> الذي يرى حياة </a:t>
            </a:r>
            <a:r>
              <a:rPr lang="ar-DZ" dirty="0" err="1" smtClean="0"/>
              <a:t>الانسان</a:t>
            </a:r>
            <a:r>
              <a:rPr lang="ar-DZ" dirty="0" smtClean="0"/>
              <a:t> قبل العقد كانت تقودها الصراعات ورعاية المصالح الشخصية مما </a:t>
            </a:r>
            <a:r>
              <a:rPr lang="ar-DZ" dirty="0" err="1" smtClean="0"/>
              <a:t>ادى</a:t>
            </a:r>
            <a:r>
              <a:rPr lang="ar-DZ" dirty="0" smtClean="0"/>
              <a:t> </a:t>
            </a:r>
            <a:r>
              <a:rPr lang="ar-DZ" dirty="0" err="1" smtClean="0"/>
              <a:t>الى</a:t>
            </a:r>
            <a:r>
              <a:rPr lang="ar-DZ" dirty="0" smtClean="0"/>
              <a:t>  سواد قانون الغاب وبغرض الخروج من هذه الفوضى كان لابد من </a:t>
            </a:r>
            <a:r>
              <a:rPr lang="ar-DZ" dirty="0" err="1" smtClean="0"/>
              <a:t>ابرام</a:t>
            </a:r>
            <a:r>
              <a:rPr lang="ar-DZ" dirty="0" smtClean="0"/>
              <a:t> عقد </a:t>
            </a:r>
            <a:r>
              <a:rPr lang="ar-DZ" dirty="0" err="1" smtClean="0"/>
              <a:t>للاتقال</a:t>
            </a:r>
            <a:r>
              <a:rPr lang="ar-DZ" dirty="0" smtClean="0"/>
              <a:t> من حياة الفوضى </a:t>
            </a:r>
            <a:r>
              <a:rPr lang="ar-DZ" dirty="0" err="1" smtClean="0"/>
              <a:t>اللى</a:t>
            </a:r>
            <a:r>
              <a:rPr lang="ar-DZ" dirty="0" smtClean="0"/>
              <a:t> حياة الاستقرار، وبموجب هذا العقد تنازل </a:t>
            </a:r>
            <a:r>
              <a:rPr lang="ar-DZ" dirty="0" err="1" smtClean="0"/>
              <a:t>الافراد</a:t>
            </a:r>
            <a:r>
              <a:rPr lang="ar-DZ" dirty="0" smtClean="0"/>
              <a:t> عن جزء من حقوقهم وحرياتهم لصالح الملك الذي يملك سلطة </a:t>
            </a:r>
            <a:r>
              <a:rPr lang="ar-DZ" dirty="0" err="1" smtClean="0"/>
              <a:t>الامر</a:t>
            </a:r>
            <a:r>
              <a:rPr lang="ar-DZ" dirty="0" smtClean="0"/>
              <a:t> من أجل أن يحقق لهم الأمن.</a:t>
            </a:r>
          </a:p>
          <a:p>
            <a:pPr algn="just" rtl="1">
              <a:buNone/>
            </a:pPr>
            <a:endParaRPr lang="ar-DZ" dirty="0" smtClean="0">
              <a:solidFill>
                <a:srgbClr val="92D05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1445</TotalTime>
  <Words>3694</Words>
  <Application>Microsoft Office PowerPoint</Application>
  <PresentationFormat>Affichage à l'écran (4:3)</PresentationFormat>
  <Paragraphs>203</Paragraphs>
  <Slides>42</Slides>
  <Notes>1</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Débit</vt:lpstr>
      <vt:lpstr>وزارة التعليم العالي والبحث العلمي  جامعة احمد بن أحمد كلية الحقوق والعلوم السياسية فسم الحقوق  دروس الاعمال الموجهة في مقياس القانون الدستوري</vt:lpstr>
      <vt:lpstr>مقدمة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Diapositive 13</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Diapositive 22</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lpstr>الفصل الأول: نظرية الدولة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احمد بن أحمد كلية الحقوق والعلوم السياسية فسم الحقوق  دروس الاعمال الموجهة في مقياس القانون الدستوري</dc:title>
  <dc:creator>AHLAM</dc:creator>
  <cp:lastModifiedBy>AHLAM</cp:lastModifiedBy>
  <cp:revision>110</cp:revision>
  <dcterms:created xsi:type="dcterms:W3CDTF">2020-11-23T12:35:39Z</dcterms:created>
  <dcterms:modified xsi:type="dcterms:W3CDTF">2021-02-01T09:07:56Z</dcterms:modified>
</cp:coreProperties>
</file>