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 id="264" r:id="rId10"/>
    <p:sldId id="272" r:id="rId11"/>
    <p:sldId id="265" r:id="rId12"/>
    <p:sldId id="266" r:id="rId13"/>
    <p:sldId id="267" r:id="rId14"/>
    <p:sldId id="268" r:id="rId15"/>
    <p:sldId id="269" r:id="rId16"/>
    <p:sldId id="27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15/12/2020</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pPr/>
              <a:t>15/12/2020</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71604" y="1643050"/>
            <a:ext cx="6400800" cy="1600200"/>
          </a:xfrm>
        </p:spPr>
        <p:txBody>
          <a:bodyPr>
            <a:normAutofit/>
          </a:bodyPr>
          <a:lstStyle/>
          <a:p>
            <a:pPr rtl="1"/>
            <a:r>
              <a:rPr lang="ar-DZ" sz="4000" b="1" dirty="0" smtClean="0">
                <a:solidFill>
                  <a:schemeClr val="tx1"/>
                </a:solidFill>
              </a:rPr>
              <a:t>المقياس تكنولوجيا </a:t>
            </a:r>
            <a:r>
              <a:rPr lang="ar-DZ" sz="4000" b="1" dirty="0" err="1" smtClean="0">
                <a:solidFill>
                  <a:schemeClr val="tx1"/>
                </a:solidFill>
              </a:rPr>
              <a:t>الاعلام</a:t>
            </a:r>
            <a:r>
              <a:rPr lang="ar-DZ" sz="4000" b="1" dirty="0" smtClean="0">
                <a:solidFill>
                  <a:schemeClr val="tx1"/>
                </a:solidFill>
              </a:rPr>
              <a:t> والاتصال **</a:t>
            </a:r>
            <a:r>
              <a:rPr lang="ar-DZ" sz="4000" b="1" dirty="0" err="1" smtClean="0">
                <a:solidFill>
                  <a:schemeClr val="tx1"/>
                </a:solidFill>
              </a:rPr>
              <a:t>تكناع</a:t>
            </a:r>
            <a:r>
              <a:rPr lang="ar-DZ" sz="4000" b="1" dirty="0" smtClean="0">
                <a:solidFill>
                  <a:schemeClr val="tx1"/>
                </a:solidFill>
              </a:rPr>
              <a:t>**</a:t>
            </a:r>
            <a:endParaRPr lang="fr-FR" sz="4000" b="1" dirty="0">
              <a:solidFill>
                <a:schemeClr val="tx1"/>
              </a:solidFill>
            </a:endParaRPr>
          </a:p>
        </p:txBody>
      </p:sp>
      <p:sp>
        <p:nvSpPr>
          <p:cNvPr id="2" name="Titre 1"/>
          <p:cNvSpPr>
            <a:spLocks noGrp="1"/>
          </p:cNvSpPr>
          <p:nvPr>
            <p:ph type="ctrTitle"/>
          </p:nvPr>
        </p:nvSpPr>
        <p:spPr>
          <a:xfrm>
            <a:off x="714348" y="-214338"/>
            <a:ext cx="8229600" cy="1470025"/>
          </a:xfrm>
        </p:spPr>
        <p:txBody>
          <a:bodyPr/>
          <a:lstStyle/>
          <a:p>
            <a:r>
              <a:rPr lang="ar-DZ" b="1" dirty="0" smtClean="0">
                <a:solidFill>
                  <a:schemeClr val="tx1"/>
                </a:solidFill>
                <a:latin typeface="Algerian" pitchFamily="82" charset="0"/>
                <a:cs typeface="+mn-cs"/>
              </a:rPr>
              <a:t>جامعة وهران 2 محمد بن احمد</a:t>
            </a:r>
            <a:endParaRPr lang="fr-FR" b="1" dirty="0">
              <a:solidFill>
                <a:schemeClr val="tx1"/>
              </a:solidFill>
              <a:latin typeface="Algerian" pitchFamily="82" charset="0"/>
              <a:cs typeface="+mn-cs"/>
            </a:endParaRPr>
          </a:p>
        </p:txBody>
      </p:sp>
      <p:sp>
        <p:nvSpPr>
          <p:cNvPr id="4" name="ZoneTexte 3"/>
          <p:cNvSpPr txBox="1"/>
          <p:nvPr/>
        </p:nvSpPr>
        <p:spPr>
          <a:xfrm>
            <a:off x="1714480" y="785794"/>
            <a:ext cx="7108036" cy="646331"/>
          </a:xfrm>
          <a:prstGeom prst="rect">
            <a:avLst/>
          </a:prstGeom>
          <a:noFill/>
        </p:spPr>
        <p:txBody>
          <a:bodyPr wrap="none" rtlCol="0">
            <a:spAutoFit/>
          </a:bodyPr>
          <a:lstStyle/>
          <a:p>
            <a:r>
              <a:rPr lang="ar-DZ" sz="3600" dirty="0" smtClean="0"/>
              <a:t>كلية العلوم الاجتماعية    --  تخصص علم النفس</a:t>
            </a:r>
            <a:endParaRPr lang="fr-FR" sz="3600" dirty="0"/>
          </a:p>
        </p:txBody>
      </p:sp>
      <p:sp>
        <p:nvSpPr>
          <p:cNvPr id="5" name="ZoneTexte 4"/>
          <p:cNvSpPr txBox="1"/>
          <p:nvPr/>
        </p:nvSpPr>
        <p:spPr>
          <a:xfrm>
            <a:off x="874471" y="2826127"/>
            <a:ext cx="7907679" cy="3600986"/>
          </a:xfrm>
          <a:prstGeom prst="rect">
            <a:avLst/>
          </a:prstGeom>
          <a:noFill/>
        </p:spPr>
        <p:txBody>
          <a:bodyPr wrap="none" rtlCol="0">
            <a:spAutoFit/>
          </a:bodyPr>
          <a:lstStyle/>
          <a:p>
            <a:pPr algn="r" rtl="1"/>
            <a:endParaRPr lang="ar-DZ" sz="3200" dirty="0" smtClean="0"/>
          </a:p>
          <a:p>
            <a:pPr algn="r" rtl="1"/>
            <a:r>
              <a:rPr lang="ar-DZ" sz="2800" dirty="0" smtClean="0"/>
              <a:t>الفئة المستهدفة:سنة ثانية   علم النفس  </a:t>
            </a:r>
            <a:r>
              <a:rPr lang="ar-DZ" sz="2800" b="1" dirty="0" smtClean="0"/>
              <a:t>القسم </a:t>
            </a:r>
            <a:r>
              <a:rPr lang="ar-DZ" sz="2800" b="1" dirty="0" err="1" smtClean="0"/>
              <a:t>الاول</a:t>
            </a:r>
            <a:endParaRPr lang="ar-DZ" sz="2800" dirty="0" smtClean="0"/>
          </a:p>
          <a:p>
            <a:pPr algn="r" rtl="1"/>
            <a:r>
              <a:rPr lang="ar-DZ" sz="2800" dirty="0" smtClean="0"/>
              <a:t>طبيعة المقياس:وحدة تعليم أفقية  - السداسي الثالث</a:t>
            </a:r>
          </a:p>
          <a:p>
            <a:pPr algn="r" rtl="1"/>
            <a:r>
              <a:rPr lang="ar-DZ" sz="2800" dirty="0" smtClean="0"/>
              <a:t>الرصيد :01</a:t>
            </a:r>
          </a:p>
          <a:p>
            <a:pPr algn="r" rtl="1"/>
            <a:r>
              <a:rPr lang="ar-DZ" sz="2800" dirty="0" smtClean="0"/>
              <a:t>المعامل:01</a:t>
            </a:r>
          </a:p>
          <a:p>
            <a:pPr algn="r" rtl="1"/>
            <a:r>
              <a:rPr lang="ar-DZ" sz="2800" dirty="0" smtClean="0"/>
              <a:t>الأستاذة:بريشي</a:t>
            </a:r>
            <a:endParaRPr lang="fr-CA" sz="2800" dirty="0" smtClean="0"/>
          </a:p>
          <a:p>
            <a:pPr algn="r" rtl="1"/>
            <a:r>
              <a:rPr lang="ar-DZ" sz="2800" dirty="0" smtClean="0"/>
              <a:t>طريقة التقييم الامتحان :100%</a:t>
            </a:r>
          </a:p>
          <a:p>
            <a:pPr algn="r" rtl="1"/>
            <a:r>
              <a:rPr lang="ar-DZ" sz="2800" dirty="0" smtClean="0"/>
              <a:t>التواصل عن طريق البريد الالكتروني: </a:t>
            </a:r>
            <a:r>
              <a:rPr lang="fr-CA" sz="2800" dirty="0" smtClean="0"/>
              <a:t>berrichi.fatima@yahoo.fr</a:t>
            </a:r>
            <a:endParaRPr lang="fr-FR" sz="2800" dirty="0"/>
          </a:p>
        </p:txBody>
      </p:sp>
      <p:pic>
        <p:nvPicPr>
          <p:cNvPr id="6" name="Espace réservé pour une image  4"/>
          <p:cNvPicPr>
            <a:picLocks noChangeAspect="1"/>
          </p:cNvPicPr>
          <p:nvPr/>
        </p:nvPicPr>
        <p:blipFill>
          <a:blip r:embed="rId2">
            <a:extLst>
              <a:ext uri="{28A0092B-C50C-407E-A947-70E740481C1C}">
                <a14:useLocalDpi xmlns="" xmlns:a14="http://schemas.microsoft.com/office/drawing/2010/main" val="0"/>
              </a:ext>
            </a:extLst>
          </a:blip>
          <a:srcRect l="8808" r="8808"/>
          <a:stretch>
            <a:fillRect/>
          </a:stretch>
        </p:blipFill>
        <p:spPr>
          <a:xfrm>
            <a:off x="214283" y="3143248"/>
            <a:ext cx="2643206" cy="21347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mpaq\Desktop\cours info\téléchargement.png"/>
          <p:cNvPicPr>
            <a:picLocks noChangeAspect="1" noChangeArrowheads="1"/>
          </p:cNvPicPr>
          <p:nvPr/>
        </p:nvPicPr>
        <p:blipFill>
          <a:blip r:embed="rId2"/>
          <a:srcRect/>
          <a:stretch>
            <a:fillRect/>
          </a:stretch>
        </p:blipFill>
        <p:spPr bwMode="auto">
          <a:xfrm>
            <a:off x="487407" y="785794"/>
            <a:ext cx="7442179" cy="45720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54032"/>
          </a:xfrm>
        </p:spPr>
        <p:txBody>
          <a:bodyPr>
            <a:normAutofit fontScale="90000"/>
          </a:bodyPr>
          <a:lstStyle/>
          <a:p>
            <a:pPr algn="r"/>
            <a:r>
              <a:rPr lang="ar-DZ" b="1" dirty="0" smtClean="0">
                <a:cs typeface="+mn-cs"/>
              </a:rPr>
              <a:t>ثورات تطور الاتصال</a:t>
            </a:r>
            <a:endParaRPr lang="fr-FR" b="1" dirty="0">
              <a:cs typeface="+mn-cs"/>
            </a:endParaRPr>
          </a:p>
        </p:txBody>
      </p:sp>
      <p:sp>
        <p:nvSpPr>
          <p:cNvPr id="3" name="Espace réservé du contenu 2"/>
          <p:cNvSpPr>
            <a:spLocks noGrp="1"/>
          </p:cNvSpPr>
          <p:nvPr>
            <p:ph sz="quarter" idx="1"/>
          </p:nvPr>
        </p:nvSpPr>
        <p:spPr>
          <a:xfrm>
            <a:off x="571472" y="857232"/>
            <a:ext cx="7772400" cy="571504"/>
          </a:xfrm>
        </p:spPr>
        <p:txBody>
          <a:bodyPr>
            <a:normAutofit fontScale="92500"/>
          </a:bodyPr>
          <a:lstStyle/>
          <a:p>
            <a:pPr algn="l" rtl="1"/>
            <a:r>
              <a:rPr lang="ar-DZ" dirty="0" smtClean="0"/>
              <a:t>تطور الاتصال : يمكن تمييز أنظمة الاتصال من خلال خمسة ثورات متتالية</a:t>
            </a:r>
            <a:endParaRPr lang="fr-FR" dirty="0"/>
          </a:p>
        </p:txBody>
      </p:sp>
      <p:sp>
        <p:nvSpPr>
          <p:cNvPr id="4" name="Espace réservé du contenu 2"/>
          <p:cNvSpPr txBox="1">
            <a:spLocks/>
          </p:cNvSpPr>
          <p:nvPr/>
        </p:nvSpPr>
        <p:spPr>
          <a:xfrm>
            <a:off x="2285984" y="1571612"/>
            <a:ext cx="5445252" cy="4838701"/>
          </a:xfrm>
          <a:prstGeom prst="rect">
            <a:avLst/>
          </a:prstGeom>
          <a:ln w="28575">
            <a:solidFill>
              <a:schemeClr val="tx1"/>
            </a:solidFill>
          </a:ln>
        </p:spPr>
        <p:txBody>
          <a:bodyPr vert="horz" rtlCol="0">
            <a:normAutofit/>
          </a:bodyPr>
          <a:lstStyle/>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1" i="0" u="none" strike="noStrike" kern="1200" cap="none" spc="0" normalizeH="0" baseline="0" noProof="0" smtClean="0">
                <a:ln>
                  <a:noFill/>
                </a:ln>
                <a:solidFill>
                  <a:schemeClr val="tx1"/>
                </a:solidFill>
                <a:effectLst/>
                <a:uLnTx/>
                <a:uFillTx/>
                <a:latin typeface="+mn-lt"/>
                <a:ea typeface="+mn-ea"/>
                <a:cs typeface="+mn-cs"/>
              </a:rPr>
              <a:t>الثورة الأولى: </a:t>
            </a:r>
          </a:p>
          <a:p>
            <a:pPr marL="0" marR="0" lvl="0" indent="0" algn="just"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DZ" sz="2800" b="0" i="0" u="none" strike="noStrike" kern="1200" cap="none" spc="0" normalizeH="0" baseline="0" noProof="0" smtClean="0">
                <a:ln>
                  <a:noFill/>
                </a:ln>
                <a:solidFill>
                  <a:schemeClr val="tx1"/>
                </a:solidFill>
                <a:effectLst/>
                <a:uLnTx/>
                <a:uFillTx/>
                <a:latin typeface="+mn-lt"/>
                <a:ea typeface="+mn-ea"/>
                <a:cs typeface="+mn-cs"/>
              </a:rPr>
              <a:t>وتتمثل عندما استطاع الانسان أن يتكلم، إذ أصبح من الممكن للبشرية ان تتواصل  بالطرق المناسبة لتسيير شؤون تلك الفترة  </a:t>
            </a:r>
            <a:r>
              <a:rPr kumimoji="0" lang="ar-DZ" sz="2800" b="1" i="0" u="sng" strike="noStrike" kern="1200" cap="none" spc="0" normalizeH="0" baseline="0" noProof="0" smtClean="0">
                <a:ln>
                  <a:noFill/>
                </a:ln>
                <a:solidFill>
                  <a:srgbClr val="00B050"/>
                </a:solidFill>
                <a:effectLst>
                  <a:outerShdw blurRad="38100" dist="38100" dir="2700000" algn="tl">
                    <a:srgbClr val="000000">
                      <a:alpha val="43137"/>
                    </a:srgbClr>
                  </a:outerShdw>
                </a:effectLst>
                <a:uLnTx/>
                <a:uFillTx/>
                <a:latin typeface="+mn-lt"/>
                <a:ea typeface="+mn-ea"/>
                <a:cs typeface="+mn-cs"/>
              </a:rPr>
              <a:t>ثورة اللغة</a:t>
            </a:r>
          </a:p>
          <a:p>
            <a:pPr marL="0" marR="0" lvl="0" indent="0" algn="just"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DZ" sz="2800" b="1" i="0" u="sng" strike="noStrike" kern="1200" cap="none" spc="0" normalizeH="0" baseline="0" noProof="0" smtClean="0">
                <a:ln>
                  <a:noFill/>
                </a:ln>
                <a:solidFill>
                  <a:srgbClr val="00B050"/>
                </a:solidFill>
                <a:effectLst>
                  <a:outerShdw blurRad="38100" dist="38100" dir="2700000" algn="tl">
                    <a:srgbClr val="000000">
                      <a:alpha val="43137"/>
                    </a:srgbClr>
                  </a:outerShdw>
                </a:effectLst>
                <a:uLnTx/>
                <a:uFillTx/>
                <a:latin typeface="+mn-lt"/>
                <a:ea typeface="+mn-ea"/>
                <a:cs typeface="+mn-cs"/>
              </a:rPr>
              <a:t> </a:t>
            </a:r>
            <a:endParaRPr kumimoji="0" lang="fr-FR"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n-ea"/>
              <a:cs typeface="+mn-cs"/>
            </a:endParaRPr>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43174" y="3786190"/>
            <a:ext cx="4826000" cy="26314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274638"/>
            <a:ext cx="7772400" cy="654032"/>
          </a:xfrm>
        </p:spPr>
        <p:txBody>
          <a:bodyPr>
            <a:normAutofit fontScale="90000"/>
          </a:bodyPr>
          <a:lstStyle/>
          <a:p>
            <a:pPr algn="r"/>
            <a:r>
              <a:rPr lang="ar-DZ" b="1" dirty="0" smtClean="0">
                <a:cs typeface="+mn-cs"/>
              </a:rPr>
              <a:t>ثورات تطور الاتصال</a:t>
            </a:r>
            <a:endParaRPr lang="fr-FR" b="1" dirty="0">
              <a:cs typeface="+mn-cs"/>
            </a:endParaRPr>
          </a:p>
        </p:txBody>
      </p:sp>
      <p:sp>
        <p:nvSpPr>
          <p:cNvPr id="5" name="Espace réservé du texte 3"/>
          <p:cNvSpPr txBox="1">
            <a:spLocks/>
          </p:cNvSpPr>
          <p:nvPr/>
        </p:nvSpPr>
        <p:spPr>
          <a:xfrm>
            <a:off x="1857356" y="928670"/>
            <a:ext cx="6429420" cy="4889500"/>
          </a:xfrm>
          <a:prstGeom prst="rect">
            <a:avLst/>
          </a:prstGeom>
          <a:ln w="19050">
            <a:solidFill>
              <a:schemeClr val="tx1"/>
            </a:solidFill>
          </a:ln>
        </p:spPr>
        <p:txBody>
          <a:bodyPr rtlCol="0"/>
          <a:lstStyle/>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400" b="1" i="0" u="none" strike="noStrike" kern="1200" cap="none" spc="0" normalizeH="0" baseline="0" noProof="0" smtClean="0">
                <a:ln>
                  <a:noFill/>
                </a:ln>
                <a:solidFill>
                  <a:schemeClr val="tx1"/>
                </a:solidFill>
                <a:effectLst/>
                <a:uLnTx/>
                <a:uFillTx/>
                <a:latin typeface="+mn-lt"/>
                <a:ea typeface="+mn-ea"/>
                <a:cs typeface="+mn-cs"/>
              </a:rPr>
              <a:t>الثورة الثانية:  </a:t>
            </a:r>
            <a:r>
              <a:rPr kumimoji="0" lang="ar-DZ" sz="2400" b="1" i="0" u="sng" strike="noStrike" kern="1200" cap="none" spc="0" normalizeH="0" baseline="0" noProof="0" smtClean="0">
                <a:ln>
                  <a:noFill/>
                </a:ln>
                <a:solidFill>
                  <a:srgbClr val="00B050"/>
                </a:solidFill>
                <a:effectLst>
                  <a:outerShdw blurRad="38100" dist="38100" dir="2700000" algn="tl">
                    <a:srgbClr val="000000">
                      <a:alpha val="43137"/>
                    </a:srgbClr>
                  </a:outerShdw>
                </a:effectLst>
                <a:uLnTx/>
                <a:uFillTx/>
                <a:latin typeface="+mn-lt"/>
                <a:ea typeface="+mn-ea"/>
                <a:cs typeface="+mn-cs"/>
              </a:rPr>
              <a:t>ثورة الكتابة </a:t>
            </a:r>
          </a:p>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400" b="0" i="0" u="none" strike="noStrike" kern="1200" cap="none" spc="0" normalizeH="0" baseline="0" noProof="0" smtClean="0">
                <a:ln>
                  <a:noFill/>
                </a:ln>
                <a:solidFill>
                  <a:schemeClr val="tx1"/>
                </a:solidFill>
                <a:effectLst/>
                <a:uLnTx/>
                <a:uFillTx/>
                <a:latin typeface="+mn-lt"/>
                <a:ea typeface="+mn-ea"/>
                <a:cs typeface="+mn-cs"/>
              </a:rPr>
              <a:t>حدثت هذه الثورة عندما اخترع السومريون اقدم طريقة للكتابة في العالم واستطاعوا الكتابة على الطين  اللين وذلك منذ حوالي (3600 سنة) قبل الميلاد حيث حفظت هذه الألواح الطينية الفكر الاجتماعي والسياسي والفلسفي في مراحله الأولى.  </a:t>
            </a:r>
          </a:p>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00232" y="3357562"/>
            <a:ext cx="2783700" cy="2040776"/>
          </a:xfrm>
          <a:prstGeom prst="rect">
            <a:avLst/>
          </a:prstGeom>
        </p:spPr>
      </p:pic>
      <p:pic>
        <p:nvPicPr>
          <p:cNvPr id="7" name="Imag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72132" y="3286124"/>
            <a:ext cx="2076450" cy="21002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274638"/>
            <a:ext cx="7772400" cy="654032"/>
          </a:xfrm>
        </p:spPr>
        <p:txBody>
          <a:bodyPr>
            <a:normAutofit fontScale="90000"/>
          </a:bodyPr>
          <a:lstStyle/>
          <a:p>
            <a:pPr algn="r"/>
            <a:r>
              <a:rPr lang="ar-DZ" b="1" dirty="0" smtClean="0">
                <a:cs typeface="+mn-cs"/>
              </a:rPr>
              <a:t>ثورات تطور الاتصال</a:t>
            </a:r>
            <a:endParaRPr lang="fr-FR" b="1" dirty="0">
              <a:cs typeface="+mn-cs"/>
            </a:endParaRPr>
          </a:p>
        </p:txBody>
      </p:sp>
      <p:sp>
        <p:nvSpPr>
          <p:cNvPr id="5" name="Espace réservé du texte 3"/>
          <p:cNvSpPr>
            <a:spLocks noGrp="1"/>
          </p:cNvSpPr>
          <p:nvPr>
            <p:ph sz="quarter" idx="1"/>
          </p:nvPr>
        </p:nvSpPr>
        <p:spPr/>
        <p:txBody>
          <a:bodyPr>
            <a:normAutofit/>
          </a:bodyPr>
          <a:lstStyle/>
          <a:p>
            <a:pPr algn="just" rtl="1"/>
            <a:r>
              <a:rPr lang="ar-DZ" sz="3600" b="1" dirty="0" smtClean="0">
                <a:latin typeface="Traditional Arabic" pitchFamily="18" charset="-78"/>
                <a:cs typeface="Traditional Arabic" pitchFamily="18" charset="-78"/>
              </a:rPr>
              <a:t> استغرقت هاتين الثورتين الاتصالية معظم التاريخ البشري وكانت السمة الرئيسية لهذا العصر هي</a:t>
            </a:r>
            <a:r>
              <a:rPr lang="ar-DZ" sz="3600" b="1" u="sng" dirty="0" smtClean="0">
                <a:solidFill>
                  <a:srgbClr val="00B050"/>
                </a:solidFill>
                <a:effectLst>
                  <a:outerShdw blurRad="38100" dist="38100" dir="2700000" algn="tl">
                    <a:srgbClr val="000000">
                      <a:alpha val="43137"/>
                    </a:srgbClr>
                  </a:outerShdw>
                </a:effectLst>
                <a:latin typeface="Traditional Arabic" pitchFamily="18" charset="-78"/>
                <a:cs typeface="Traditional Arabic" pitchFamily="18" charset="-78"/>
              </a:rPr>
              <a:t> الفردية الاتصالية </a:t>
            </a:r>
            <a:r>
              <a:rPr lang="ar-DZ" sz="3600" b="1" dirty="0" smtClean="0">
                <a:latin typeface="Traditional Arabic" pitchFamily="18" charset="-78"/>
                <a:cs typeface="Traditional Arabic" pitchFamily="18" charset="-78"/>
              </a:rPr>
              <a:t>سواء في مرحلة الحديث والمشافهة او حتى بعد اختراع الكتابة وظلت الفردية هي طابع الاتصال عبر هذا العصر الطويل.</a:t>
            </a:r>
            <a:endParaRPr lang="fr-FR" sz="3600" b="1" dirty="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274638"/>
            <a:ext cx="7772400" cy="654032"/>
          </a:xfrm>
        </p:spPr>
        <p:txBody>
          <a:bodyPr>
            <a:normAutofit fontScale="90000"/>
          </a:bodyPr>
          <a:lstStyle/>
          <a:p>
            <a:pPr algn="r"/>
            <a:r>
              <a:rPr lang="ar-DZ" b="1" dirty="0" smtClean="0">
                <a:cs typeface="+mn-cs"/>
              </a:rPr>
              <a:t>ثورات تطور الاتصال</a:t>
            </a:r>
            <a:endParaRPr lang="fr-FR" b="1" dirty="0">
              <a:cs typeface="+mn-cs"/>
            </a:endParaRPr>
          </a:p>
        </p:txBody>
      </p:sp>
      <p:sp>
        <p:nvSpPr>
          <p:cNvPr id="5" name="Espace réservé du texte 3"/>
          <p:cNvSpPr txBox="1">
            <a:spLocks/>
          </p:cNvSpPr>
          <p:nvPr/>
        </p:nvSpPr>
        <p:spPr>
          <a:xfrm>
            <a:off x="357158" y="1000108"/>
            <a:ext cx="8358246" cy="5500726"/>
          </a:xfrm>
          <a:prstGeom prst="rect">
            <a:avLst/>
          </a:prstGeom>
        </p:spPr>
        <p:txBody>
          <a:bodyPr>
            <a:normAutofit/>
          </a:bodyPr>
          <a:lstStyle/>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4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t>
            </a:r>
            <a:r>
              <a:rPr kumimoji="0" lang="ar-DZ" sz="3200" b="1" i="0" u="sng"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الثورة الثالثة:  </a:t>
            </a:r>
          </a:p>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لقد اقترنت الثورة الثالثة </a:t>
            </a:r>
            <a:r>
              <a:rPr kumimoji="0" lang="ar-DZ" sz="3200" b="1" i="0" u="sng" strike="noStrike" kern="1200" cap="none" spc="0" normalizeH="0" baseline="0" noProof="0" dirty="0" smtClean="0">
                <a:ln>
                  <a:noFill/>
                </a:ln>
                <a:solidFill>
                  <a:srgbClr val="FF0000"/>
                </a:solidFill>
                <a:effectLst/>
                <a:uLnTx/>
                <a:uFillTx/>
                <a:latin typeface="Traditional Arabic" pitchFamily="18" charset="-78"/>
                <a:ea typeface="+mn-ea"/>
                <a:cs typeface="Traditional Arabic" pitchFamily="18" charset="-78"/>
              </a:rPr>
              <a:t>بظهور الطباعة </a:t>
            </a: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في منتصف القرن الخامس عشر  ويتفق معظم المؤرخين على </a:t>
            </a:r>
            <a:r>
              <a:rPr kumimoji="0" lang="ar-DZ" sz="32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ان</a:t>
            </a: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(يوحنا </a:t>
            </a:r>
            <a:r>
              <a:rPr kumimoji="0" lang="ar-DZ" sz="32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جوتنبرج</a:t>
            </a: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هو أول من فكر في اختراع الطباعة بالحروف المعدنية المنفصلة وذلك حوالي سنة 1436م </a:t>
            </a:r>
            <a:r>
              <a:rPr kumimoji="0" lang="ar-DZ" sz="32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واتم</a:t>
            </a: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طباعة الكتاب المقدس باللغة اللاتينية في عام 1455م.</a:t>
            </a:r>
          </a:p>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endParaRPr>
          </a:p>
        </p:txBody>
      </p:sp>
      <p:pic>
        <p:nvPicPr>
          <p:cNvPr id="6" name="Imag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0166" y="3571876"/>
            <a:ext cx="6631589" cy="267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274638"/>
            <a:ext cx="7772400" cy="654032"/>
          </a:xfrm>
        </p:spPr>
        <p:txBody>
          <a:bodyPr>
            <a:normAutofit fontScale="90000"/>
          </a:bodyPr>
          <a:lstStyle/>
          <a:p>
            <a:pPr algn="r"/>
            <a:r>
              <a:rPr lang="ar-DZ" b="1" dirty="0" smtClean="0">
                <a:cs typeface="+mn-cs"/>
              </a:rPr>
              <a:t>ثورات تطور الاتصال</a:t>
            </a:r>
            <a:endParaRPr lang="fr-FR" b="1" dirty="0">
              <a:cs typeface="+mn-cs"/>
            </a:endParaRPr>
          </a:p>
        </p:txBody>
      </p:sp>
      <p:sp>
        <p:nvSpPr>
          <p:cNvPr id="5" name="Espace réservé du texte 3"/>
          <p:cNvSpPr txBox="1">
            <a:spLocks/>
          </p:cNvSpPr>
          <p:nvPr/>
        </p:nvSpPr>
        <p:spPr>
          <a:xfrm>
            <a:off x="1071538" y="1000108"/>
            <a:ext cx="7786742" cy="4572000"/>
          </a:xfrm>
          <a:prstGeom prst="rect">
            <a:avLst/>
          </a:prstGeom>
        </p:spPr>
        <p:txBody>
          <a:bodyPr>
            <a:normAutofit fontScale="92500" lnSpcReduction="10000"/>
          </a:bodyPr>
          <a:lstStyle/>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400" b="1" i="0" u="sng"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t>
            </a:r>
            <a:r>
              <a:rPr kumimoji="0" lang="ar-DZ" sz="3200" b="1" i="0" u="sng"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الثورة الرابعة: </a:t>
            </a:r>
          </a:p>
          <a:p>
            <a:pPr marL="274320" marR="0" lvl="0" indent="-274320" algn="just" defTabSz="914400" rtl="1" eaLnBrk="1" fontAlgn="auto" latinLnBrk="0" hangingPunct="1">
              <a:lnSpc>
                <a:spcPct val="150000"/>
              </a:lnSpc>
              <a:spcBef>
                <a:spcPts val="580"/>
              </a:spcBef>
              <a:spcAft>
                <a:spcPts val="0"/>
              </a:spcAft>
              <a:buClr>
                <a:schemeClr val="accent1"/>
              </a:buClr>
              <a:buSzPct val="85000"/>
              <a:buFont typeface="Wingdings 2"/>
              <a:buChar char=""/>
              <a:tabLst/>
              <a:defRPr/>
            </a:pP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بدأت معالم ثورة الاتصال الرابعة في القرن التاسع عشر من خلال اكتشاف الكهرباء والموجات الكهرومغناطيسية والتلغراف والهاتف والتصوير الضوئي والسينمائي، ثم ظهور الراديو والتلفزيون في النصف الأول من القرن العشرين </a:t>
            </a:r>
            <a:r>
              <a:rPr kumimoji="0" lang="ar-DZ" sz="32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rPr>
              <a:t>عصر الاتصال الجماهيري </a:t>
            </a:r>
            <a:r>
              <a:rPr kumimoji="0" lang="ar-DZ" sz="3200" b="0" i="0" u="none" strike="noStrike" kern="1200" cap="none" spc="0" normalizeH="0" baseline="0" noProof="0" dirty="0" smtClean="0">
                <a:ln>
                  <a:noFill/>
                </a:ln>
                <a:solidFill>
                  <a:srgbClr val="FF0000"/>
                </a:solidFill>
                <a:effectLst/>
                <a:uLnTx/>
                <a:uFillTx/>
                <a:latin typeface="Traditional Arabic" pitchFamily="18" charset="-78"/>
                <a:ea typeface="+mn-ea"/>
                <a:cs typeface="Traditional Arabic" pitchFamily="18" charset="-78"/>
              </a:rPr>
              <a:t>  </a:t>
            </a:r>
            <a:r>
              <a:rPr kumimoji="0" lang="ar-DZ" sz="32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وتم في هذه الفترة اختراع العديد من المخترعات  التي عكست ثقافة المجتمع  وأساليب معيشته واهتمامات الناس وقضاياهم الأساسية  بطريقة جماهيرية واسعة.  </a:t>
            </a:r>
            <a:endParaRPr kumimoji="0" lang="fr-FR" sz="32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endParaRPr>
          </a:p>
        </p:txBody>
      </p:sp>
      <p:pic>
        <p:nvPicPr>
          <p:cNvPr id="5122" name="Picture 2" descr="C:\Users\compaq\Desktop\cours info\4017-1.jpg"/>
          <p:cNvPicPr>
            <a:picLocks noChangeAspect="1" noChangeArrowheads="1"/>
          </p:cNvPicPr>
          <p:nvPr/>
        </p:nvPicPr>
        <p:blipFill>
          <a:blip r:embed="rId2"/>
          <a:srcRect/>
          <a:stretch>
            <a:fillRect/>
          </a:stretch>
        </p:blipFill>
        <p:spPr bwMode="auto">
          <a:xfrm>
            <a:off x="1071538" y="214291"/>
            <a:ext cx="3429003" cy="135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14400" y="274638"/>
            <a:ext cx="7772400" cy="654032"/>
          </a:xfrm>
        </p:spPr>
        <p:txBody>
          <a:bodyPr>
            <a:normAutofit fontScale="90000"/>
          </a:bodyPr>
          <a:lstStyle/>
          <a:p>
            <a:pPr algn="r"/>
            <a:r>
              <a:rPr lang="ar-DZ" b="1" dirty="0" smtClean="0">
                <a:cs typeface="+mn-cs"/>
              </a:rPr>
              <a:t>ثورات تطور الاتصال</a:t>
            </a:r>
            <a:endParaRPr lang="fr-FR" b="1" dirty="0">
              <a:cs typeface="+mn-cs"/>
            </a:endParaRPr>
          </a:p>
        </p:txBody>
      </p:sp>
      <p:sp>
        <p:nvSpPr>
          <p:cNvPr id="6" name="Espace réservé du texte 3"/>
          <p:cNvSpPr txBox="1">
            <a:spLocks/>
          </p:cNvSpPr>
          <p:nvPr/>
        </p:nvSpPr>
        <p:spPr>
          <a:xfrm>
            <a:off x="947710" y="1857364"/>
            <a:ext cx="8196290" cy="4311644"/>
          </a:xfrm>
          <a:prstGeom prst="rect">
            <a:avLst/>
          </a:prstGeom>
        </p:spPr>
        <p:txBody>
          <a:bodyPr>
            <a:normAutofit fontScale="85000" lnSpcReduction="10000"/>
          </a:bodyPr>
          <a:lstStyle/>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36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الثورة الخامسة: </a:t>
            </a:r>
          </a:p>
          <a:p>
            <a:pPr marL="274320" marR="0" lvl="0" indent="-274320" algn="just" defTabSz="914400" rtl="1" eaLnBrk="1" fontAlgn="auto" latinLnBrk="0" hangingPunct="1">
              <a:lnSpc>
                <a:spcPct val="150000"/>
              </a:lnSpc>
              <a:spcBef>
                <a:spcPts val="580"/>
              </a:spcBef>
              <a:spcAft>
                <a:spcPts val="0"/>
              </a:spcAft>
              <a:buClr>
                <a:schemeClr val="accent1"/>
              </a:buClr>
              <a:buSzPct val="85000"/>
              <a:buFont typeface="Wingdings 2"/>
              <a:buChar char=""/>
              <a:tabLst/>
              <a:defRPr/>
            </a:pP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ما شهده النصف الثاني من القرن العشرين  من تقدم في مجال التكنولوجيا يعادل كل ما تحقق في قرون عديدة سابقة ، ويتمثل المظهر البارز لتفجر المعلومات استخدام </a:t>
            </a:r>
            <a:r>
              <a:rPr kumimoji="0" lang="ar-DZ" sz="3300" b="1" i="0" u="sng" strike="noStrike" kern="1200" cap="none" spc="0" normalizeH="0" baseline="0" noProof="0" dirty="0" smtClean="0">
                <a:ln>
                  <a:noFill/>
                </a:ln>
                <a:solidFill>
                  <a:srgbClr val="00B050"/>
                </a:solidFill>
                <a:effectLst/>
                <a:uLnTx/>
                <a:uFillTx/>
                <a:latin typeface="Traditional Arabic" pitchFamily="18" charset="-78"/>
                <a:ea typeface="+mn-ea"/>
                <a:cs typeface="Traditional Arabic" pitchFamily="18" charset="-78"/>
              </a:rPr>
              <a:t>الحاسب الالكتروني </a:t>
            </a: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وما وصل </a:t>
            </a:r>
            <a:r>
              <a:rPr kumimoji="0" lang="ar-DZ" sz="33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اليه</a:t>
            </a: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من ذكاء اصطناعي في تخزين واسترجاع خلاصة ما </a:t>
            </a:r>
            <a:r>
              <a:rPr kumimoji="0" lang="ar-DZ" sz="33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انتجه</a:t>
            </a: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الفكر البشري في اقل حيز متاح وبأسرع وقت ممكن .  </a:t>
            </a:r>
          </a:p>
          <a:p>
            <a:pPr marL="274320" marR="0" lvl="0" indent="-274320" algn="just" defTabSz="914400" rtl="1" eaLnBrk="1" fontAlgn="auto" latinLnBrk="0" hangingPunct="1">
              <a:lnSpc>
                <a:spcPct val="150000"/>
              </a:lnSpc>
              <a:spcBef>
                <a:spcPts val="580"/>
              </a:spcBef>
              <a:spcAft>
                <a:spcPts val="0"/>
              </a:spcAft>
              <a:buClr>
                <a:schemeClr val="accent1"/>
              </a:buClr>
              <a:buSzPct val="85000"/>
              <a:buFont typeface="Wingdings 2"/>
              <a:buChar char=""/>
              <a:tabLst/>
              <a:defRPr/>
            </a:pP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وتعد شبكة </a:t>
            </a:r>
            <a:r>
              <a:rPr kumimoji="0" lang="ar-DZ" sz="33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الأنترنت</a:t>
            </a: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من </a:t>
            </a:r>
            <a:r>
              <a:rPr kumimoji="0" lang="ar-DZ" sz="33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اهم</a:t>
            </a: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مظاهر ثورة الاتصالات إذ </a:t>
            </a:r>
            <a:r>
              <a:rPr kumimoji="0" lang="ar-DZ" sz="33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اتاحت</a:t>
            </a:r>
            <a:r>
              <a:rPr kumimoji="0" lang="ar-DZ" sz="33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تبادل الرسائل والمعلومات في لحظات من خلال وسائل مرئية ومسموعة .</a:t>
            </a:r>
          </a:p>
        </p:txBody>
      </p:sp>
      <p:pic>
        <p:nvPicPr>
          <p:cNvPr id="6146" name="Picture 2" descr="C:\Users\compaq\Desktop\cours info\التواصل_الاجتماعي.jpg"/>
          <p:cNvPicPr>
            <a:picLocks noChangeAspect="1" noChangeArrowheads="1"/>
          </p:cNvPicPr>
          <p:nvPr/>
        </p:nvPicPr>
        <p:blipFill>
          <a:blip r:embed="rId2"/>
          <a:srcRect/>
          <a:stretch>
            <a:fillRect/>
          </a:stretch>
        </p:blipFill>
        <p:spPr bwMode="auto">
          <a:xfrm>
            <a:off x="1071538" y="285728"/>
            <a:ext cx="4071966" cy="19390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80">
                                          <p:stCondLst>
                                            <p:cond delay="0"/>
                                          </p:stCondLst>
                                        </p:cTn>
                                        <p:tgtEl>
                                          <p:spTgt spid="6">
                                            <p:txEl>
                                              <p:pRg st="2" end="2"/>
                                            </p:txEl>
                                          </p:spTgt>
                                        </p:tgtEl>
                                      </p:cBhvr>
                                    </p:animEffect>
                                    <p:anim calcmode="lin" valueType="num">
                                      <p:cBhvr>
                                        <p:cTn id="1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2" end="2"/>
                                            </p:txEl>
                                          </p:spTgt>
                                        </p:tgtEl>
                                      </p:cBhvr>
                                      <p:to x="100000" y="60000"/>
                                    </p:animScale>
                                    <p:animScale>
                                      <p:cBhvr>
                                        <p:cTn id="22" dur="166" decel="50000">
                                          <p:stCondLst>
                                            <p:cond delay="676"/>
                                          </p:stCondLst>
                                        </p:cTn>
                                        <p:tgtEl>
                                          <p:spTgt spid="6">
                                            <p:txEl>
                                              <p:pRg st="2" end="2"/>
                                            </p:txEl>
                                          </p:spTgt>
                                        </p:tgtEl>
                                      </p:cBhvr>
                                      <p:to x="100000" y="100000"/>
                                    </p:animScale>
                                    <p:animScale>
                                      <p:cBhvr>
                                        <p:cTn id="23" dur="26">
                                          <p:stCondLst>
                                            <p:cond delay="1312"/>
                                          </p:stCondLst>
                                        </p:cTn>
                                        <p:tgtEl>
                                          <p:spTgt spid="6">
                                            <p:txEl>
                                              <p:pRg st="2" end="2"/>
                                            </p:txEl>
                                          </p:spTgt>
                                        </p:tgtEl>
                                      </p:cBhvr>
                                      <p:to x="100000" y="80000"/>
                                    </p:animScale>
                                    <p:animScale>
                                      <p:cBhvr>
                                        <p:cTn id="24" dur="166" decel="50000">
                                          <p:stCondLst>
                                            <p:cond delay="1338"/>
                                          </p:stCondLst>
                                        </p:cTn>
                                        <p:tgtEl>
                                          <p:spTgt spid="6">
                                            <p:txEl>
                                              <p:pRg st="2" end="2"/>
                                            </p:txEl>
                                          </p:spTgt>
                                        </p:tgtEl>
                                      </p:cBhvr>
                                      <p:to x="100000" y="100000"/>
                                    </p:animScale>
                                    <p:animScale>
                                      <p:cBhvr>
                                        <p:cTn id="25" dur="26">
                                          <p:stCondLst>
                                            <p:cond delay="1642"/>
                                          </p:stCondLst>
                                        </p:cTn>
                                        <p:tgtEl>
                                          <p:spTgt spid="6">
                                            <p:txEl>
                                              <p:pRg st="2" end="2"/>
                                            </p:txEl>
                                          </p:spTgt>
                                        </p:tgtEl>
                                      </p:cBhvr>
                                      <p:to x="100000" y="90000"/>
                                    </p:animScale>
                                    <p:animScale>
                                      <p:cBhvr>
                                        <p:cTn id="26" dur="166" decel="50000">
                                          <p:stCondLst>
                                            <p:cond delay="1668"/>
                                          </p:stCondLst>
                                        </p:cTn>
                                        <p:tgtEl>
                                          <p:spTgt spid="6">
                                            <p:txEl>
                                              <p:pRg st="2" end="2"/>
                                            </p:txEl>
                                          </p:spTgt>
                                        </p:tgtEl>
                                      </p:cBhvr>
                                      <p:to x="100000" y="100000"/>
                                    </p:animScale>
                                    <p:animScale>
                                      <p:cBhvr>
                                        <p:cTn id="27" dur="26">
                                          <p:stCondLst>
                                            <p:cond delay="1808"/>
                                          </p:stCondLst>
                                        </p:cTn>
                                        <p:tgtEl>
                                          <p:spTgt spid="6">
                                            <p:txEl>
                                              <p:pRg st="2" end="2"/>
                                            </p:txEl>
                                          </p:spTgt>
                                        </p:tgtEl>
                                      </p:cBhvr>
                                      <p:to x="100000" y="95000"/>
                                    </p:animScale>
                                    <p:animScale>
                                      <p:cBhvr>
                                        <p:cTn id="28"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85918" y="2000240"/>
            <a:ext cx="6605591" cy="1754326"/>
          </a:xfrm>
          <a:prstGeom prst="rect">
            <a:avLst/>
          </a:prstGeom>
          <a:noFill/>
        </p:spPr>
        <p:txBody>
          <a:bodyPr wrap="none" rtlCol="0">
            <a:spAutoFit/>
          </a:bodyPr>
          <a:lstStyle/>
          <a:p>
            <a:pPr algn="ctr" rtl="1"/>
            <a:r>
              <a:rPr lang="ar-DZ" sz="5400" b="1" dirty="0" smtClean="0"/>
              <a:t>محاضرة  01  :مفاهيم أولية</a:t>
            </a:r>
          </a:p>
          <a:p>
            <a:pPr algn="ctr"/>
            <a:r>
              <a:rPr lang="ar-DZ" sz="5400" b="1" dirty="0" smtClean="0"/>
              <a:t> لتكنولوجيا الإعلام والاتصال</a:t>
            </a:r>
            <a:endParaRPr lang="fr-FR" sz="5400" b="1" dirty="0"/>
          </a:p>
        </p:txBody>
      </p:sp>
      <p:pic>
        <p:nvPicPr>
          <p:cNvPr id="5" name="Espace réservé du contenu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85720" y="214290"/>
            <a:ext cx="2572548" cy="171503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214290"/>
            <a:ext cx="7772400" cy="1143000"/>
          </a:xfrm>
        </p:spPr>
        <p:txBody>
          <a:bodyPr/>
          <a:lstStyle/>
          <a:p>
            <a:pPr algn="r"/>
            <a:r>
              <a:rPr lang="ar-DZ" b="1" dirty="0" smtClean="0">
                <a:cs typeface="+mn-cs"/>
              </a:rPr>
              <a:t>مفهوم تكنولوجيا الإعلام و الاتصال</a:t>
            </a:r>
            <a:endParaRPr lang="fr-FR" b="1" dirty="0">
              <a:cs typeface="+mn-cs"/>
            </a:endParaRPr>
          </a:p>
        </p:txBody>
      </p:sp>
      <p:sp>
        <p:nvSpPr>
          <p:cNvPr id="3" name="Espace réservé du contenu 2"/>
          <p:cNvSpPr>
            <a:spLocks noGrp="1"/>
          </p:cNvSpPr>
          <p:nvPr>
            <p:ph sz="quarter" idx="1"/>
          </p:nvPr>
        </p:nvSpPr>
        <p:spPr/>
        <p:txBody>
          <a:bodyPr/>
          <a:lstStyle/>
          <a:p>
            <a:pPr algn="r" rtl="1"/>
            <a:r>
              <a:rPr lang="ar-DZ" sz="2800" b="1" u="sng" dirty="0" smtClean="0"/>
              <a:t>مفهوم التكنولوجيا</a:t>
            </a:r>
            <a:endParaRPr lang="fr-FR" sz="2800" b="1" u="sng" dirty="0" smtClean="0"/>
          </a:p>
          <a:p>
            <a:pPr algn="r" rtl="1"/>
            <a:endParaRPr lang="fr-FR" dirty="0"/>
          </a:p>
        </p:txBody>
      </p:sp>
      <p:sp>
        <p:nvSpPr>
          <p:cNvPr id="5" name="Espace réservé du texte 3"/>
          <p:cNvSpPr txBox="1">
            <a:spLocks/>
          </p:cNvSpPr>
          <p:nvPr/>
        </p:nvSpPr>
        <p:spPr>
          <a:xfrm>
            <a:off x="571472" y="2143116"/>
            <a:ext cx="7912128" cy="2806700"/>
          </a:xfrm>
          <a:prstGeom prst="rect">
            <a:avLst/>
          </a:prstGeom>
        </p:spPr>
        <p:txBody>
          <a:bodyPr>
            <a:normAutofit fontScale="92500"/>
          </a:bodyPr>
          <a:lstStyle/>
          <a:p>
            <a:pPr marL="274320" marR="0" lvl="0" indent="-274320" algn="just"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تعريف التكنولوجيا في اللغة:</a:t>
            </a:r>
            <a:endPar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endParaRPr>
          </a:p>
          <a:p>
            <a:pPr marL="274320" marR="0" lvl="0" indent="-274320" algn="just" defTabSz="914400" rtl="1" eaLnBrk="1" fontAlgn="auto" latinLnBrk="0" hangingPunct="1">
              <a:lnSpc>
                <a:spcPct val="150000"/>
              </a:lnSpc>
              <a:spcBef>
                <a:spcPts val="580"/>
              </a:spcBef>
              <a:spcAft>
                <a:spcPts val="0"/>
              </a:spcAft>
              <a:buClr>
                <a:schemeClr val="accent1"/>
              </a:buClr>
              <a:buSzPct val="85000"/>
              <a:buFont typeface="Wingdings 2"/>
              <a:buChar char=""/>
              <a:tabLst/>
              <a:defRPr/>
            </a:pP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هي تعريف لكلمة </a:t>
            </a:r>
            <a:r>
              <a:rPr kumimoji="0" lang="fr-FR" sz="2800" b="1" i="0" u="sng"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rPr>
              <a:t>Technology</a:t>
            </a:r>
            <a:r>
              <a:rPr kumimoji="0" lang="fr-FR"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التي تتركب من مقطعين، الأول: </a:t>
            </a:r>
            <a:r>
              <a:rPr kumimoji="0" lang="fr-FR" sz="28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rPr>
              <a:t>Techno</a:t>
            </a:r>
            <a:r>
              <a:rPr kumimoji="0" lang="fr-FR"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وهي مشتقة من الكلمة اليونانية </a:t>
            </a:r>
            <a:r>
              <a:rPr kumimoji="0" lang="fr-FR"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Techno،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وتعني الحرفة أو </a:t>
            </a:r>
            <a:r>
              <a:rPr kumimoji="0" lang="ar-DZ" sz="2800" b="1" i="0" u="sng" strike="noStrike" kern="1200" cap="none" spc="0" normalizeH="0" baseline="0" noProof="0" dirty="0" smtClean="0">
                <a:ln>
                  <a:noFill/>
                </a:ln>
                <a:solidFill>
                  <a:srgbClr val="FF0000"/>
                </a:solidFill>
                <a:effectLst/>
                <a:uLnTx/>
                <a:uFillTx/>
                <a:latin typeface="Traditional Arabic" pitchFamily="18" charset="-78"/>
                <a:ea typeface="+mn-ea"/>
                <a:cs typeface="Traditional Arabic" pitchFamily="18" charset="-78"/>
              </a:rPr>
              <a:t>الصنعة أو الفن، الوسيلة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والثاني </a:t>
            </a:r>
            <a:r>
              <a:rPr kumimoji="0" lang="fr-FR" sz="2800" b="0" i="0" u="none" strike="noStrike" kern="1200" cap="none" spc="0" normalizeH="0" baseline="0" noProof="0" dirty="0" err="1" smtClean="0">
                <a:ln>
                  <a:noFill/>
                </a:ln>
                <a:solidFill>
                  <a:schemeClr val="tx1"/>
                </a:solidFill>
                <a:effectLst/>
                <a:uLnTx/>
                <a:uFillTx/>
                <a:latin typeface="Traditional Arabic" pitchFamily="18" charset="-78"/>
                <a:ea typeface="+mn-ea"/>
                <a:cs typeface="Traditional Arabic" pitchFamily="18" charset="-78"/>
              </a:rPr>
              <a:t>Logy</a:t>
            </a:r>
            <a:r>
              <a:rPr kumimoji="0" lang="fr-FR"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وهي مأخوذة من الكلمة اليونانية </a:t>
            </a:r>
            <a:r>
              <a:rPr kumimoji="0" lang="fr-FR"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Logos،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والتي تعني </a:t>
            </a:r>
            <a:r>
              <a:rPr kumimoji="0" lang="ar-DZ" sz="28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rPr>
              <a:t>علم أو دراسة.</a:t>
            </a:r>
          </a:p>
          <a:p>
            <a:pPr marL="274320" marR="0" lvl="0" indent="-274320" algn="just" defTabSz="914400" rtl="1" eaLnBrk="1" fontAlgn="auto" latinLnBrk="0" hangingPunct="1">
              <a:lnSpc>
                <a:spcPct val="150000"/>
              </a:lnSpc>
              <a:spcBef>
                <a:spcPts val="580"/>
              </a:spcBef>
              <a:spcAft>
                <a:spcPts val="0"/>
              </a:spcAft>
              <a:buClr>
                <a:schemeClr val="accent1"/>
              </a:buClr>
              <a:buSzPct val="85000"/>
              <a:buFont typeface="Wingdings 2"/>
              <a:buChar char=""/>
              <a:tabLst/>
              <a:defRPr/>
            </a:pPr>
            <a:endParaRPr kumimoji="0" lang="ar-DZ"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endParaRPr>
          </a:p>
        </p:txBody>
      </p:sp>
      <p:sp>
        <p:nvSpPr>
          <p:cNvPr id="6" name="Rectangle 5"/>
          <p:cNvSpPr/>
          <p:nvPr/>
        </p:nvSpPr>
        <p:spPr>
          <a:xfrm>
            <a:off x="214282" y="4786322"/>
            <a:ext cx="8661410" cy="1200329"/>
          </a:xfrm>
          <a:prstGeom prst="rect">
            <a:avLst/>
          </a:prstGeom>
        </p:spPr>
        <p:txBody>
          <a:bodyPr wrap="none">
            <a:spAutoFit/>
          </a:bodyPr>
          <a:lstStyle/>
          <a:p>
            <a:pPr algn="r" rtl="1"/>
            <a:r>
              <a:rPr lang="ar-DZ" sz="3600" dirty="0">
                <a:latin typeface="Traditional Arabic" pitchFamily="18" charset="-78"/>
                <a:cs typeface="Traditional Arabic" pitchFamily="18" charset="-78"/>
              </a:rPr>
              <a:t>معنى الكلمة كلها </a:t>
            </a:r>
            <a:r>
              <a:rPr lang="ar-DZ" sz="3600" b="1" u="sng" dirty="0">
                <a:solidFill>
                  <a:srgbClr val="FF0000"/>
                </a:solidFill>
                <a:effectLst>
                  <a:outerShdw blurRad="38100" dist="38100" dir="2700000" algn="tl">
                    <a:srgbClr val="000000">
                      <a:alpha val="43137"/>
                    </a:srgbClr>
                  </a:outerShdw>
                </a:effectLst>
                <a:latin typeface="Traditional Arabic" pitchFamily="18" charset="-78"/>
                <a:cs typeface="Traditional Arabic" pitchFamily="18" charset="-78"/>
              </a:rPr>
              <a:t>" علم الوسيلة " </a:t>
            </a:r>
            <a:r>
              <a:rPr lang="ar-DZ" sz="3600" dirty="0">
                <a:latin typeface="Traditional Arabic" pitchFamily="18" charset="-78"/>
                <a:cs typeface="Traditional Arabic" pitchFamily="18" charset="-78"/>
              </a:rPr>
              <a:t>التي يستطيع بها الإنسان بلوغ مراده </a:t>
            </a:r>
            <a:r>
              <a:rPr lang="ar-DZ" sz="3600" dirty="0" smtClean="0">
                <a:latin typeface="Traditional Arabic" pitchFamily="18" charset="-78"/>
                <a:cs typeface="Traditional Arabic" pitchFamily="18" charset="-78"/>
              </a:rPr>
              <a:t>.</a:t>
            </a:r>
          </a:p>
          <a:p>
            <a:pPr algn="r" rtl="1"/>
            <a:endParaRPr lang="fr-FR" sz="3600" dirty="0">
              <a:latin typeface="Traditional Arabic" pitchFamily="18" charset="-78"/>
              <a:cs typeface="Traditional Arabic" pitchFamily="18" charset="-78"/>
            </a:endParaRPr>
          </a:p>
        </p:txBody>
      </p:sp>
      <p:pic>
        <p:nvPicPr>
          <p:cNvPr id="3074" name="Picture 2" descr="C:\Users\compaq\Desktop\cours info\téléchargement (4).jpg"/>
          <p:cNvPicPr>
            <a:picLocks noChangeAspect="1" noChangeArrowheads="1"/>
          </p:cNvPicPr>
          <p:nvPr/>
        </p:nvPicPr>
        <p:blipFill>
          <a:blip r:embed="rId2"/>
          <a:srcRect/>
          <a:stretch>
            <a:fillRect/>
          </a:stretch>
        </p:blipFill>
        <p:spPr bwMode="auto">
          <a:xfrm>
            <a:off x="285720" y="214290"/>
            <a:ext cx="2466975"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lgn="r" rtl="1"/>
            <a:r>
              <a:rPr lang="ar-DZ" dirty="0" smtClean="0"/>
              <a:t>مفهوم التكنولوجيا اصطلاحا:</a:t>
            </a:r>
            <a:endParaRPr lang="fr-FR" dirty="0"/>
          </a:p>
        </p:txBody>
      </p:sp>
      <p:sp>
        <p:nvSpPr>
          <p:cNvPr id="4" name="Titre 1"/>
          <p:cNvSpPr>
            <a:spLocks noGrp="1"/>
          </p:cNvSpPr>
          <p:nvPr>
            <p:ph type="title"/>
          </p:nvPr>
        </p:nvSpPr>
        <p:spPr>
          <a:xfrm>
            <a:off x="857224" y="214290"/>
            <a:ext cx="7772400" cy="1143000"/>
          </a:xfrm>
        </p:spPr>
        <p:txBody>
          <a:bodyPr/>
          <a:lstStyle/>
          <a:p>
            <a:pPr algn="r"/>
            <a:r>
              <a:rPr lang="ar-DZ" b="1" dirty="0" smtClean="0">
                <a:cs typeface="+mn-cs"/>
              </a:rPr>
              <a:t>مفهوم تكنولوجيا الإعلام و الاتصال</a:t>
            </a:r>
            <a:endParaRPr lang="fr-FR" b="1" dirty="0">
              <a:cs typeface="+mn-cs"/>
            </a:endParaRPr>
          </a:p>
        </p:txBody>
      </p:sp>
      <p:sp>
        <p:nvSpPr>
          <p:cNvPr id="5" name="Espace réservé du texte 3"/>
          <p:cNvSpPr txBox="1">
            <a:spLocks/>
          </p:cNvSpPr>
          <p:nvPr/>
        </p:nvSpPr>
        <p:spPr>
          <a:xfrm>
            <a:off x="428596" y="1928802"/>
            <a:ext cx="8467756" cy="3400436"/>
          </a:xfrm>
          <a:prstGeom prst="rect">
            <a:avLst/>
          </a:prstGeom>
        </p:spPr>
        <p:txBody>
          <a:bodyPr>
            <a:noAutofit/>
          </a:bodyPr>
          <a:lstStyle/>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يعرف البعض التكنولوجيا بعنصرين مكملين لبعضهما، العنصر المادي والعنصر الفكري (العلمي والمنهجي): </a:t>
            </a:r>
          </a:p>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العنصر المادي: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يشمل الآلات والمعدات وكذلك الإنشاءات الهندسية والفنية المختلفة.</a:t>
            </a:r>
          </a:p>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t>
            </a:r>
            <a:r>
              <a:rPr kumimoji="0" lang="ar-DZ" sz="2800" b="1"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العنصر الفكري (العلمي والمنهجي): </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يضم الأسس المعرفية - التقنية والمنهجية - التي هي وراء إنتاج تلك الوحدات المادية جاهزة.</a:t>
            </a:r>
          </a:p>
          <a:p>
            <a:pPr marL="274320" marR="0" lvl="0" indent="-274320" algn="r" defTabSz="914400" rtl="1"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وهذا العنصران </a:t>
            </a:r>
            <a:r>
              <a:rPr kumimoji="0" lang="ar-DZ" sz="28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raditional Arabic" pitchFamily="18" charset="-78"/>
                <a:ea typeface="+mn-ea"/>
                <a:cs typeface="Traditional Arabic" pitchFamily="18" charset="-78"/>
              </a:rPr>
              <a:t>يتمازجان ويتداخلان ويتكاملان</a:t>
            </a: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لأن غياب أحد العنصرين يسقط إمكانية وجود الآخر بصفة منفردة.</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r>
            <a:b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br>
            <a: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
            </a:r>
            <a:br>
              <a:rPr kumimoji="0" lang="ar-DZ"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br>
            <a:endParaRPr kumimoji="0" lang="fr-FR" sz="2800" b="0"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endParaRPr>
          </a:p>
        </p:txBody>
      </p:sp>
      <p:pic>
        <p:nvPicPr>
          <p:cNvPr id="6" name="Picture 2" descr="C:\Users\compaq\Desktop\cours info\kisspng-logo-information-technology-high-tech-5afedb5ba74b99.9275016315266517396853.jpg"/>
          <p:cNvPicPr>
            <a:picLocks noChangeAspect="1" noChangeArrowheads="1"/>
          </p:cNvPicPr>
          <p:nvPr/>
        </p:nvPicPr>
        <p:blipFill>
          <a:blip r:embed="rId2"/>
          <a:srcRect/>
          <a:stretch>
            <a:fillRect/>
          </a:stretch>
        </p:blipFill>
        <p:spPr bwMode="auto">
          <a:xfrm>
            <a:off x="285720" y="285728"/>
            <a:ext cx="2571736" cy="1085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lgn="r" rtl="1"/>
            <a:r>
              <a:rPr lang="ar-DZ" b="1" u="sng" dirty="0" smtClean="0">
                <a:effectLst>
                  <a:outerShdw blurRad="38100" dist="38100" dir="2700000" algn="tl">
                    <a:srgbClr val="000000">
                      <a:alpha val="43137"/>
                    </a:srgbClr>
                  </a:outerShdw>
                </a:effectLst>
              </a:rPr>
              <a:t>تعريف </a:t>
            </a:r>
            <a:r>
              <a:rPr lang="ar-DZ" b="1" u="sng" dirty="0" smtClean="0">
                <a:effectLst>
                  <a:outerShdw blurRad="38100" dist="38100" dir="2700000" algn="tl">
                    <a:srgbClr val="000000">
                      <a:alpha val="43137"/>
                    </a:srgbClr>
                  </a:outerShdw>
                </a:effectLst>
              </a:rPr>
              <a:t>شامل للتكنولوجيا</a:t>
            </a:r>
            <a:endParaRPr lang="fr-FR" dirty="0"/>
          </a:p>
        </p:txBody>
      </p:sp>
      <p:sp>
        <p:nvSpPr>
          <p:cNvPr id="5" name="Titre 1"/>
          <p:cNvSpPr txBox="1">
            <a:spLocks/>
          </p:cNvSpPr>
          <p:nvPr/>
        </p:nvSpPr>
        <p:spPr>
          <a:xfrm>
            <a:off x="857224" y="214290"/>
            <a:ext cx="7772400" cy="1143000"/>
          </a:xfrm>
          <a:prstGeom prst="rect">
            <a:avLst/>
          </a:prstGeom>
        </p:spPr>
        <p:txBody>
          <a:bodyPr bIns="9144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smtClean="0">
                <a:ln>
                  <a:noFill/>
                </a:ln>
                <a:solidFill>
                  <a:schemeClr val="tx2"/>
                </a:solidFill>
                <a:effectLst/>
                <a:uLnTx/>
                <a:uFillTx/>
                <a:latin typeface="+mj-lt"/>
                <a:ea typeface="+mj-ea"/>
                <a:cs typeface="+mn-cs"/>
              </a:rPr>
              <a:t>مفهوم تكنولوجيا الإعلام و الاتصال</a:t>
            </a:r>
            <a:endParaRPr kumimoji="0" lang="fr-FR" sz="4000" b="1" i="0" u="none" strike="noStrike" kern="1200" cap="none" spc="0" normalizeH="0" baseline="0" noProof="0" dirty="0">
              <a:ln>
                <a:noFill/>
              </a:ln>
              <a:solidFill>
                <a:schemeClr val="tx2"/>
              </a:solidFill>
              <a:effectLst/>
              <a:uLnTx/>
              <a:uFillTx/>
              <a:latin typeface="+mj-lt"/>
              <a:ea typeface="+mj-ea"/>
              <a:cs typeface="+mn-cs"/>
            </a:endParaRPr>
          </a:p>
        </p:txBody>
      </p:sp>
      <p:sp>
        <p:nvSpPr>
          <p:cNvPr id="6" name="Espace réservé du texte 3"/>
          <p:cNvSpPr txBox="1">
            <a:spLocks/>
          </p:cNvSpPr>
          <p:nvPr/>
        </p:nvSpPr>
        <p:spPr>
          <a:xfrm>
            <a:off x="571472" y="2143116"/>
            <a:ext cx="8072494" cy="1285884"/>
          </a:xfrm>
          <a:prstGeom prst="rect">
            <a:avLst/>
          </a:prstGeom>
        </p:spPr>
        <p:txBody>
          <a:bodyPr>
            <a:normAutofit/>
          </a:bodyPr>
          <a:lstStyle/>
          <a:p>
            <a:pPr algn="r" rtl="1"/>
            <a:r>
              <a:rPr lang="ar-DZ" sz="2800" dirty="0" smtClean="0"/>
              <a:t>هي تلك المجموعة المتناسقة من المعارف والممارسات في المجال التقني، </a:t>
            </a:r>
            <a:r>
              <a:rPr lang="ar-DZ" sz="2800" dirty="0" err="1" smtClean="0"/>
              <a:t>و</a:t>
            </a:r>
            <a:r>
              <a:rPr lang="ar-DZ" sz="2800" dirty="0" smtClean="0"/>
              <a:t> توظيفها بشكل منطقي </a:t>
            </a:r>
            <a:r>
              <a:rPr lang="ar-DZ" sz="2800" dirty="0" smtClean="0"/>
              <a:t>لتأدية وظيفة </a:t>
            </a:r>
            <a:r>
              <a:rPr lang="ar-DZ" sz="2800" dirty="0" smtClean="0"/>
              <a:t>محددة </a:t>
            </a:r>
            <a:r>
              <a:rPr lang="ar-DZ" sz="2800" dirty="0" err="1" smtClean="0"/>
              <a:t>و</a:t>
            </a:r>
            <a:r>
              <a:rPr lang="ar-DZ" sz="2800" dirty="0" smtClean="0"/>
              <a:t> بلوغ </a:t>
            </a:r>
            <a:r>
              <a:rPr lang="ar-DZ" sz="2400" dirty="0" smtClean="0"/>
              <a:t>أهداف مرجوة</a:t>
            </a:r>
            <a:endParaRPr kumimoji="0" lang="fr-FR" sz="2400" b="1" i="0" u="sng" strike="noStrike" kern="1200" cap="none" spc="0" normalizeH="0" baseline="0" noProof="0" dirty="0">
              <a:ln>
                <a:noFill/>
              </a:ln>
              <a:solidFill>
                <a:srgbClr val="FF0000"/>
              </a:solidFill>
              <a:effectLst/>
              <a:uLnTx/>
              <a:uFillTx/>
              <a:latin typeface="Traditional Arabic" pitchFamily="18" charset="-78"/>
              <a:ea typeface="+mn-ea"/>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428736"/>
            <a:ext cx="8201028" cy="4572000"/>
          </a:xfrm>
        </p:spPr>
        <p:txBody>
          <a:bodyPr/>
          <a:lstStyle/>
          <a:p>
            <a:pPr algn="r" rtl="1"/>
            <a:r>
              <a:rPr lang="ar-DZ" b="1" u="sng" dirty="0" smtClean="0"/>
              <a:t>الإعلام</a:t>
            </a:r>
            <a:r>
              <a:rPr lang="fr-CA" b="1" u="sng" dirty="0" smtClean="0"/>
              <a:t>information </a:t>
            </a:r>
            <a:endParaRPr lang="ar-DZ" b="1" u="sng" dirty="0" smtClean="0"/>
          </a:p>
          <a:p>
            <a:pPr algn="r" rtl="1"/>
            <a:r>
              <a:rPr lang="ar-DZ" b="1" dirty="0" smtClean="0"/>
              <a:t>الإعلام </a:t>
            </a:r>
            <a:r>
              <a:rPr lang="ar-DZ" b="1" dirty="0" smtClean="0"/>
              <a:t>لغة </a:t>
            </a:r>
            <a:r>
              <a:rPr lang="ar-DZ" dirty="0" smtClean="0"/>
              <a:t>:</a:t>
            </a:r>
            <a:r>
              <a:rPr lang="fr-CA" dirty="0" smtClean="0"/>
              <a:t> </a:t>
            </a:r>
            <a:r>
              <a:rPr lang="ar-DZ" dirty="0" smtClean="0"/>
              <a:t>هو </a:t>
            </a:r>
            <a:r>
              <a:rPr lang="ar-DZ" dirty="0" smtClean="0"/>
              <a:t>الإخبار </a:t>
            </a:r>
            <a:r>
              <a:rPr lang="ar-DZ" dirty="0" err="1" smtClean="0"/>
              <a:t>و</a:t>
            </a:r>
            <a:r>
              <a:rPr lang="ar-DZ" dirty="0" smtClean="0"/>
              <a:t> تقديم المعلومات: </a:t>
            </a:r>
            <a:r>
              <a:rPr lang="ar-DZ" dirty="0" err="1" smtClean="0"/>
              <a:t>و</a:t>
            </a:r>
            <a:r>
              <a:rPr lang="ar-DZ" dirty="0" smtClean="0"/>
              <a:t> يعني وجود رسالة (أخبار، معلومات، أفكار </a:t>
            </a:r>
            <a:r>
              <a:rPr lang="ar-DZ" dirty="0" err="1" smtClean="0"/>
              <a:t>و</a:t>
            </a:r>
            <a:r>
              <a:rPr lang="ar-DZ" dirty="0" smtClean="0"/>
              <a:t> آراء</a:t>
            </a:r>
            <a:r>
              <a:rPr lang="ar-DZ" dirty="0" smtClean="0"/>
              <a:t>...) تنتقل </a:t>
            </a:r>
            <a:r>
              <a:rPr lang="ar-DZ" dirty="0" smtClean="0"/>
              <a:t>من مرسل </a:t>
            </a:r>
            <a:r>
              <a:rPr lang="ar-DZ" dirty="0" smtClean="0"/>
              <a:t>إلى</a:t>
            </a:r>
            <a:endParaRPr lang="fr-CA" dirty="0" smtClean="0"/>
          </a:p>
          <a:p>
            <a:pPr algn="r" rtl="1"/>
            <a:r>
              <a:rPr lang="ar-DZ" b="1" dirty="0" smtClean="0"/>
              <a:t>ا</a:t>
            </a:r>
            <a:r>
              <a:rPr lang="ar-DZ" b="1" u="sng" dirty="0" smtClean="0"/>
              <a:t>لاتصال</a:t>
            </a:r>
            <a:r>
              <a:rPr lang="fr-CA" b="1" u="sng" dirty="0" smtClean="0"/>
              <a:t>communication </a:t>
            </a:r>
            <a:endParaRPr lang="ar-DZ" b="1" u="sng" dirty="0" smtClean="0"/>
          </a:p>
          <a:p>
            <a:pPr algn="r" rtl="1"/>
            <a:r>
              <a:rPr lang="ar-DZ" dirty="0" smtClean="0"/>
              <a:t>الاتصال هو العملية التي يتم بمقتضاها تفاعل بين مرسل ومستقبل ورسالة في مضامين معينة </a:t>
            </a:r>
            <a:r>
              <a:rPr lang="ar-DZ" dirty="0" smtClean="0"/>
              <a:t>مستعملين</a:t>
            </a:r>
            <a:r>
              <a:rPr lang="fr-CA" dirty="0" smtClean="0"/>
              <a:t> </a:t>
            </a:r>
            <a:r>
              <a:rPr lang="ar-DZ" dirty="0" smtClean="0"/>
              <a:t>أدوات </a:t>
            </a:r>
            <a:r>
              <a:rPr lang="ar-DZ" dirty="0" smtClean="0"/>
              <a:t>خاصة.</a:t>
            </a:r>
          </a:p>
          <a:p>
            <a:pPr algn="r" rtl="1"/>
            <a:r>
              <a:rPr lang="ar-DZ" dirty="0" smtClean="0"/>
              <a:t>مثل : اللقاءات العلمية، المحاضرات، الندوات، المؤتمرات، الدروس في القسم...</a:t>
            </a:r>
            <a:r>
              <a:rPr lang="ar-DZ" dirty="0" smtClean="0"/>
              <a:t> </a:t>
            </a:r>
            <a:r>
              <a:rPr lang="ar-DZ" dirty="0" smtClean="0"/>
              <a:t>مستقبل.</a:t>
            </a:r>
            <a:endParaRPr lang="fr-FR" dirty="0"/>
          </a:p>
        </p:txBody>
      </p:sp>
      <p:sp>
        <p:nvSpPr>
          <p:cNvPr id="4" name="Titre 1"/>
          <p:cNvSpPr>
            <a:spLocks noGrp="1"/>
          </p:cNvSpPr>
          <p:nvPr>
            <p:ph type="title"/>
          </p:nvPr>
        </p:nvSpPr>
        <p:spPr>
          <a:xfrm>
            <a:off x="857224" y="214290"/>
            <a:ext cx="7772400" cy="1143000"/>
          </a:xfrm>
        </p:spPr>
        <p:txBody>
          <a:bodyPr/>
          <a:lstStyle/>
          <a:p>
            <a:pPr algn="r"/>
            <a:r>
              <a:rPr lang="ar-DZ" b="1" dirty="0" smtClean="0">
                <a:cs typeface="+mn-cs"/>
              </a:rPr>
              <a:t>مفهوم تكنولوجيا الإعلام و الاتصال</a:t>
            </a:r>
            <a:endParaRPr lang="fr-FR" b="1" dirty="0">
              <a:cs typeface="+mn-cs"/>
            </a:endParaRPr>
          </a:p>
        </p:txBody>
      </p:sp>
      <p:pic>
        <p:nvPicPr>
          <p:cNvPr id="4099" name="Picture 3" descr="C:\Users\compaq\Desktop\cours info\1429423086_204055.jpg"/>
          <p:cNvPicPr>
            <a:picLocks noChangeAspect="1" noChangeArrowheads="1"/>
          </p:cNvPicPr>
          <p:nvPr/>
        </p:nvPicPr>
        <p:blipFill>
          <a:blip r:embed="rId2"/>
          <a:srcRect/>
          <a:stretch>
            <a:fillRect/>
          </a:stretch>
        </p:blipFill>
        <p:spPr bwMode="auto">
          <a:xfrm>
            <a:off x="285720" y="285728"/>
            <a:ext cx="1785950" cy="152401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lgn="r" rtl="1"/>
            <a:r>
              <a:rPr lang="ar-DZ" b="1" dirty="0" smtClean="0"/>
              <a:t>تكنولوجيا الإعلام </a:t>
            </a:r>
            <a:r>
              <a:rPr lang="ar-DZ" b="1" dirty="0" err="1" smtClean="0"/>
              <a:t>و</a:t>
            </a:r>
            <a:r>
              <a:rPr lang="ar-DZ" b="1" dirty="0" smtClean="0"/>
              <a:t> </a:t>
            </a:r>
            <a:r>
              <a:rPr lang="ar-DZ" b="1" dirty="0" smtClean="0"/>
              <a:t>الاتصال</a:t>
            </a:r>
            <a:r>
              <a:rPr lang="fr-CA" b="1" dirty="0" smtClean="0"/>
              <a:t> </a:t>
            </a:r>
            <a:r>
              <a:rPr lang="ar-DZ" dirty="0" smtClean="0"/>
              <a:t>هي</a:t>
            </a:r>
            <a:r>
              <a:rPr lang="ar-DZ" dirty="0" smtClean="0"/>
              <a:t>: </a:t>
            </a:r>
          </a:p>
          <a:p>
            <a:pPr algn="r" rtl="1"/>
            <a:r>
              <a:rPr lang="ar-DZ" dirty="0" smtClean="0"/>
              <a:t>مجموعة </a:t>
            </a:r>
            <a:r>
              <a:rPr lang="ar-DZ" dirty="0" smtClean="0"/>
              <a:t>التقنيات</a:t>
            </a:r>
          </a:p>
          <a:p>
            <a:pPr algn="r" rtl="1"/>
            <a:r>
              <a:rPr lang="ar-DZ" dirty="0" smtClean="0"/>
              <a:t>الأدوات </a:t>
            </a:r>
            <a:r>
              <a:rPr lang="ar-DZ" dirty="0" smtClean="0"/>
              <a:t>والأجهزة السمعية البصرية</a:t>
            </a:r>
          </a:p>
          <a:p>
            <a:pPr algn="r" rtl="1"/>
            <a:r>
              <a:rPr lang="ar-DZ" dirty="0" smtClean="0"/>
              <a:t>مختلف </a:t>
            </a:r>
            <a:r>
              <a:rPr lang="ar-DZ" dirty="0" smtClean="0"/>
              <a:t>الوسائط المتعددة</a:t>
            </a:r>
          </a:p>
          <a:p>
            <a:pPr algn="r" rtl="1"/>
            <a:r>
              <a:rPr lang="ar-DZ" dirty="0" smtClean="0"/>
              <a:t>الإنترنت والاتصالات</a:t>
            </a:r>
            <a:r>
              <a:rPr lang="fr-CA" dirty="0" smtClean="0"/>
              <a:t>.</a:t>
            </a:r>
          </a:p>
          <a:p>
            <a:pPr algn="r" rtl="1"/>
            <a:r>
              <a:rPr lang="ar-DZ" dirty="0" smtClean="0"/>
              <a:t>ويمكن اختصار المفهوم على أنه هو ذلك التلاقي والتزاوج بين عتاد وأجهزة الكمبيوتر بمختلف </a:t>
            </a:r>
            <a:r>
              <a:rPr lang="ar-DZ" dirty="0" smtClean="0"/>
              <a:t>أنواعها</a:t>
            </a:r>
            <a:r>
              <a:rPr lang="fr-CA" dirty="0" smtClean="0"/>
              <a:t> </a:t>
            </a:r>
            <a:r>
              <a:rPr lang="ar-DZ" dirty="0" smtClean="0"/>
              <a:t>والبرمجيات </a:t>
            </a:r>
            <a:r>
              <a:rPr lang="ar-DZ" dirty="0" smtClean="0"/>
              <a:t>وشبكات الاتصالات.</a:t>
            </a:r>
            <a:endParaRPr lang="fr-FR" dirty="0"/>
          </a:p>
        </p:txBody>
      </p:sp>
      <p:sp>
        <p:nvSpPr>
          <p:cNvPr id="4" name="Titre 1"/>
          <p:cNvSpPr>
            <a:spLocks noGrp="1"/>
          </p:cNvSpPr>
          <p:nvPr>
            <p:ph type="title"/>
          </p:nvPr>
        </p:nvSpPr>
        <p:spPr>
          <a:xfrm>
            <a:off x="857224" y="214290"/>
            <a:ext cx="7772400" cy="1143000"/>
          </a:xfrm>
        </p:spPr>
        <p:txBody>
          <a:bodyPr/>
          <a:lstStyle/>
          <a:p>
            <a:pPr algn="r"/>
            <a:r>
              <a:rPr lang="ar-DZ" b="1" dirty="0" smtClean="0">
                <a:cs typeface="+mn-cs"/>
              </a:rPr>
              <a:t>مفهوم تكنولوجيا الإعلام و الاتصال</a:t>
            </a:r>
            <a:endParaRPr lang="fr-FR" b="1" dirty="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43966" cy="1143000"/>
          </a:xfrm>
        </p:spPr>
        <p:txBody>
          <a:bodyPr>
            <a:normAutofit/>
          </a:bodyPr>
          <a:lstStyle/>
          <a:p>
            <a:pPr algn="ctr"/>
            <a:r>
              <a:rPr lang="ar-DZ" sz="3200" b="1" dirty="0" smtClean="0">
                <a:cs typeface="+mn-cs"/>
              </a:rPr>
              <a:t>المفهوم الشامل تكنولوجيا </a:t>
            </a:r>
            <a:r>
              <a:rPr lang="ar-DZ" sz="3200" b="1" dirty="0" smtClean="0">
                <a:cs typeface="+mn-cs"/>
              </a:rPr>
              <a:t>الإعلام </a:t>
            </a:r>
            <a:r>
              <a:rPr lang="ar-DZ" sz="3200" b="1" dirty="0" err="1" smtClean="0">
                <a:cs typeface="+mn-cs"/>
              </a:rPr>
              <a:t>و</a:t>
            </a:r>
            <a:r>
              <a:rPr lang="ar-DZ" sz="3200" b="1" dirty="0" smtClean="0">
                <a:cs typeface="+mn-cs"/>
              </a:rPr>
              <a:t> الاتصال</a:t>
            </a:r>
            <a:endParaRPr lang="fr-FR" sz="3200" b="1" dirty="0">
              <a:cs typeface="+mn-cs"/>
            </a:endParaRPr>
          </a:p>
        </p:txBody>
      </p:sp>
      <p:sp>
        <p:nvSpPr>
          <p:cNvPr id="4" name="Espace réservé du texte 3"/>
          <p:cNvSpPr>
            <a:spLocks noGrp="1"/>
          </p:cNvSpPr>
          <p:nvPr>
            <p:ph sz="quarter" idx="1"/>
          </p:nvPr>
        </p:nvSpPr>
        <p:spPr/>
        <p:txBody>
          <a:bodyPr>
            <a:normAutofit fontScale="70000" lnSpcReduction="20000"/>
          </a:bodyPr>
          <a:lstStyle/>
          <a:p>
            <a:pPr algn="just" rtl="1">
              <a:lnSpc>
                <a:spcPct val="150000"/>
              </a:lnSpc>
            </a:pPr>
            <a:r>
              <a:rPr lang="ar-DZ" sz="3600" dirty="0">
                <a:latin typeface="Traditional Arabic" pitchFamily="18" charset="-78"/>
                <a:cs typeface="Traditional Arabic" pitchFamily="18" charset="-78"/>
              </a:rPr>
              <a:t>"أنها مجموعة التقنيات أو الأدوات أو الوسائل أو النظم المختلفة التي يتم توظيفها، </a:t>
            </a:r>
            <a:r>
              <a:rPr lang="ar-DZ" sz="3600" b="1" u="sng" dirty="0">
                <a:solidFill>
                  <a:srgbClr val="FF0000"/>
                </a:solidFill>
                <a:latin typeface="Traditional Arabic" pitchFamily="18" charset="-78"/>
                <a:cs typeface="Traditional Arabic" pitchFamily="18" charset="-78"/>
              </a:rPr>
              <a:t>لمعالجة المضمون أو المحتوى </a:t>
            </a:r>
            <a:r>
              <a:rPr lang="ar-DZ" sz="3600" dirty="0">
                <a:latin typeface="Traditional Arabic" pitchFamily="18" charset="-78"/>
                <a:cs typeface="Traditional Arabic" pitchFamily="18" charset="-78"/>
              </a:rPr>
              <a:t>الذي يراد توصيله من خلال عملية الاتصال الجماهيري أو الشخصي أو الجمعي أو التنظيمي، </a:t>
            </a:r>
            <a:r>
              <a:rPr lang="ar-DZ" sz="3600" dirty="0" smtClean="0">
                <a:latin typeface="Traditional Arabic" pitchFamily="18" charset="-78"/>
                <a:cs typeface="Traditional Arabic" pitchFamily="18" charset="-78"/>
              </a:rPr>
              <a:t>والتي </a:t>
            </a:r>
            <a:r>
              <a:rPr lang="ar-DZ" sz="3600" dirty="0">
                <a:latin typeface="Traditional Arabic" pitchFamily="18" charset="-78"/>
                <a:cs typeface="Traditional Arabic" pitchFamily="18" charset="-78"/>
              </a:rPr>
              <a:t>يتم من خلالها جمع المعلومات </a:t>
            </a:r>
            <a:r>
              <a:rPr lang="ar-DZ" sz="3600" b="1" u="sng" dirty="0">
                <a:effectLst>
                  <a:outerShdw blurRad="38100" dist="38100" dir="2700000" algn="tl">
                    <a:srgbClr val="000000">
                      <a:alpha val="43137"/>
                    </a:srgbClr>
                  </a:outerShdw>
                </a:effectLst>
                <a:latin typeface="Traditional Arabic" pitchFamily="18" charset="-78"/>
                <a:cs typeface="Traditional Arabic" pitchFamily="18" charset="-78"/>
              </a:rPr>
              <a:t>والبيانات المسموعة، المكتوبة، المصورة أو المرسومة، أو المسموعة المرئية، أو المطبوعة، أو الرقمية (من خلال الحاسبات الالكترونية)، </a:t>
            </a:r>
            <a:r>
              <a:rPr lang="ar-DZ" sz="3600" dirty="0">
                <a:latin typeface="Traditional Arabic" pitchFamily="18" charset="-78"/>
                <a:cs typeface="Traditional Arabic" pitchFamily="18" charset="-78"/>
              </a:rPr>
              <a:t>ثم تخزين هذه البيانات والمعلومات، ثم استرجاعها في الوقت المناسب، ثم عملية نشر هذه المواد الاتصالية أو الرسائل أو المضامين المسموعة، أو مسموعة مرئية، أو مطبوعة أو رقمية </a:t>
            </a:r>
            <a:r>
              <a:rPr lang="ar-DZ" sz="3600" b="1" dirty="0">
                <a:solidFill>
                  <a:srgbClr val="00B050"/>
                </a:solidFill>
                <a:effectLst>
                  <a:outerShdw blurRad="38100" dist="38100" dir="2700000" algn="tl">
                    <a:srgbClr val="000000">
                      <a:alpha val="43137"/>
                    </a:srgbClr>
                  </a:outerShdw>
                </a:effectLst>
                <a:latin typeface="Traditional Arabic" pitchFamily="18" charset="-78"/>
                <a:cs typeface="Traditional Arabic" pitchFamily="18" charset="-78"/>
              </a:rPr>
              <a:t>ونقلها من مكان إلى مكان آخر وتبادلها </a:t>
            </a:r>
            <a:r>
              <a:rPr lang="ar-DZ" sz="3600" dirty="0">
                <a:latin typeface="Traditional Arabic" pitchFamily="18" charset="-78"/>
                <a:cs typeface="Traditional Arabic" pitchFamily="18" charset="-78"/>
              </a:rPr>
              <a:t>وقد تكون تلك التقنية آلية، أو إلكترونية أو كهربائية حسب مرحلة التطور التاريخي لوسائل الاتصال والمجالات التي يشملها  هذا التطور."</a:t>
            </a:r>
            <a:endParaRPr lang="fr-FR" sz="3600" dirty="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0"/>
            <a:ext cx="7772400" cy="1143000"/>
          </a:xfrm>
        </p:spPr>
        <p:txBody>
          <a:bodyPr/>
          <a:lstStyle/>
          <a:p>
            <a:pPr algn="r" rtl="1"/>
            <a:r>
              <a:rPr lang="ar-DZ" b="1" dirty="0" smtClean="0">
                <a:cs typeface="+mn-cs"/>
              </a:rPr>
              <a:t>عناصر الاتصال:</a:t>
            </a:r>
            <a:endParaRPr lang="fr-FR" dirty="0">
              <a:cs typeface="+mn-cs"/>
            </a:endParaRPr>
          </a:p>
        </p:txBody>
      </p:sp>
      <p:sp>
        <p:nvSpPr>
          <p:cNvPr id="3" name="Espace réservé du contenu 2"/>
          <p:cNvSpPr>
            <a:spLocks noGrp="1"/>
          </p:cNvSpPr>
          <p:nvPr>
            <p:ph sz="quarter" idx="1"/>
          </p:nvPr>
        </p:nvSpPr>
        <p:spPr/>
        <p:txBody>
          <a:bodyPr>
            <a:normAutofit fontScale="92500"/>
          </a:bodyPr>
          <a:lstStyle/>
          <a:p>
            <a:pPr algn="r" rtl="1"/>
            <a:r>
              <a:rPr lang="ar-DZ" b="1" dirty="0" smtClean="0"/>
              <a:t>المرسل</a:t>
            </a:r>
            <a:r>
              <a:rPr lang="ar-DZ" dirty="0" smtClean="0"/>
              <a:t> </a:t>
            </a:r>
            <a:r>
              <a:rPr lang="ar-DZ" dirty="0" smtClean="0"/>
              <a:t>: هو شخص </a:t>
            </a:r>
            <a:r>
              <a:rPr lang="ar-DZ" dirty="0" smtClean="0"/>
              <a:t>لديهٌ </a:t>
            </a:r>
            <a:r>
              <a:rPr lang="ar-DZ" dirty="0" smtClean="0"/>
              <a:t>أفكار </a:t>
            </a:r>
            <a:r>
              <a:rPr lang="ar-DZ" dirty="0" err="1" smtClean="0"/>
              <a:t>و</a:t>
            </a:r>
            <a:r>
              <a:rPr lang="ar-DZ" dirty="0" smtClean="0"/>
              <a:t> معلومات </a:t>
            </a:r>
            <a:r>
              <a:rPr lang="ar-DZ" dirty="0" smtClean="0"/>
              <a:t>يوٌد </a:t>
            </a:r>
            <a:r>
              <a:rPr lang="ar-DZ" dirty="0" smtClean="0"/>
              <a:t>نقلها لطرف </a:t>
            </a:r>
            <a:r>
              <a:rPr lang="ar-DZ" dirty="0" smtClean="0"/>
              <a:t>آخر.</a:t>
            </a:r>
          </a:p>
          <a:p>
            <a:pPr algn="r" rtl="1"/>
            <a:r>
              <a:rPr lang="ar-DZ" b="1" dirty="0" smtClean="0"/>
              <a:t>الرسالة</a:t>
            </a:r>
            <a:r>
              <a:rPr lang="ar-DZ" dirty="0" smtClean="0"/>
              <a:t> : هو تحو </a:t>
            </a:r>
            <a:r>
              <a:rPr lang="ar-DZ" dirty="0" smtClean="0"/>
              <a:t>يلٌ </a:t>
            </a:r>
            <a:r>
              <a:rPr lang="ar-DZ" dirty="0" smtClean="0"/>
              <a:t>أفكار </a:t>
            </a:r>
            <a:r>
              <a:rPr lang="ar-DZ" dirty="0" err="1" smtClean="0"/>
              <a:t>و</a:t>
            </a:r>
            <a:r>
              <a:rPr lang="ar-DZ" dirty="0" smtClean="0"/>
              <a:t> معلومات المرسل إلى رموز مفهومة عند </a:t>
            </a:r>
            <a:r>
              <a:rPr lang="ar-DZ" dirty="0" err="1" smtClean="0"/>
              <a:t>الراسل</a:t>
            </a:r>
            <a:r>
              <a:rPr lang="ar-DZ" dirty="0" smtClean="0"/>
              <a:t> و المستقبل، </a:t>
            </a:r>
            <a:r>
              <a:rPr lang="ar-DZ" dirty="0" err="1" smtClean="0"/>
              <a:t>و</a:t>
            </a:r>
            <a:r>
              <a:rPr lang="ar-DZ" dirty="0" smtClean="0"/>
              <a:t> هذا </a:t>
            </a:r>
            <a:r>
              <a:rPr lang="ar-DZ" dirty="0" smtClean="0"/>
              <a:t>التحويلٌ </a:t>
            </a:r>
            <a:r>
              <a:rPr lang="ar-DZ" dirty="0" smtClean="0"/>
              <a:t>قد أٌخذ أشكال </a:t>
            </a:r>
            <a:r>
              <a:rPr lang="ar-DZ" dirty="0" smtClean="0"/>
              <a:t>عد </a:t>
            </a:r>
            <a:r>
              <a:rPr lang="ar-DZ" dirty="0" err="1" smtClean="0"/>
              <a:t>يدٌة</a:t>
            </a:r>
            <a:r>
              <a:rPr lang="ar-DZ" dirty="0" smtClean="0"/>
              <a:t> منها </a:t>
            </a:r>
            <a:r>
              <a:rPr lang="ar-DZ" dirty="0" smtClean="0"/>
              <a:t>الكلمات، حركات، أصوات، حروف، أرقام، صور </a:t>
            </a:r>
            <a:r>
              <a:rPr lang="ar-DZ" dirty="0" err="1" smtClean="0"/>
              <a:t>و</a:t>
            </a:r>
            <a:r>
              <a:rPr lang="ar-DZ" dirty="0" smtClean="0"/>
              <a:t> </a:t>
            </a:r>
            <a:r>
              <a:rPr lang="ar-DZ" dirty="0" smtClean="0"/>
              <a:t>تعبيرٌات </a:t>
            </a:r>
            <a:r>
              <a:rPr lang="ar-DZ" dirty="0" smtClean="0"/>
              <a:t>الوجه ... الخ، </a:t>
            </a:r>
            <a:r>
              <a:rPr lang="ar-DZ" dirty="0" err="1" smtClean="0"/>
              <a:t>و</a:t>
            </a:r>
            <a:r>
              <a:rPr lang="ar-DZ" dirty="0" smtClean="0"/>
              <a:t> </a:t>
            </a:r>
            <a:r>
              <a:rPr lang="ar-DZ" dirty="0" smtClean="0"/>
              <a:t>عليهٌ </a:t>
            </a:r>
            <a:r>
              <a:rPr lang="ar-DZ" dirty="0" smtClean="0"/>
              <a:t>سٌتوجب </a:t>
            </a:r>
            <a:r>
              <a:rPr lang="ar-DZ" dirty="0" smtClean="0"/>
              <a:t>الاختياٌر </a:t>
            </a:r>
            <a:r>
              <a:rPr lang="ar-DZ" dirty="0" smtClean="0"/>
              <a:t>الحسن </a:t>
            </a:r>
            <a:r>
              <a:rPr lang="ar-DZ" dirty="0" smtClean="0"/>
              <a:t>لصياٌغة الرسالة</a:t>
            </a:r>
          </a:p>
          <a:p>
            <a:pPr>
              <a:buNone/>
            </a:pPr>
            <a:endParaRPr lang="ar-DZ" dirty="0" smtClean="0"/>
          </a:p>
          <a:p>
            <a:pPr algn="r" rtl="1"/>
            <a:r>
              <a:rPr lang="ar-DZ" dirty="0" smtClean="0"/>
              <a:t>-</a:t>
            </a:r>
            <a:r>
              <a:rPr lang="ar-DZ" b="1" dirty="0" smtClean="0"/>
              <a:t> الوسيلٌة  </a:t>
            </a:r>
            <a:r>
              <a:rPr lang="ar-DZ" b="1" dirty="0" err="1" smtClean="0"/>
              <a:t>اوقناة</a:t>
            </a:r>
            <a:r>
              <a:rPr lang="ar-DZ" b="1" dirty="0" smtClean="0"/>
              <a:t> التوصيل </a:t>
            </a:r>
            <a:r>
              <a:rPr lang="ar-DZ" dirty="0" smtClean="0"/>
              <a:t>: على </a:t>
            </a:r>
            <a:r>
              <a:rPr lang="ar-DZ" dirty="0" smtClean="0"/>
              <a:t>المرسل </a:t>
            </a:r>
            <a:r>
              <a:rPr lang="ar-DZ" dirty="0" smtClean="0"/>
              <a:t>أن </a:t>
            </a:r>
            <a:r>
              <a:rPr lang="ar-DZ" dirty="0" smtClean="0"/>
              <a:t>يخٌتار الوسيٌلة </a:t>
            </a:r>
            <a:r>
              <a:rPr lang="ar-DZ" dirty="0" smtClean="0"/>
              <a:t>الأكثر </a:t>
            </a:r>
            <a:r>
              <a:rPr lang="ar-DZ" dirty="0" smtClean="0"/>
              <a:t>فعاليةٌ </a:t>
            </a:r>
            <a:r>
              <a:rPr lang="ar-DZ" dirty="0" err="1" smtClean="0"/>
              <a:t>و</a:t>
            </a:r>
            <a:r>
              <a:rPr lang="ar-DZ" dirty="0" smtClean="0"/>
              <a:t> </a:t>
            </a:r>
            <a:r>
              <a:rPr lang="ar-DZ" dirty="0" smtClean="0"/>
              <a:t>تأثيرٌا </a:t>
            </a:r>
            <a:r>
              <a:rPr lang="ar-DZ" dirty="0" smtClean="0"/>
              <a:t>على من </a:t>
            </a:r>
            <a:r>
              <a:rPr lang="ar-DZ" dirty="0" smtClean="0"/>
              <a:t>يسٌتقبلها</a:t>
            </a:r>
            <a:r>
              <a:rPr lang="ar-DZ" dirty="0" smtClean="0"/>
              <a:t>، </a:t>
            </a:r>
            <a:r>
              <a:rPr lang="ar-DZ" dirty="0" err="1" smtClean="0"/>
              <a:t>و</a:t>
            </a:r>
            <a:r>
              <a:rPr lang="ar-DZ" dirty="0" smtClean="0"/>
              <a:t> هناك وسائل عدة منها : </a:t>
            </a:r>
            <a:r>
              <a:rPr lang="ar-DZ" dirty="0" smtClean="0"/>
              <a:t>المقابلات الشخصيةٌ</a:t>
            </a:r>
            <a:r>
              <a:rPr lang="ar-DZ" dirty="0" smtClean="0"/>
              <a:t>، الاجتماعات، </a:t>
            </a:r>
            <a:r>
              <a:rPr lang="ar-DZ" dirty="0" smtClean="0"/>
              <a:t>التليفٌون </a:t>
            </a:r>
            <a:r>
              <a:rPr lang="ar-DZ" dirty="0" smtClean="0"/>
              <a:t>... الخ .</a:t>
            </a:r>
          </a:p>
          <a:p>
            <a:pPr algn="r" rtl="1"/>
            <a:r>
              <a:rPr lang="ar-DZ" dirty="0" smtClean="0"/>
              <a:t>- </a:t>
            </a:r>
            <a:r>
              <a:rPr lang="ar-DZ" b="1" dirty="0" smtClean="0"/>
              <a:t>المستقبل</a:t>
            </a:r>
            <a:r>
              <a:rPr lang="ar-DZ" dirty="0" smtClean="0"/>
              <a:t> : هو مستقبل الرسالة </a:t>
            </a:r>
            <a:r>
              <a:rPr lang="ar-DZ" dirty="0" smtClean="0"/>
              <a:t>بحيثٌ يخٌتار </a:t>
            </a:r>
            <a:r>
              <a:rPr lang="ar-DZ" dirty="0" err="1" smtClean="0"/>
              <a:t>و</a:t>
            </a:r>
            <a:r>
              <a:rPr lang="ar-DZ" dirty="0" smtClean="0"/>
              <a:t> </a:t>
            </a:r>
            <a:r>
              <a:rPr lang="ar-DZ" dirty="0" smtClean="0"/>
              <a:t>ينٌظم </a:t>
            </a:r>
            <a:r>
              <a:rPr lang="ar-DZ" dirty="0" smtClean="0"/>
              <a:t>المعلومات </a:t>
            </a:r>
            <a:r>
              <a:rPr lang="ar-DZ" dirty="0" err="1" smtClean="0"/>
              <a:t>و</a:t>
            </a:r>
            <a:r>
              <a:rPr lang="ar-DZ" dirty="0" smtClean="0"/>
              <a:t> </a:t>
            </a:r>
            <a:r>
              <a:rPr lang="ar-DZ" dirty="0" smtClean="0"/>
              <a:t>يفٌسرها </a:t>
            </a:r>
            <a:r>
              <a:rPr lang="ar-DZ" dirty="0" smtClean="0"/>
              <a:t>بإعطاء </a:t>
            </a:r>
            <a:r>
              <a:rPr lang="ar-DZ" dirty="0" smtClean="0"/>
              <a:t>معانًي </a:t>
            </a:r>
            <a:r>
              <a:rPr lang="ar-DZ" dirty="0" smtClean="0"/>
              <a:t>ودلالات </a:t>
            </a:r>
            <a:r>
              <a:rPr lang="ar-DZ" dirty="0" err="1" smtClean="0"/>
              <a:t>و</a:t>
            </a:r>
            <a:r>
              <a:rPr lang="ar-DZ" dirty="0" smtClean="0"/>
              <a:t> </a:t>
            </a:r>
            <a:r>
              <a:rPr lang="ar-DZ" dirty="0" smtClean="0"/>
              <a:t>يكٌون </a:t>
            </a:r>
            <a:r>
              <a:rPr lang="ar-DZ" dirty="0" smtClean="0"/>
              <a:t>الاستقبال عن </a:t>
            </a:r>
            <a:r>
              <a:rPr lang="ar-DZ" dirty="0" smtClean="0"/>
              <a:t>طريقٌ حواسه المختلفة.</a:t>
            </a:r>
            <a:endParaRPr lang="fr-FR" dirty="0"/>
          </a:p>
        </p:txBody>
      </p:sp>
      <p:pic>
        <p:nvPicPr>
          <p:cNvPr id="5" name="Picture 4" descr="C:\Users\compaq\Desktop\cours info\بدون-1212-263x263.png"/>
          <p:cNvPicPr>
            <a:picLocks noChangeAspect="1" noChangeArrowheads="1"/>
          </p:cNvPicPr>
          <p:nvPr/>
        </p:nvPicPr>
        <p:blipFill>
          <a:blip r:embed="rId2"/>
          <a:srcRect/>
          <a:stretch>
            <a:fillRect/>
          </a:stretch>
        </p:blipFill>
        <p:spPr bwMode="auto">
          <a:xfrm>
            <a:off x="214282" y="285728"/>
            <a:ext cx="1643074" cy="164307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74</TotalTime>
  <Words>829</Words>
  <PresentationFormat>Affichage à l'écran (4:3)</PresentationFormat>
  <Paragraphs>69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Capitaux</vt:lpstr>
      <vt:lpstr>جامعة وهران 2 محمد بن احمد</vt:lpstr>
      <vt:lpstr>Diapositive 2</vt:lpstr>
      <vt:lpstr>مفهوم تكنولوجيا الإعلام و الاتصال</vt:lpstr>
      <vt:lpstr>مفهوم تكنولوجيا الإعلام و الاتصال</vt:lpstr>
      <vt:lpstr>Diapositive 5</vt:lpstr>
      <vt:lpstr>مفهوم تكنولوجيا الإعلام و الاتصال</vt:lpstr>
      <vt:lpstr>مفهوم تكنولوجيا الإعلام و الاتصال</vt:lpstr>
      <vt:lpstr>المفهوم الشامل تكنولوجيا الإعلام و الاتصال</vt:lpstr>
      <vt:lpstr>عناصر الاتصال:</vt:lpstr>
      <vt:lpstr>Diapositive 10</vt:lpstr>
      <vt:lpstr>ثورات تطور الاتصال</vt:lpstr>
      <vt:lpstr>ثورات تطور الاتصال</vt:lpstr>
      <vt:lpstr>ثورات تطور الاتصال</vt:lpstr>
      <vt:lpstr>ثورات تطور الاتصال</vt:lpstr>
      <vt:lpstr>ثورات تطور الاتصال</vt:lpstr>
      <vt:lpstr>ثورات تطور الاتصال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وهران 2 محمد بن احمد</dc:title>
  <dc:creator>compaq</dc:creator>
  <cp:lastModifiedBy>compaq</cp:lastModifiedBy>
  <cp:revision>33</cp:revision>
  <dcterms:created xsi:type="dcterms:W3CDTF">2020-12-15T15:07:26Z</dcterms:created>
  <dcterms:modified xsi:type="dcterms:W3CDTF">2020-12-15T15:07:38Z</dcterms:modified>
</cp:coreProperties>
</file>