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3"/>
  </p:notesMasterIdLst>
  <p:sldIdLst>
    <p:sldId id="256" r:id="rId2"/>
    <p:sldId id="270" r:id="rId3"/>
    <p:sldId id="272" r:id="rId4"/>
    <p:sldId id="264" r:id="rId5"/>
    <p:sldId id="259" r:id="rId6"/>
    <p:sldId id="260" r:id="rId7"/>
    <p:sldId id="263" r:id="rId8"/>
    <p:sldId id="269" r:id="rId9"/>
    <p:sldId id="265" r:id="rId10"/>
    <p:sldId id="266" r:id="rId11"/>
    <p:sldId id="267"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FECB4D8-DB02-4DC6-A0A2-4F2EBAE1DC90}" styleName="Style moyen 1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DZ"/>
          </a:p>
        </p:txBody>
      </p:sp>
      <p:sp>
        <p:nvSpPr>
          <p:cNvPr id="3" name="Espace réservé de la date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663C76A-2B24-4CC9-AFE9-04BF951C6D57}" type="datetimeFigureOut">
              <a:rPr lang="ar-DZ" smtClean="0"/>
              <a:pPr/>
              <a:t>16-05-1442</a:t>
            </a:fld>
            <a:endParaRPr lang="ar-DZ"/>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DZ"/>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6" name="Espace réservé du pied de page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DZ"/>
          </a:p>
        </p:txBody>
      </p:sp>
      <p:sp>
        <p:nvSpPr>
          <p:cNvPr id="7" name="Espace réservé du numéro de diapositive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25DD758-A7D2-4BF4-AA52-6628324C9F1B}" type="slidenum">
              <a:rPr lang="ar-DZ" smtClean="0"/>
              <a:pPr/>
              <a:t>‹N°›</a:t>
            </a:fld>
            <a:endParaRPr lang="ar-DZ"/>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dirty="0"/>
          </a:p>
        </p:txBody>
      </p:sp>
      <p:sp>
        <p:nvSpPr>
          <p:cNvPr id="4" name="Espace réservé du numéro de diapositive 3"/>
          <p:cNvSpPr>
            <a:spLocks noGrp="1"/>
          </p:cNvSpPr>
          <p:nvPr>
            <p:ph type="sldNum" sz="quarter" idx="10"/>
          </p:nvPr>
        </p:nvSpPr>
        <p:spPr/>
        <p:txBody>
          <a:bodyPr/>
          <a:lstStyle/>
          <a:p>
            <a:fld id="{525DD758-A7D2-4BF4-AA52-6628324C9F1B}" type="slidenum">
              <a:rPr lang="ar-DZ" smtClean="0"/>
              <a:pPr/>
              <a:t>2</a:t>
            </a:fld>
            <a:endParaRPr lang="ar-D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A309A6D-C09C-4548-B29A-6CF363A7E532}" type="datetimeFigureOut">
              <a:rPr lang="fr-FR" smtClean="0"/>
              <a:pPr/>
              <a:t>30/12/2020</a:t>
            </a:fld>
            <a:endParaRPr lang="fr-BE"/>
          </a:p>
        </p:txBody>
      </p:sp>
      <p:sp>
        <p:nvSpPr>
          <p:cNvPr id="19" name="Espace réservé du pied de page 18"/>
          <p:cNvSpPr>
            <a:spLocks noGrp="1"/>
          </p:cNvSpPr>
          <p:nvPr>
            <p:ph type="ftr" sz="quarter" idx="11"/>
          </p:nvPr>
        </p:nvSpPr>
        <p:spPr/>
        <p:txBody>
          <a:bodyPr/>
          <a:lstStyle/>
          <a:p>
            <a:endParaRPr lang="fr-BE"/>
          </a:p>
        </p:txBody>
      </p:sp>
      <p:sp>
        <p:nvSpPr>
          <p:cNvPr id="27" name="Espace réservé du numéro de diapositive 26"/>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30/12/2020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30/12/2020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30/12/2020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30/12/2020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30/12/2020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30/12/2020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30/12/2020</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30/12/2020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30/12/2020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30/12/2020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F4668DC-857F-487D-BFFA-8C0CA5037977}" type="slidenum">
              <a:rPr lang="fr-BE" smtClean="0"/>
              <a:pPr/>
              <a:t>‹N°›</a:t>
            </a:fld>
            <a:endParaRPr lang="fr-BE"/>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A309A6D-C09C-4548-B29A-6CF363A7E532}" type="datetimeFigureOut">
              <a:rPr lang="fr-FR" smtClean="0"/>
              <a:pPr/>
              <a:t>30/12/2020</a:t>
            </a:fld>
            <a:endParaRPr lang="fr-BE"/>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BE"/>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4668DC-857F-487D-BFFA-8C0CA5037977}" type="slidenum">
              <a:rPr lang="fr-BE" smtClean="0"/>
              <a:pPr/>
              <a:t>‹N°›</a:t>
            </a:fld>
            <a:endParaRPr lang="fr-BE"/>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ctrTitle"/>
          </p:nvPr>
        </p:nvSpPr>
        <p:spPr>
          <a:xfrm>
            <a:off x="899592" y="476673"/>
            <a:ext cx="7558608" cy="1584175"/>
          </a:xfrm>
        </p:spPr>
        <p:txBody>
          <a:bodyPr>
            <a:normAutofit/>
          </a:bodyPr>
          <a:lstStyle/>
          <a:p>
            <a:pPr algn="ctr"/>
            <a:r>
              <a:rPr lang="fr-FR" dirty="0" smtClean="0">
                <a:solidFill>
                  <a:schemeClr val="accent2">
                    <a:lumMod val="60000"/>
                    <a:lumOff val="40000"/>
                  </a:schemeClr>
                </a:solidFill>
              </a:rPr>
              <a:t>cours</a:t>
            </a:r>
            <a:r>
              <a:rPr lang="fr-FR" dirty="0" smtClean="0"/>
              <a:t>   2</a:t>
            </a:r>
            <a:endParaRPr lang="ar-DZ" dirty="0"/>
          </a:p>
        </p:txBody>
      </p:sp>
      <p:sp>
        <p:nvSpPr>
          <p:cNvPr id="6" name="Sous-titre 5"/>
          <p:cNvSpPr>
            <a:spLocks noGrp="1"/>
          </p:cNvSpPr>
          <p:nvPr>
            <p:ph type="subTitle" idx="1"/>
          </p:nvPr>
        </p:nvSpPr>
        <p:spPr>
          <a:xfrm>
            <a:off x="467544" y="2204864"/>
            <a:ext cx="8064896" cy="3528392"/>
          </a:xfrm>
        </p:spPr>
        <p:txBody>
          <a:bodyPr>
            <a:normAutofit/>
          </a:bodyPr>
          <a:lstStyle/>
          <a:p>
            <a:endParaRPr lang="fr-FR" b="1" dirty="0" smtClean="0">
              <a:solidFill>
                <a:srgbClr val="C00000"/>
              </a:solidFill>
              <a:cs typeface="+mj-cs"/>
            </a:endParaRPr>
          </a:p>
          <a:p>
            <a:r>
              <a:rPr lang="fr-FR" sz="6600" b="1" dirty="0" smtClean="0">
                <a:solidFill>
                  <a:srgbClr val="FFC000"/>
                </a:solidFill>
                <a:cs typeface="+mj-cs"/>
              </a:rPr>
              <a:t>Classification des modèles</a:t>
            </a:r>
            <a:endParaRPr lang="ar-DZ" sz="6600" b="1" dirty="0">
              <a:solidFill>
                <a:srgbClr val="FFC000"/>
              </a:solidFill>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889844"/>
            <a:ext cx="8280920" cy="5078313"/>
          </a:xfrm>
          <a:prstGeom prst="rect">
            <a:avLst/>
          </a:prstGeom>
        </p:spPr>
        <p:txBody>
          <a:bodyPr wrap="square">
            <a:spAutoFit/>
          </a:bodyPr>
          <a:lstStyle/>
          <a:p>
            <a:pPr>
              <a:lnSpc>
                <a:spcPct val="150000"/>
              </a:lnSpc>
            </a:pPr>
            <a:r>
              <a:rPr lang="fr-FR" b="1" dirty="0" smtClean="0"/>
              <a:t>8. Les modèles conceptuels (à réservoirs) :</a:t>
            </a:r>
          </a:p>
          <a:p>
            <a:pPr>
              <a:lnSpc>
                <a:spcPct val="150000"/>
              </a:lnSpc>
            </a:pPr>
            <a:r>
              <a:rPr lang="fr-FR" dirty="0" smtClean="0"/>
              <a:t>Les modèles à réservoirs c’est la modélisation d’un système hydrologique </a:t>
            </a:r>
            <a:r>
              <a:rPr lang="fr-FR" smtClean="0"/>
              <a:t>par </a:t>
            </a:r>
            <a:r>
              <a:rPr lang="fr-FR" smtClean="0"/>
              <a:t> </a:t>
            </a:r>
            <a:r>
              <a:rPr lang="fr-FR" dirty="0" smtClean="0"/>
              <a:t>un jeu de réservoirs qui emmagasine la pluie pour la distribuer après. Ces modèles essayent de représenter le cycle hydrologique par une conceptualisation des différents mécanismes, en introduisant des hypothèses jugées capables de traduire la physique de la relation pluie-débit et reliées dans leur ordre conceptuel logique. Exemple le modèle TOPMODEL</a:t>
            </a:r>
          </a:p>
          <a:p>
            <a:pPr>
              <a:lnSpc>
                <a:spcPct val="150000"/>
              </a:lnSpc>
            </a:pPr>
            <a:r>
              <a:rPr lang="fr-FR" b="1" dirty="0" smtClean="0"/>
              <a:t> 9. Les modèles ' boîte noire' :</a:t>
            </a:r>
          </a:p>
          <a:p>
            <a:pPr>
              <a:lnSpc>
                <a:spcPct val="150000"/>
              </a:lnSpc>
            </a:pPr>
            <a:r>
              <a:rPr lang="fr-FR" dirty="0" smtClean="0"/>
              <a:t>Dans une telle modélisation les bassins versants sont considérés comme des boites noires qui essayent de représenter théoriquement le prototype hydrologique en utilisant le système matriciel pour modéliser certains mécanismes comme le ruissellement </a:t>
            </a:r>
            <a:r>
              <a:rPr lang="fr-FR" dirty="0" smtClean="0"/>
              <a:t>.</a:t>
            </a:r>
            <a:endParaRPr lang="ar-D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1268760"/>
            <a:ext cx="7056784" cy="3831818"/>
          </a:xfrm>
          <a:prstGeom prst="rect">
            <a:avLst/>
          </a:prstGeom>
        </p:spPr>
        <p:txBody>
          <a:bodyPr wrap="square">
            <a:spAutoFit/>
          </a:bodyPr>
          <a:lstStyle/>
          <a:p>
            <a:pPr>
              <a:lnSpc>
                <a:spcPct val="150000"/>
              </a:lnSpc>
            </a:pPr>
            <a:r>
              <a:rPr lang="fr-FR" dirty="0" smtClean="0"/>
              <a:t>Dans cette catégorie de modélisation pluie débit</a:t>
            </a:r>
            <a:r>
              <a:rPr lang="fr-FR" b="1" dirty="0" smtClean="0"/>
              <a:t> (</a:t>
            </a:r>
            <a:r>
              <a:rPr lang="fr-FR" dirty="0" smtClean="0"/>
              <a:t>Les modèles ' boîte noire' ) il existe plusieurs modèles : </a:t>
            </a:r>
          </a:p>
          <a:p>
            <a:pPr>
              <a:lnSpc>
                <a:spcPct val="150000"/>
              </a:lnSpc>
              <a:buFont typeface="Arial" pitchFamily="34" charset="0"/>
              <a:buChar char="•"/>
            </a:pPr>
            <a:r>
              <a:rPr lang="fr-FR" dirty="0" smtClean="0"/>
              <a:t> L’</a:t>
            </a:r>
            <a:r>
              <a:rPr lang="fr-FR" dirty="0" err="1" smtClean="0"/>
              <a:t>hydrogramme</a:t>
            </a:r>
            <a:r>
              <a:rPr lang="fr-FR" dirty="0" smtClean="0"/>
              <a:t> unitaire ;</a:t>
            </a:r>
          </a:p>
          <a:p>
            <a:pPr>
              <a:lnSpc>
                <a:spcPct val="150000"/>
              </a:lnSpc>
              <a:buFont typeface="Arial" pitchFamily="34" charset="0"/>
              <a:buChar char="•"/>
            </a:pPr>
            <a:r>
              <a:rPr lang="fr-FR" dirty="0" smtClean="0"/>
              <a:t> Le modèle DPFT (Différence Première de la Fonction de Transfert) ; </a:t>
            </a:r>
          </a:p>
          <a:p>
            <a:pPr>
              <a:lnSpc>
                <a:spcPct val="150000"/>
              </a:lnSpc>
              <a:buFont typeface="Arial" pitchFamily="34" charset="0"/>
              <a:buChar char="•"/>
            </a:pPr>
            <a:r>
              <a:rPr lang="fr-FR" dirty="0" smtClean="0"/>
              <a:t> Les modèles ARMAX (</a:t>
            </a:r>
            <a:r>
              <a:rPr lang="fr-FR" dirty="0" err="1" smtClean="0"/>
              <a:t>Auto-Regressive</a:t>
            </a:r>
            <a:r>
              <a:rPr lang="fr-FR" dirty="0" smtClean="0"/>
              <a:t> </a:t>
            </a:r>
            <a:r>
              <a:rPr lang="fr-FR" dirty="0" err="1" smtClean="0"/>
              <a:t>Moving</a:t>
            </a:r>
            <a:r>
              <a:rPr lang="fr-FR" dirty="0" smtClean="0"/>
              <a:t> </a:t>
            </a:r>
            <a:r>
              <a:rPr lang="fr-FR" dirty="0" err="1" smtClean="0"/>
              <a:t>Average</a:t>
            </a:r>
            <a:r>
              <a:rPr lang="fr-FR" dirty="0" smtClean="0"/>
              <a:t> </a:t>
            </a:r>
            <a:r>
              <a:rPr lang="fr-FR" dirty="0" err="1" smtClean="0"/>
              <a:t>with</a:t>
            </a:r>
            <a:r>
              <a:rPr lang="fr-FR" dirty="0" smtClean="0"/>
              <a:t> </a:t>
            </a:r>
            <a:r>
              <a:rPr lang="fr-FR" dirty="0" err="1" smtClean="0"/>
              <a:t>eXogenous</a:t>
            </a:r>
            <a:r>
              <a:rPr lang="fr-FR" dirty="0" smtClean="0"/>
              <a:t> inputs) ; </a:t>
            </a:r>
          </a:p>
          <a:p>
            <a:pPr>
              <a:lnSpc>
                <a:spcPct val="150000"/>
              </a:lnSpc>
              <a:buFont typeface="Arial" pitchFamily="34" charset="0"/>
              <a:buChar char="•"/>
            </a:pPr>
            <a:r>
              <a:rPr lang="fr-FR" dirty="0" smtClean="0"/>
              <a:t>Les réseaux de neurones artificiels ;</a:t>
            </a:r>
          </a:p>
          <a:p>
            <a:pPr>
              <a:lnSpc>
                <a:spcPct val="150000"/>
              </a:lnSpc>
              <a:buFont typeface="Arial" pitchFamily="34" charset="0"/>
              <a:buChar char="•"/>
            </a:pPr>
            <a:r>
              <a:rPr lang="fr-FR" dirty="0" smtClean="0"/>
              <a:t> La logique floue ; </a:t>
            </a:r>
          </a:p>
          <a:p>
            <a:pPr>
              <a:lnSpc>
                <a:spcPct val="150000"/>
              </a:lnSpc>
              <a:buFont typeface="Arial" pitchFamily="34" charset="0"/>
              <a:buChar char="•"/>
            </a:pPr>
            <a:r>
              <a:rPr lang="fr-FR" dirty="0" smtClean="0"/>
              <a:t> La </a:t>
            </a:r>
            <a:r>
              <a:rPr lang="fr-FR" dirty="0" err="1" smtClean="0"/>
              <a:t>neurofloue</a:t>
            </a:r>
            <a:r>
              <a:rPr lang="fr-FR" dirty="0" smtClean="0"/>
              <a:t>. </a:t>
            </a:r>
            <a:endParaRPr lang="ar-D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836712"/>
            <a:ext cx="7632848" cy="3000821"/>
          </a:xfrm>
          <a:prstGeom prst="rect">
            <a:avLst/>
          </a:prstGeom>
        </p:spPr>
        <p:txBody>
          <a:bodyPr wrap="square">
            <a:spAutoFit/>
          </a:bodyPr>
          <a:lstStyle/>
          <a:p>
            <a:pPr>
              <a:lnSpc>
                <a:spcPct val="150000"/>
              </a:lnSpc>
            </a:pPr>
            <a:r>
              <a:rPr lang="fr-FR" dirty="0" smtClean="0"/>
              <a:t>Depuis leur première conception, plusieurs modèles pluie-débit sont apparus, et vu les différents objectifs des modélisateurs, ceux-ci se sont diversifiés, et leur classification peut se baser sur les critères suivants : </a:t>
            </a:r>
          </a:p>
          <a:p>
            <a:pPr>
              <a:lnSpc>
                <a:spcPct val="150000"/>
              </a:lnSpc>
              <a:buFont typeface="Wingdings" pitchFamily="2" charset="2"/>
              <a:buChar char="ü"/>
            </a:pPr>
            <a:r>
              <a:rPr lang="fr-FR" dirty="0" smtClean="0"/>
              <a:t> Système à modéliser ; </a:t>
            </a:r>
          </a:p>
          <a:p>
            <a:pPr>
              <a:lnSpc>
                <a:spcPct val="150000"/>
              </a:lnSpc>
              <a:buFont typeface="Wingdings" pitchFamily="2" charset="2"/>
              <a:buChar char="ü"/>
            </a:pPr>
            <a:r>
              <a:rPr lang="fr-FR" dirty="0" smtClean="0"/>
              <a:t>Degrés de causalité ;</a:t>
            </a:r>
          </a:p>
          <a:p>
            <a:pPr>
              <a:lnSpc>
                <a:spcPct val="150000"/>
              </a:lnSpc>
              <a:buFont typeface="Wingdings" pitchFamily="2" charset="2"/>
              <a:buChar char="ü"/>
            </a:pPr>
            <a:r>
              <a:rPr lang="fr-FR" dirty="0" smtClean="0"/>
              <a:t>  Discrétisation spatio-temporelle. </a:t>
            </a:r>
          </a:p>
          <a:p>
            <a:pPr>
              <a:lnSpc>
                <a:spcPct val="150000"/>
              </a:lnSpc>
              <a:buFont typeface="Wingdings" pitchFamily="2" charset="2"/>
              <a:buChar char="ü"/>
            </a:pPr>
            <a:endParaRPr lang="ar-DZ" dirty="0"/>
          </a:p>
        </p:txBody>
      </p:sp>
      <p:sp>
        <p:nvSpPr>
          <p:cNvPr id="3" name="Rectangle 2"/>
          <p:cNvSpPr/>
          <p:nvPr/>
        </p:nvSpPr>
        <p:spPr>
          <a:xfrm>
            <a:off x="899592" y="3933056"/>
            <a:ext cx="7272808" cy="923330"/>
          </a:xfrm>
          <a:prstGeom prst="rect">
            <a:avLst/>
          </a:prstGeom>
        </p:spPr>
        <p:txBody>
          <a:bodyPr wrap="square">
            <a:spAutoFit/>
          </a:bodyPr>
          <a:lstStyle/>
          <a:p>
            <a:pPr>
              <a:lnSpc>
                <a:spcPct val="150000"/>
              </a:lnSpc>
            </a:pPr>
            <a:r>
              <a:rPr lang="fr-FR" dirty="0" smtClean="0"/>
              <a:t>Les classifications de modèles que l’on trouve dans la littérature sont nombreuses et peuvent être fonction de plusieurs caractéristiques. </a:t>
            </a:r>
            <a:endParaRPr lang="ar-D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mod.jpg"/>
          <p:cNvPicPr>
            <a:picLocks noChangeAspect="1"/>
          </p:cNvPicPr>
          <p:nvPr/>
        </p:nvPicPr>
        <p:blipFill>
          <a:blip r:embed="rId2" cstate="print"/>
          <a:stretch>
            <a:fillRect/>
          </a:stretch>
        </p:blipFill>
        <p:spPr>
          <a:xfrm>
            <a:off x="0" y="0"/>
            <a:ext cx="9144000" cy="685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1524000" y="836712"/>
          <a:ext cx="6096000" cy="5688630"/>
        </p:xfrm>
        <a:graphic>
          <a:graphicData uri="http://schemas.openxmlformats.org/drawingml/2006/table">
            <a:tbl>
              <a:tblPr rtl="1" firstRow="1" bandRow="1">
                <a:tableStyleId>{3C2FFA5D-87B4-456A-9821-1D502468CF0F}</a:tableStyleId>
              </a:tblPr>
              <a:tblGrid>
                <a:gridCol w="3059120"/>
                <a:gridCol w="3036880"/>
              </a:tblGrid>
              <a:tr h="948105">
                <a:tc>
                  <a:txBody>
                    <a:bodyPr/>
                    <a:lstStyle/>
                    <a:p>
                      <a:pPr algn="ctr" rtl="1"/>
                      <a:r>
                        <a:rPr lang="fr-FR" dirty="0" smtClean="0"/>
                        <a:t>Type de modèle</a:t>
                      </a:r>
                      <a:endParaRPr lang="ar-DZ" dirty="0"/>
                    </a:p>
                  </a:txBody>
                  <a:tcPr/>
                </a:tc>
                <a:tc>
                  <a:txBody>
                    <a:bodyPr/>
                    <a:lstStyle/>
                    <a:p>
                      <a:pPr algn="ctr" rtl="1"/>
                      <a:r>
                        <a:rPr lang="fr-FR" dirty="0" smtClean="0"/>
                        <a:t>Caractéristiques</a:t>
                      </a:r>
                      <a:r>
                        <a:rPr lang="fr-FR" baseline="0" dirty="0" smtClean="0"/>
                        <a:t> </a:t>
                      </a:r>
                      <a:endParaRPr lang="ar-DZ" dirty="0"/>
                    </a:p>
                  </a:txBody>
                  <a:tcPr/>
                </a:tc>
              </a:tr>
              <a:tr h="948105">
                <a:tc>
                  <a:txBody>
                    <a:bodyPr/>
                    <a:lstStyle/>
                    <a:p>
                      <a:pPr algn="l" rtl="1">
                        <a:buFont typeface="Arial" pitchFamily="34" charset="0"/>
                        <a:buNone/>
                      </a:pPr>
                      <a:r>
                        <a:rPr lang="fr-FR" sz="1400" dirty="0" smtClean="0"/>
                        <a:t>Modèle</a:t>
                      </a:r>
                      <a:r>
                        <a:rPr lang="fr-FR" sz="1400" baseline="0" dirty="0" smtClean="0"/>
                        <a:t> déterministe  ( variable non </a:t>
                      </a:r>
                      <a:r>
                        <a:rPr lang="ar-DZ" sz="1400" baseline="0" dirty="0" smtClean="0"/>
                        <a:t> </a:t>
                      </a:r>
                      <a:r>
                        <a:rPr lang="fr-FR" sz="1400" baseline="0" dirty="0" smtClean="0"/>
                        <a:t> </a:t>
                      </a:r>
                      <a:endParaRPr lang="ar-DZ" sz="1400" baseline="0" dirty="0" smtClean="0"/>
                    </a:p>
                    <a:p>
                      <a:pPr algn="just" rtl="1">
                        <a:buFont typeface="Arial" pitchFamily="34" charset="0"/>
                        <a:buNone/>
                      </a:pPr>
                      <a:r>
                        <a:rPr lang="fr-FR" sz="1400" baseline="0" dirty="0" smtClean="0"/>
                        <a:t>  Aléatoire </a:t>
                      </a:r>
                    </a:p>
                    <a:p>
                      <a:pPr algn="l" rtl="1">
                        <a:buFont typeface="Arial" pitchFamily="34" charset="0"/>
                        <a:buNone/>
                      </a:pPr>
                      <a:r>
                        <a:rPr lang="fr-FR" sz="1400" baseline="0" dirty="0" smtClean="0"/>
                        <a:t>   Modèle stochastique (variable   aléatoire)</a:t>
                      </a:r>
                      <a:endParaRPr lang="fr-FR" sz="1400" dirty="0" smtClean="0"/>
                    </a:p>
                  </a:txBody>
                  <a:tcPr/>
                </a:tc>
                <a:tc>
                  <a:txBody>
                    <a:bodyPr/>
                    <a:lstStyle/>
                    <a:p>
                      <a:pPr algn="ctr" rtl="1"/>
                      <a:r>
                        <a:rPr lang="fr-FR" dirty="0" smtClean="0"/>
                        <a:t>Selon la nature de la variable</a:t>
                      </a:r>
                      <a:endParaRPr lang="ar-DZ" dirty="0"/>
                    </a:p>
                  </a:txBody>
                  <a:tcPr/>
                </a:tc>
              </a:tr>
              <a:tr h="948105">
                <a:tc>
                  <a:txBody>
                    <a:bodyPr/>
                    <a:lstStyle/>
                    <a:p>
                      <a:pPr algn="l" rtl="1"/>
                      <a:r>
                        <a:rPr lang="fr-FR" sz="1400" dirty="0" smtClean="0"/>
                        <a:t>Modèle</a:t>
                      </a:r>
                      <a:r>
                        <a:rPr lang="fr-FR" sz="1400" baseline="0" dirty="0" smtClean="0"/>
                        <a:t> globale</a:t>
                      </a:r>
                    </a:p>
                    <a:p>
                      <a:pPr algn="l" rtl="1"/>
                      <a:r>
                        <a:rPr lang="fr-FR" sz="1400" baseline="0" dirty="0" smtClean="0"/>
                        <a:t>Modèle semi distribué</a:t>
                      </a:r>
                    </a:p>
                    <a:p>
                      <a:pPr algn="l" rtl="1"/>
                      <a:r>
                        <a:rPr lang="fr-FR" sz="1400" baseline="0" dirty="0" smtClean="0"/>
                        <a:t>Modèle </a:t>
                      </a:r>
                      <a:r>
                        <a:rPr lang="fr-FR" sz="1400" baseline="0" dirty="0" err="1" smtClean="0"/>
                        <a:t>spacialisé</a:t>
                      </a:r>
                      <a:endParaRPr lang="ar-DZ" sz="1400" dirty="0"/>
                    </a:p>
                  </a:txBody>
                  <a:tcPr/>
                </a:tc>
                <a:tc>
                  <a:txBody>
                    <a:bodyPr/>
                    <a:lstStyle/>
                    <a:p>
                      <a:pPr algn="ctr" rtl="1"/>
                      <a:r>
                        <a:rPr lang="fr-FR" dirty="0" smtClean="0"/>
                        <a:t>Traitement de l’espace    </a:t>
                      </a:r>
                    </a:p>
                    <a:p>
                      <a:pPr algn="ctr" rtl="1"/>
                      <a:r>
                        <a:rPr lang="fr-FR" dirty="0" smtClean="0"/>
                        <a:t>( homogénéité du bassin)</a:t>
                      </a:r>
                      <a:endParaRPr lang="ar-DZ" dirty="0"/>
                    </a:p>
                  </a:txBody>
                  <a:tcPr/>
                </a:tc>
              </a:tr>
              <a:tr h="948105">
                <a:tc>
                  <a:txBody>
                    <a:bodyPr/>
                    <a:lstStyle/>
                    <a:p>
                      <a:pPr algn="l" rtl="1"/>
                      <a:r>
                        <a:rPr lang="fr-FR" sz="1400" dirty="0" smtClean="0"/>
                        <a:t>Modèle empirique</a:t>
                      </a:r>
                    </a:p>
                    <a:p>
                      <a:pPr algn="l" rtl="1"/>
                      <a:r>
                        <a:rPr lang="fr-FR" sz="1400" dirty="0" smtClean="0"/>
                        <a:t>Modèle conceptuelle</a:t>
                      </a:r>
                    </a:p>
                    <a:p>
                      <a:pPr algn="l" rtl="1"/>
                      <a:r>
                        <a:rPr lang="fr-FR" sz="1400" dirty="0" smtClean="0"/>
                        <a:t>Modèle a base physique</a:t>
                      </a:r>
                      <a:endParaRPr lang="ar-DZ" sz="1400" dirty="0"/>
                    </a:p>
                  </a:txBody>
                  <a:tcPr/>
                </a:tc>
                <a:tc>
                  <a:txBody>
                    <a:bodyPr/>
                    <a:lstStyle/>
                    <a:p>
                      <a:pPr algn="ctr" rtl="1"/>
                      <a:r>
                        <a:rPr lang="fr-FR" dirty="0" smtClean="0"/>
                        <a:t>Fondement</a:t>
                      </a:r>
                      <a:r>
                        <a:rPr lang="fr-FR" baseline="0" dirty="0" smtClean="0"/>
                        <a:t> théorique et approche de développement</a:t>
                      </a:r>
                      <a:endParaRPr lang="ar-DZ" dirty="0"/>
                    </a:p>
                  </a:txBody>
                  <a:tcPr/>
                </a:tc>
              </a:tr>
              <a:tr h="948105">
                <a:tc>
                  <a:txBody>
                    <a:bodyPr/>
                    <a:lstStyle/>
                    <a:p>
                      <a:pPr algn="l" rtl="1"/>
                      <a:r>
                        <a:rPr lang="fr-FR" sz="1400" dirty="0" smtClean="0"/>
                        <a:t>Modèle</a:t>
                      </a:r>
                      <a:r>
                        <a:rPr lang="fr-FR" sz="1400" baseline="0" dirty="0" smtClean="0"/>
                        <a:t> cinématique(descriptifs)</a:t>
                      </a:r>
                    </a:p>
                    <a:p>
                      <a:pPr algn="l" rtl="1"/>
                      <a:r>
                        <a:rPr lang="fr-FR" sz="1400" baseline="0" dirty="0" smtClean="0"/>
                        <a:t>Modèle dynamique (explicatifs)</a:t>
                      </a:r>
                      <a:endParaRPr lang="ar-DZ" sz="1400" dirty="0"/>
                    </a:p>
                  </a:txBody>
                  <a:tcPr/>
                </a:tc>
                <a:tc>
                  <a:txBody>
                    <a:bodyPr/>
                    <a:lstStyle/>
                    <a:p>
                      <a:pPr algn="ctr" rtl="1"/>
                      <a:r>
                        <a:rPr lang="fr-FR" dirty="0" smtClean="0"/>
                        <a:t>L’ évolution temporelle </a:t>
                      </a:r>
                      <a:endParaRPr lang="ar-DZ" dirty="0"/>
                    </a:p>
                  </a:txBody>
                  <a:tcPr/>
                </a:tc>
              </a:tr>
              <a:tr h="948105">
                <a:tc>
                  <a:txBody>
                    <a:bodyPr/>
                    <a:lstStyle/>
                    <a:p>
                      <a:pPr algn="l" rtl="1"/>
                      <a:r>
                        <a:rPr lang="fr-FR" sz="1400" dirty="0" smtClean="0"/>
                        <a:t>Modèle</a:t>
                      </a:r>
                      <a:r>
                        <a:rPr lang="fr-FR" sz="1400" baseline="0" dirty="0" smtClean="0"/>
                        <a:t> de simulation</a:t>
                      </a:r>
                    </a:p>
                    <a:p>
                      <a:pPr algn="l" rtl="1"/>
                      <a:r>
                        <a:rPr lang="fr-FR" sz="1400" baseline="0" dirty="0" smtClean="0"/>
                        <a:t>Modèle de gestion</a:t>
                      </a:r>
                      <a:endParaRPr lang="ar-DZ" sz="1400" dirty="0"/>
                    </a:p>
                  </a:txBody>
                  <a:tcPr/>
                </a:tc>
                <a:tc>
                  <a:txBody>
                    <a:bodyPr/>
                    <a:lstStyle/>
                    <a:p>
                      <a:pPr algn="ctr" rtl="1"/>
                      <a:r>
                        <a:rPr lang="fr-FR" dirty="0" smtClean="0"/>
                        <a:t>Fonction objectif </a:t>
                      </a:r>
                      <a:endParaRPr lang="ar-DZ"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980728"/>
            <a:ext cx="8712968" cy="4801314"/>
          </a:xfrm>
          <a:prstGeom prst="rect">
            <a:avLst/>
          </a:prstGeom>
        </p:spPr>
        <p:txBody>
          <a:bodyPr wrap="square">
            <a:spAutoFit/>
          </a:bodyPr>
          <a:lstStyle/>
          <a:p>
            <a:pPr marL="342900" indent="-342900">
              <a:buFont typeface="+mj-lt"/>
              <a:buAutoNum type="arabicPeriod"/>
            </a:pPr>
            <a:r>
              <a:rPr lang="fr-FR" b="1" dirty="0" smtClean="0"/>
              <a:t> Le modèle déterministe </a:t>
            </a:r>
            <a:r>
              <a:rPr lang="fr-FR" dirty="0" smtClean="0"/>
              <a:t>: </a:t>
            </a:r>
          </a:p>
          <a:p>
            <a:endParaRPr lang="fr-FR" dirty="0" smtClean="0"/>
          </a:p>
          <a:p>
            <a:pPr>
              <a:lnSpc>
                <a:spcPct val="150000"/>
              </a:lnSpc>
            </a:pPr>
            <a:r>
              <a:rPr lang="fr-FR" dirty="0" smtClean="0"/>
              <a:t>Il S'appuie sur la description du bassin versant et prend en compte une ou plusieurs de ses caractéristiques physiques (pente, superficie, type de sol, occupation du sol, …).</a:t>
            </a:r>
          </a:p>
          <a:p>
            <a:pPr>
              <a:lnSpc>
                <a:spcPct val="150000"/>
              </a:lnSpc>
            </a:pPr>
            <a:r>
              <a:rPr lang="fr-FR" dirty="0" smtClean="0"/>
              <a:t> Les modèles déterministes ont pour application la prévision hydrologique pour la gestion des ouvrages hydrauliques ou pour la prévision des crues, la délimitation des zones inondables, la gestion du territoire, la quantification des impacts potentiels des changements climatiques. </a:t>
            </a:r>
          </a:p>
          <a:p>
            <a:pPr>
              <a:lnSpc>
                <a:spcPct val="150000"/>
              </a:lnSpc>
            </a:pPr>
            <a:endParaRPr lang="fr-FR" dirty="0" smtClean="0"/>
          </a:p>
          <a:p>
            <a:pPr>
              <a:lnSpc>
                <a:spcPct val="150000"/>
              </a:lnSpc>
            </a:pPr>
            <a:r>
              <a:rPr lang="fr-FR" dirty="0" smtClean="0"/>
              <a:t>Un modèle est dit déterministe (par opposition à stochastique) si aucune de ses grandeurs n’est considérée comme aléatoire, c’est à dire résultant soit de l’observation soit de grandeurs reconstituées.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764704"/>
            <a:ext cx="8352928" cy="2631490"/>
          </a:xfrm>
          <a:prstGeom prst="rect">
            <a:avLst/>
          </a:prstGeom>
        </p:spPr>
        <p:txBody>
          <a:bodyPr wrap="square">
            <a:spAutoFit/>
          </a:bodyPr>
          <a:lstStyle/>
          <a:p>
            <a:pPr>
              <a:lnSpc>
                <a:spcPct val="150000"/>
              </a:lnSpc>
            </a:pPr>
            <a:r>
              <a:rPr lang="fr-FR" sz="2000" b="1" dirty="0" smtClean="0"/>
              <a:t>2. Le modèle statistique et stochastique :</a:t>
            </a:r>
          </a:p>
          <a:p>
            <a:pPr>
              <a:lnSpc>
                <a:spcPct val="150000"/>
              </a:lnSpc>
            </a:pPr>
            <a:r>
              <a:rPr lang="fr-FR" dirty="0" smtClean="0"/>
              <a:t> Au sein des modèles probabilistes, on distingue :</a:t>
            </a:r>
          </a:p>
          <a:p>
            <a:pPr>
              <a:lnSpc>
                <a:spcPct val="150000"/>
              </a:lnSpc>
              <a:buFont typeface="Arial" pitchFamily="34" charset="0"/>
              <a:buChar char="•"/>
            </a:pPr>
            <a:r>
              <a:rPr lang="fr-FR" dirty="0" smtClean="0"/>
              <a:t>    les modèles statistiques  ajustement de lois statistiques, méthode du </a:t>
            </a:r>
            <a:r>
              <a:rPr lang="fr-FR" dirty="0" err="1" smtClean="0"/>
              <a:t>Gradex</a:t>
            </a:r>
            <a:r>
              <a:rPr lang="fr-FR" dirty="0" smtClean="0"/>
              <a:t> </a:t>
            </a:r>
          </a:p>
          <a:p>
            <a:pPr>
              <a:lnSpc>
                <a:spcPct val="150000"/>
              </a:lnSpc>
            </a:pPr>
            <a:endParaRPr lang="fr-FR" dirty="0" smtClean="0"/>
          </a:p>
          <a:p>
            <a:pPr>
              <a:lnSpc>
                <a:spcPct val="150000"/>
              </a:lnSpc>
            </a:pPr>
            <a:endParaRPr lang="fr-FR" dirty="0" smtClean="0"/>
          </a:p>
          <a:p>
            <a:pPr>
              <a:lnSpc>
                <a:spcPct val="150000"/>
              </a:lnSpc>
            </a:pPr>
            <a:endParaRPr lang="fr-FR" dirty="0" smtClean="0"/>
          </a:p>
        </p:txBody>
      </p:sp>
      <p:sp>
        <p:nvSpPr>
          <p:cNvPr id="4" name="Rectangle 3"/>
          <p:cNvSpPr/>
          <p:nvPr/>
        </p:nvSpPr>
        <p:spPr>
          <a:xfrm>
            <a:off x="323528" y="2636912"/>
            <a:ext cx="7776864" cy="2585323"/>
          </a:xfrm>
          <a:prstGeom prst="rect">
            <a:avLst/>
          </a:prstGeom>
        </p:spPr>
        <p:txBody>
          <a:bodyPr wrap="square">
            <a:spAutoFit/>
          </a:bodyPr>
          <a:lstStyle/>
          <a:p>
            <a:pPr>
              <a:lnSpc>
                <a:spcPct val="150000"/>
              </a:lnSpc>
              <a:buFont typeface="Arial" pitchFamily="34" charset="0"/>
              <a:buChar char="•"/>
            </a:pPr>
            <a:r>
              <a:rPr lang="fr-FR" dirty="0" smtClean="0"/>
              <a:t>   La modélisation stochastique peut être envisagée dans le cas où il y a des incertitudes sur les données ou parfois même sur les processus mis en jeu. Les modèles stochastiques utilisent des variables aléatoires pour représenter l'incertitude de processus et génèrent des résultats différents à partir d'un ensemble de données d'entrée et de valeurs de paramètres lorsqu'elles s'exécutent dans des conditions identiques .</a:t>
            </a:r>
            <a:endParaRPr lang="ar-D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476673"/>
            <a:ext cx="6912768" cy="1492716"/>
          </a:xfrm>
          <a:prstGeom prst="rect">
            <a:avLst/>
          </a:prstGeom>
        </p:spPr>
        <p:txBody>
          <a:bodyPr wrap="square">
            <a:spAutoFit/>
          </a:bodyPr>
          <a:lstStyle/>
          <a:p>
            <a:pPr marL="457200" indent="-457200"/>
            <a:r>
              <a:rPr lang="fr-FR" sz="2400" b="1" dirty="0" smtClean="0"/>
              <a:t>3.</a:t>
            </a:r>
            <a:r>
              <a:rPr lang="fr-FR" sz="2000" b="1" dirty="0" smtClean="0"/>
              <a:t>   Le modèle global  :</a:t>
            </a:r>
          </a:p>
          <a:p>
            <a:endParaRPr lang="fr-FR" sz="2000" b="1" dirty="0" smtClean="0"/>
          </a:p>
          <a:p>
            <a:endParaRPr lang="fr-FR" sz="2000" b="1" dirty="0" smtClean="0"/>
          </a:p>
          <a:p>
            <a:pPr>
              <a:lnSpc>
                <a:spcPct val="150000"/>
              </a:lnSpc>
            </a:pPr>
            <a:r>
              <a:rPr lang="fr-FR" dirty="0" smtClean="0"/>
              <a:t>. </a:t>
            </a:r>
          </a:p>
        </p:txBody>
      </p:sp>
      <p:sp>
        <p:nvSpPr>
          <p:cNvPr id="3" name="Rectangle 2"/>
          <p:cNvSpPr/>
          <p:nvPr/>
        </p:nvSpPr>
        <p:spPr>
          <a:xfrm>
            <a:off x="899592" y="980728"/>
            <a:ext cx="6768752" cy="1711366"/>
          </a:xfrm>
          <a:prstGeom prst="rect">
            <a:avLst/>
          </a:prstGeom>
        </p:spPr>
        <p:txBody>
          <a:bodyPr wrap="square">
            <a:spAutoFit/>
          </a:bodyPr>
          <a:lstStyle/>
          <a:p>
            <a:pPr>
              <a:lnSpc>
                <a:spcPct val="150000"/>
              </a:lnSpc>
            </a:pPr>
            <a:r>
              <a:rPr lang="fr-FR" dirty="0" smtClean="0"/>
              <a:t>Dans un modèle global ,le bassin est considéré comme une entité unique. Des relations empiriques (issues de l’expérience) relient les entrées et les sorties sans chercher à se rapprocher d’une loi physique  exemple les modèles GR </a:t>
            </a:r>
          </a:p>
        </p:txBody>
      </p:sp>
      <p:sp>
        <p:nvSpPr>
          <p:cNvPr id="4" name="Rectangle 3"/>
          <p:cNvSpPr/>
          <p:nvPr/>
        </p:nvSpPr>
        <p:spPr>
          <a:xfrm>
            <a:off x="971600" y="2924944"/>
            <a:ext cx="7272808" cy="2446824"/>
          </a:xfrm>
          <a:prstGeom prst="rect">
            <a:avLst/>
          </a:prstGeom>
        </p:spPr>
        <p:txBody>
          <a:bodyPr wrap="square">
            <a:spAutoFit/>
          </a:bodyPr>
          <a:lstStyle/>
          <a:p>
            <a:r>
              <a:rPr lang="fr-FR" b="1" dirty="0" smtClean="0"/>
              <a:t>4.  Modèles Spatialisés  (distribués): </a:t>
            </a:r>
          </a:p>
          <a:p>
            <a:pPr>
              <a:lnSpc>
                <a:spcPct val="150000"/>
              </a:lnSpc>
            </a:pPr>
            <a:r>
              <a:rPr lang="fr-FR" dirty="0" smtClean="0"/>
              <a:t> les modèles spatialisés sont des modèles qui utilisent des entrées et des sorties où les caractéristiques des bassins versants sont distribuées dans l'ʹespace. La spatialisation peut être arbitraire ou basée sur des divisions morphologiques naturelles (découpage en sous bassins) ou hydrologiques (aires contributives). </a:t>
            </a:r>
            <a:endParaRPr lang="ar-D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404664"/>
            <a:ext cx="6174432" cy="5909310"/>
          </a:xfrm>
          <a:prstGeom prst="rect">
            <a:avLst/>
          </a:prstGeom>
        </p:spPr>
        <p:txBody>
          <a:bodyPr wrap="square">
            <a:spAutoFit/>
          </a:bodyPr>
          <a:lstStyle/>
          <a:p>
            <a:pPr>
              <a:lnSpc>
                <a:spcPct val="150000"/>
              </a:lnSpc>
            </a:pPr>
            <a:r>
              <a:rPr lang="fr-FR" dirty="0" smtClean="0"/>
              <a:t>Nous pouvons classer les modèles spatialisés en trois grands types :</a:t>
            </a:r>
          </a:p>
          <a:p>
            <a:pPr>
              <a:lnSpc>
                <a:spcPct val="150000"/>
              </a:lnSpc>
            </a:pPr>
            <a:r>
              <a:rPr lang="fr-FR" b="1" dirty="0" smtClean="0"/>
              <a:t> </a:t>
            </a:r>
            <a:r>
              <a:rPr lang="fr-FR" b="1" dirty="0" smtClean="0">
                <a:solidFill>
                  <a:schemeClr val="bg2">
                    <a:lumMod val="25000"/>
                  </a:schemeClr>
                </a:solidFill>
              </a:rPr>
              <a:t>1</a:t>
            </a:r>
            <a:r>
              <a:rPr lang="fr-FR" dirty="0" smtClean="0">
                <a:solidFill>
                  <a:schemeClr val="bg2">
                    <a:lumMod val="25000"/>
                  </a:schemeClr>
                </a:solidFill>
              </a:rPr>
              <a:t>.  </a:t>
            </a:r>
            <a:r>
              <a:rPr lang="fr-FR" b="1" dirty="0" smtClean="0"/>
              <a:t>Modèles conceptuels spatialisés ou semi-spatialisés </a:t>
            </a:r>
            <a:r>
              <a:rPr lang="fr-FR" dirty="0" smtClean="0"/>
              <a:t>(Le bassin versant est discrétisé en unités spatiales  mailles ou sous bassins; considérées comme homogènes)</a:t>
            </a:r>
          </a:p>
          <a:p>
            <a:pPr>
              <a:lnSpc>
                <a:spcPct val="150000"/>
              </a:lnSpc>
            </a:pPr>
            <a:r>
              <a:rPr lang="fr-FR" b="1" dirty="0" smtClean="0"/>
              <a:t>2.  Modèles physiques spatialisés : </a:t>
            </a:r>
            <a:r>
              <a:rPr lang="fr-FR" dirty="0" smtClean="0"/>
              <a:t>(sont des modèles qui décrivent les mécanismes internes d'ʹun système (bassin versant) ayant comme base les lois de la mécanique, de la physique, de la thermodynamique),</a:t>
            </a:r>
          </a:p>
          <a:p>
            <a:pPr marL="342900" indent="-342900">
              <a:lnSpc>
                <a:spcPct val="150000"/>
              </a:lnSpc>
              <a:buAutoNum type="arabicPeriod" startAt="3"/>
            </a:pPr>
            <a:r>
              <a:rPr lang="fr-FR" b="1" dirty="0" smtClean="0"/>
              <a:t>Modèles physiques conceptuels semi spatialisés</a:t>
            </a:r>
            <a:r>
              <a:rPr lang="fr-FR" dirty="0" smtClean="0"/>
              <a:t>:</a:t>
            </a:r>
          </a:p>
          <a:p>
            <a:pPr marL="342900" indent="-342900">
              <a:lnSpc>
                <a:spcPct val="150000"/>
              </a:lnSpc>
            </a:pPr>
            <a:r>
              <a:rPr lang="fr-FR" dirty="0" smtClean="0"/>
              <a:t> A base physique, fondée sur les processus réels mais simplifiés </a:t>
            </a:r>
          </a:p>
          <a:p>
            <a:pPr marL="342900" indent="-342900">
              <a:lnSpc>
                <a:spcPct val="150000"/>
              </a:lnSpc>
            </a:pPr>
            <a:r>
              <a:rPr lang="fr-FR" dirty="0" smtClean="0"/>
              <a:t> Semi-spatialisée, fondée sur une discrétisation en unités relativement homogènes, </a:t>
            </a:r>
            <a:endParaRPr lang="ar-D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48680"/>
            <a:ext cx="7848872" cy="5493812"/>
          </a:xfrm>
          <a:prstGeom prst="rect">
            <a:avLst/>
          </a:prstGeom>
        </p:spPr>
        <p:txBody>
          <a:bodyPr wrap="square">
            <a:spAutoFit/>
          </a:bodyPr>
          <a:lstStyle/>
          <a:p>
            <a:pPr>
              <a:lnSpc>
                <a:spcPct val="150000"/>
              </a:lnSpc>
            </a:pPr>
            <a:r>
              <a:rPr lang="fr-FR" dirty="0" smtClean="0"/>
              <a:t>6.</a:t>
            </a:r>
            <a:r>
              <a:rPr lang="fr-FR" b="1" dirty="0" smtClean="0"/>
              <a:t> Les modèles empiriques :</a:t>
            </a:r>
          </a:p>
          <a:p>
            <a:pPr>
              <a:lnSpc>
                <a:spcPct val="150000"/>
              </a:lnSpc>
            </a:pPr>
            <a:r>
              <a:rPr lang="fr-FR" dirty="0" smtClean="0"/>
              <a:t>Dans ces modèles, la transformation pluie-débit se fait non pas par l’application des lois physiques à un milieu et ses conditions aux limites, mais par l’examen des enregistrements des pluies et des débits. Dans cette catégorie, on peut ranger les modèles GR  . Le modèle SCS L’utilisation de ces modèles empiriques nécessite une phase de calage des paramètres</a:t>
            </a:r>
          </a:p>
          <a:p>
            <a:pPr>
              <a:lnSpc>
                <a:spcPct val="150000"/>
              </a:lnSpc>
            </a:pPr>
            <a:endParaRPr lang="fr-FR" dirty="0" smtClean="0"/>
          </a:p>
          <a:p>
            <a:pPr>
              <a:lnSpc>
                <a:spcPct val="150000"/>
              </a:lnSpc>
            </a:pPr>
            <a:r>
              <a:rPr lang="fr-FR" dirty="0" smtClean="0"/>
              <a:t>7 . </a:t>
            </a:r>
            <a:r>
              <a:rPr lang="fr-FR" b="1" dirty="0" smtClean="0"/>
              <a:t>Les modèles physiquement fondés :</a:t>
            </a:r>
          </a:p>
          <a:p>
            <a:pPr>
              <a:lnSpc>
                <a:spcPct val="150000"/>
              </a:lnSpc>
            </a:pPr>
            <a:r>
              <a:rPr lang="fr-FR" dirty="0" smtClean="0"/>
              <a:t>Un modèle physique peut être défini comme un modèle dont les relations fonctionnelles sont des équations phénoménologiques basées sur des principes physiques fondamentaux tels que les lois de conservation de la masse, de l’énergie et de la quantité de mouvement. Dans cette catégorie  on trouve  le modèle SHE  et encore HEC-HMS.</a:t>
            </a:r>
            <a:endParaRPr lang="ar-D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938</TotalTime>
  <Words>884</Words>
  <Application>Microsoft Office PowerPoint</Application>
  <PresentationFormat>Affichage à l'écran (4:3)</PresentationFormat>
  <Paragraphs>70</Paragraphs>
  <Slides>11</Slides>
  <Notes>1</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Débit</vt:lpstr>
      <vt:lpstr>cours   2</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97</cp:revision>
  <dcterms:created xsi:type="dcterms:W3CDTF">2020-12-14T15:30:10Z</dcterms:created>
  <dcterms:modified xsi:type="dcterms:W3CDTF">2020-12-30T08:48:27Z</dcterms:modified>
</cp:coreProperties>
</file>