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8D64BF9-644F-4457-A27A-4BC7E2C833AE}"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D64BF9-644F-4457-A27A-4BC7E2C833AE}"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D64BF9-644F-4457-A27A-4BC7E2C833AE}"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D64BF9-644F-4457-A27A-4BC7E2C833AE}"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8D64BF9-644F-4457-A27A-4BC7E2C833AE}"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8D64BF9-644F-4457-A27A-4BC7E2C833AE}" type="datetimeFigureOut">
              <a:rPr lang="fr-FR" smtClean="0"/>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8D64BF9-644F-4457-A27A-4BC7E2C833AE}" type="datetimeFigureOut">
              <a:rPr lang="fr-FR" smtClean="0"/>
              <a:t>08/02/2021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8D64BF9-644F-4457-A27A-4BC7E2C833AE}" type="datetimeFigureOut">
              <a:rPr lang="fr-FR" smtClean="0"/>
              <a:t>08/02/2021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8D64BF9-644F-4457-A27A-4BC7E2C833AE}" type="datetimeFigureOut">
              <a:rPr lang="fr-FR" smtClean="0"/>
              <a:t>08/02/2021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D64BF9-644F-4457-A27A-4BC7E2C833AE}" type="datetimeFigureOut">
              <a:rPr lang="fr-FR" smtClean="0"/>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D64BF9-644F-4457-A27A-4BC7E2C833AE}" type="datetimeFigureOut">
              <a:rPr lang="fr-FR" smtClean="0"/>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58472C2-8D40-4014-8827-6A3EAA03D10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64BF9-644F-4457-A27A-4BC7E2C833AE}" type="datetimeFigureOut">
              <a:rPr lang="fr-FR" smtClean="0"/>
              <a:t>08/02/2021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8472C2-8D40-4014-8827-6A3EAA03D10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معاش الإعاقة عند الوالدين </a:t>
            </a:r>
            <a:r>
              <a:rPr lang="ar-DZ" dirty="0" err="1" smtClean="0"/>
              <a:t>و</a:t>
            </a:r>
            <a:r>
              <a:rPr lang="ar-DZ" dirty="0" smtClean="0"/>
              <a:t> طرق تمثلها</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lstStyle/>
          <a:p>
            <a:pPr algn="just" rtl="1">
              <a:lnSpc>
                <a:spcPct val="150000"/>
              </a:lnSpc>
            </a:pPr>
            <a:r>
              <a:rPr lang="ar-DZ" dirty="0" smtClean="0">
                <a:latin typeface="Times New Roman" pitchFamily="18" charset="0"/>
                <a:cs typeface="Times New Roman" pitchFamily="18" charset="0"/>
              </a:rPr>
              <a:t>انه من المهم </a:t>
            </a:r>
            <a:r>
              <a:rPr lang="ar-DZ" dirty="0" err="1" smtClean="0">
                <a:latin typeface="Times New Roman" pitchFamily="18" charset="0"/>
                <a:cs typeface="Times New Roman" pitchFamily="18" charset="0"/>
              </a:rPr>
              <a:t>و</a:t>
            </a:r>
            <a:r>
              <a:rPr lang="ar-DZ" dirty="0" smtClean="0">
                <a:latin typeface="Times New Roman" pitchFamily="18" charset="0"/>
                <a:cs typeface="Times New Roman" pitchFamily="18" charset="0"/>
              </a:rPr>
              <a:t> من الضروري  أن يتقبل الأولياء الشعور بالعدوانية الموجودة  بداخلهم </a:t>
            </a:r>
            <a:r>
              <a:rPr lang="ar-DZ" dirty="0" err="1" smtClean="0">
                <a:latin typeface="Times New Roman" pitchFamily="18" charset="0"/>
                <a:cs typeface="Times New Roman" pitchFamily="18" charset="0"/>
              </a:rPr>
              <a:t>و</a:t>
            </a:r>
            <a:r>
              <a:rPr lang="ar-DZ" dirty="0" smtClean="0">
                <a:latin typeface="Times New Roman" pitchFamily="18" charset="0"/>
                <a:cs typeface="Times New Roman" pitchFamily="18" charset="0"/>
              </a:rPr>
              <a:t> التي يشعرون </a:t>
            </a:r>
            <a:r>
              <a:rPr lang="ar-DZ" dirty="0" err="1" smtClean="0">
                <a:latin typeface="Times New Roman" pitchFamily="18" charset="0"/>
                <a:cs typeface="Times New Roman" pitchFamily="18" charset="0"/>
              </a:rPr>
              <a:t>بها</a:t>
            </a:r>
            <a:r>
              <a:rPr lang="ar-DZ" dirty="0" smtClean="0">
                <a:latin typeface="Times New Roman" pitchFamily="18" charset="0"/>
                <a:cs typeface="Times New Roman" pitchFamily="18" charset="0"/>
              </a:rPr>
              <a:t> تجاه محيطهم حتى يتمكنون من تحويلها ، تساميها ، ونقلها.</a:t>
            </a:r>
          </a:p>
          <a:p>
            <a:pPr algn="just" rtl="1">
              <a:lnSpc>
                <a:spcPct val="150000"/>
              </a:lnSpc>
            </a:pPr>
            <a:r>
              <a:rPr lang="ar-DZ" dirty="0" smtClean="0">
                <a:latin typeface="Times New Roman" pitchFamily="18" charset="0"/>
                <a:cs typeface="Times New Roman" pitchFamily="18" charset="0"/>
              </a:rPr>
              <a:t>التعبير عنها يجعل لهم مخرجا من الحالة التوترية </a:t>
            </a:r>
            <a:r>
              <a:rPr lang="ar-DZ" dirty="0" err="1" smtClean="0">
                <a:latin typeface="Times New Roman" pitchFamily="18" charset="0"/>
                <a:cs typeface="Times New Roman" pitchFamily="18" charset="0"/>
              </a:rPr>
              <a:t>المسؤولة</a:t>
            </a:r>
            <a:r>
              <a:rPr lang="ar-DZ" dirty="0" smtClean="0">
                <a:latin typeface="Times New Roman" pitchFamily="18" charset="0"/>
                <a:cs typeface="Times New Roman" pitchFamily="18" charset="0"/>
              </a:rPr>
              <a:t> على كل التظاهرات النفسية التي تخل بنماذج التعامل </a:t>
            </a:r>
            <a:r>
              <a:rPr lang="ar-DZ" smtClean="0">
                <a:latin typeface="Times New Roman" pitchFamily="18" charset="0"/>
                <a:cs typeface="Times New Roman" pitchFamily="18" charset="0"/>
              </a:rPr>
              <a:t>مع الإعاقة </a:t>
            </a:r>
            <a:r>
              <a:rPr lang="ar-DZ" dirty="0" smtClean="0">
                <a:latin typeface="Times New Roman" pitchFamily="18" charset="0"/>
                <a:cs typeface="Times New Roman" pitchFamily="18" charset="0"/>
              </a:rPr>
              <a:t>و تحول دون الاندماج الاجتماعي  .</a:t>
            </a:r>
          </a:p>
          <a:p>
            <a:pPr algn="r" rtl="1"/>
            <a:endParaRPr lang="ar-DZ" dirty="0" smtClean="0"/>
          </a:p>
          <a:p>
            <a:pPr algn="r" rtl="1"/>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الهدف من التكفل</a:t>
            </a:r>
            <a:endParaRPr lang="fr-FR" dirty="0"/>
          </a:p>
        </p:txBody>
      </p:sp>
      <p:sp>
        <p:nvSpPr>
          <p:cNvPr id="3" name="Espace réservé du contenu 2"/>
          <p:cNvSpPr>
            <a:spLocks noGrp="1"/>
          </p:cNvSpPr>
          <p:nvPr>
            <p:ph idx="1"/>
          </p:nvPr>
        </p:nvSpPr>
        <p:spPr/>
        <p:txBody>
          <a:bodyPr/>
          <a:lstStyle/>
          <a:p>
            <a:pPr algn="just" rtl="1">
              <a:lnSpc>
                <a:spcPct val="150000"/>
              </a:lnSpc>
            </a:pPr>
            <a:r>
              <a:rPr lang="ar-DZ" dirty="0" smtClean="0">
                <a:latin typeface="Times New Roman" pitchFamily="18" charset="0"/>
                <a:cs typeface="Times New Roman" pitchFamily="18" charset="0"/>
              </a:rPr>
              <a:t>من الضروري </a:t>
            </a:r>
            <a:r>
              <a:rPr lang="ar-DZ" dirty="0" err="1" smtClean="0">
                <a:latin typeface="Times New Roman" pitchFamily="18" charset="0"/>
                <a:cs typeface="Times New Roman" pitchFamily="18" charset="0"/>
              </a:rPr>
              <a:t>ان</a:t>
            </a:r>
            <a:r>
              <a:rPr lang="ar-DZ" dirty="0" smtClean="0">
                <a:latin typeface="Times New Roman" pitchFamily="18" charset="0"/>
                <a:cs typeface="Times New Roman" pitchFamily="18" charset="0"/>
              </a:rPr>
              <a:t> نولي مكانًا مهمًا لمفاهيم التقدير </a:t>
            </a:r>
            <a:r>
              <a:rPr lang="fr-FR" b="1" dirty="0" smtClean="0">
                <a:latin typeface="Times New Roman" pitchFamily="18" charset="0"/>
                <a:cs typeface="Times New Roman" pitchFamily="18" charset="0"/>
              </a:rPr>
              <a:t>valorisation</a:t>
            </a:r>
            <a:r>
              <a:rPr lang="ar-DZ" dirty="0" smtClean="0">
                <a:latin typeface="Times New Roman" pitchFamily="18" charset="0"/>
                <a:cs typeface="Times New Roman" pitchFamily="18" charset="0"/>
              </a:rPr>
              <a:t> وإدماج الشخص المعاق وعائلته في كل برنامج تكفلي </a:t>
            </a:r>
            <a:r>
              <a:rPr lang="ar-DZ" dirty="0" err="1" smtClean="0">
                <a:latin typeface="Times New Roman" pitchFamily="18" charset="0"/>
                <a:cs typeface="Times New Roman" pitchFamily="18" charset="0"/>
              </a:rPr>
              <a:t>و</a:t>
            </a:r>
            <a:r>
              <a:rPr lang="ar-DZ" dirty="0" smtClean="0">
                <a:latin typeface="Times New Roman" pitchFamily="18" charset="0"/>
                <a:cs typeface="Times New Roman" pitchFamily="18" charset="0"/>
              </a:rPr>
              <a:t> ذلك  من أجل تحسين قدرات الوالدين الهشة  </a:t>
            </a:r>
            <a:r>
              <a:rPr lang="ar-DZ" dirty="0" err="1" smtClean="0">
                <a:latin typeface="Times New Roman" pitchFamily="18" charset="0"/>
                <a:cs typeface="Times New Roman" pitchFamily="18" charset="0"/>
              </a:rPr>
              <a:t>و</a:t>
            </a:r>
            <a:r>
              <a:rPr lang="ar-DZ" dirty="0" smtClean="0">
                <a:latin typeface="Times New Roman" pitchFamily="18" charset="0"/>
                <a:cs typeface="Times New Roman" pitchFamily="18" charset="0"/>
              </a:rPr>
              <a:t> / أو الضعيفة لتزويدهن بالقوة والثقة في النفس.</a:t>
            </a:r>
            <a:endParaRPr lang="fr-FR"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dirty="0" smtClean="0"/>
              <a:t>كيف نعلن عن الإعاقة</a:t>
            </a:r>
            <a:endParaRPr lang="fr-FR" sz="3600" dirty="0"/>
          </a:p>
        </p:txBody>
      </p:sp>
      <p:sp>
        <p:nvSpPr>
          <p:cNvPr id="3" name="Espace réservé du contenu 2"/>
          <p:cNvSpPr>
            <a:spLocks noGrp="1"/>
          </p:cNvSpPr>
          <p:nvPr>
            <p:ph idx="1"/>
          </p:nvPr>
        </p:nvSpPr>
        <p:spPr/>
        <p:txBody>
          <a:bodyPr/>
          <a:lstStyle/>
          <a:p>
            <a:pPr algn="just" rtl="1">
              <a:lnSpc>
                <a:spcPct val="150000"/>
              </a:lnSpc>
            </a:pPr>
            <a:r>
              <a:rPr lang="ar-DZ" dirty="0" smtClean="0"/>
              <a:t>مهما كانت طريقة الإعلان عن الإعاقة ، فهي تتطلب دائما الانتباه </a:t>
            </a:r>
            <a:r>
              <a:rPr lang="fr-FR" dirty="0" smtClean="0">
                <a:latin typeface="Comic Sans MS" pitchFamily="66" charset="0"/>
              </a:rPr>
              <a:t>finesse</a:t>
            </a:r>
            <a:r>
              <a:rPr lang="ar-DZ" dirty="0" smtClean="0"/>
              <a:t>، الصدمة تكون عنيفة </a:t>
            </a:r>
            <a:r>
              <a:rPr lang="ar-DZ" dirty="0" err="1" smtClean="0"/>
              <a:t>و</a:t>
            </a:r>
            <a:r>
              <a:rPr lang="ar-DZ" dirty="0" smtClean="0"/>
              <a:t> مؤلمة تهز الوالدين. </a:t>
            </a:r>
          </a:p>
          <a:p>
            <a:pPr algn="just" rtl="1">
              <a:lnSpc>
                <a:spcPct val="150000"/>
              </a:lnSpc>
            </a:pPr>
            <a:r>
              <a:rPr lang="ar-DZ" dirty="0" smtClean="0"/>
              <a:t>المراحل الأولى من رد الفعل الصادم تعتبر كلاسيكية وتنتمي إلى ردود فعل عمل الحداد لدى آباء الأطفال المعوقين.</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lgn="just" rtl="1"/>
            <a:r>
              <a:rPr lang="ar-DZ" dirty="0" smtClean="0">
                <a:latin typeface="Times New Roman" pitchFamily="18" charset="0"/>
                <a:cs typeface="Times New Roman" pitchFamily="18" charset="0"/>
              </a:rPr>
              <a:t>بعد الإعلان عن التشخيص ، تصبح علاقة الطفل المعاق بوالديه في خطر كبير، لماذا ؟</a:t>
            </a:r>
          </a:p>
          <a:p>
            <a:pPr algn="just" rtl="1"/>
            <a:r>
              <a:rPr lang="ar-DZ" dirty="0" smtClean="0">
                <a:latin typeface="Times New Roman" pitchFamily="18" charset="0"/>
                <a:cs typeface="Times New Roman" pitchFamily="18" charset="0"/>
              </a:rPr>
              <a:t>الاكتئاب الأبوي الحاد الذي يترتب عن أنماط تعويضية مختلفة.</a:t>
            </a:r>
          </a:p>
          <a:p>
            <a:pPr algn="just" rtl="1"/>
            <a:r>
              <a:rPr lang="ar-DZ" dirty="0" smtClean="0">
                <a:latin typeface="Times New Roman" pitchFamily="18" charset="0"/>
                <a:cs typeface="Times New Roman" pitchFamily="18" charset="0"/>
              </a:rPr>
              <a:t> من إصلاح الشعور بالذنب إلى إنكار الإعاقة التي يمكن أن يكون لها آثار مرضية هامة تعرض نمو الطفل لإخطار عدة قد تصل إلى غاية الإقصاء الاجتماعي.</a:t>
            </a:r>
            <a:endParaRPr lang="fr-FR"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dirty="0" smtClean="0"/>
              <a:t>المحتوى المصلح والحفاظ على حالة الاكتئاب</a:t>
            </a:r>
            <a:endParaRPr lang="fr-FR" sz="3600" dirty="0"/>
          </a:p>
        </p:txBody>
      </p:sp>
      <p:sp>
        <p:nvSpPr>
          <p:cNvPr id="3" name="Espace réservé du contenu 2"/>
          <p:cNvSpPr>
            <a:spLocks noGrp="1"/>
          </p:cNvSpPr>
          <p:nvPr>
            <p:ph idx="1"/>
          </p:nvPr>
        </p:nvSpPr>
        <p:spPr/>
        <p:txBody>
          <a:bodyPr/>
          <a:lstStyle/>
          <a:p>
            <a:pPr algn="r" rtl="1"/>
            <a:r>
              <a:rPr lang="ar-DZ" dirty="0" smtClean="0"/>
              <a:t>نلاحظ </a:t>
            </a:r>
            <a:r>
              <a:rPr lang="ar-DZ" dirty="0" smtClean="0"/>
              <a:t>على المستوى النفسي صدمة مصحوبة بممارسات وخطابات ذات محتوى إصلاحي ، وفي نفس  الوقت </a:t>
            </a:r>
            <a:r>
              <a:rPr lang="ar-DZ" dirty="0" err="1" smtClean="0"/>
              <a:t>و</a:t>
            </a:r>
            <a:r>
              <a:rPr lang="ar-DZ" dirty="0" smtClean="0"/>
              <a:t> بصورة معاكسة لعمل قبول الواقع دون أي دعم مادي للتشخيص التنبؤي.</a:t>
            </a:r>
          </a:p>
          <a:p>
            <a:pPr algn="r" rtl="1"/>
            <a:r>
              <a:rPr lang="ar-DZ" dirty="0" smtClean="0"/>
              <a:t> يساهم كل هذا في الحفاظ على حالة اكتئاب لديهم أكثر ، ألما وتعقيدًا </a:t>
            </a:r>
            <a:r>
              <a:rPr lang="ar-DZ" dirty="0" err="1" smtClean="0"/>
              <a:t>و</a:t>
            </a:r>
            <a:r>
              <a:rPr lang="ar-DZ" dirty="0" smtClean="0"/>
              <a:t> التي يقومون بإخفائها عن طريق استخدام عدد من  الآليات الدفاعية المتعلقة بردود الفعل النفسية المختلفة التي يظهرونها.</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lstStyle/>
          <a:p>
            <a:pPr algn="just" rtl="1">
              <a:lnSpc>
                <a:spcPct val="150000"/>
              </a:lnSpc>
            </a:pPr>
            <a:r>
              <a:rPr lang="ar-DZ" dirty="0" smtClean="0">
                <a:latin typeface="Times New Roman" pitchFamily="18" charset="0"/>
                <a:cs typeface="Times New Roman" pitchFamily="18" charset="0"/>
              </a:rPr>
              <a:t>يعيش </a:t>
            </a:r>
            <a:r>
              <a:rPr lang="ar-DZ" dirty="0" smtClean="0">
                <a:latin typeface="Times New Roman" pitchFamily="18" charset="0"/>
                <a:cs typeface="Times New Roman" pitchFamily="18" charset="0"/>
              </a:rPr>
              <a:t>الأولياء، </a:t>
            </a:r>
            <a:r>
              <a:rPr lang="ar-DZ" dirty="0" err="1" smtClean="0">
                <a:latin typeface="Times New Roman" pitchFamily="18" charset="0"/>
                <a:cs typeface="Times New Roman" pitchFamily="18" charset="0"/>
              </a:rPr>
              <a:t>و</a:t>
            </a:r>
            <a:r>
              <a:rPr lang="ar-DZ" dirty="0" smtClean="0">
                <a:latin typeface="Times New Roman" pitchFamily="18" charset="0"/>
                <a:cs typeface="Times New Roman" pitchFamily="18" charset="0"/>
              </a:rPr>
              <a:t> بصورة لاشعورية، </a:t>
            </a:r>
            <a:r>
              <a:rPr lang="ar-DZ" dirty="0" smtClean="0">
                <a:latin typeface="Times New Roman" pitchFamily="18" charset="0"/>
                <a:cs typeface="Times New Roman" pitchFamily="18" charset="0"/>
              </a:rPr>
              <a:t>برامج إعادة التربية الفورية التي يقترحها الأخصائي النفسي ،الطبيب أو المؤسسات المخ</a:t>
            </a:r>
            <a:r>
              <a:rPr lang="ar-DZ" dirty="0" smtClean="0">
                <a:latin typeface="Times New Roman" pitchFamily="18" charset="0"/>
                <a:cs typeface="Times New Roman" pitchFamily="18" charset="0"/>
              </a:rPr>
              <a:t>تصة،</a:t>
            </a:r>
            <a:r>
              <a:rPr lang="ar-DZ" dirty="0" smtClean="0">
                <a:latin typeface="Times New Roman" pitchFamily="18" charset="0"/>
                <a:cs typeface="Times New Roman" pitchFamily="18" charset="0"/>
              </a:rPr>
              <a:t>  في حين أنهم لم يقوموا بعد بعمل الحداد على أكمل وجه،كعملية إصلاح و ترميم نهائية التي تؤدي في بعض الحالات إلى الاكتئاب </a:t>
            </a:r>
            <a:r>
              <a:rPr lang="ar-DZ" dirty="0" err="1" smtClean="0">
                <a:latin typeface="Times New Roman" pitchFamily="18" charset="0"/>
                <a:cs typeface="Times New Roman" pitchFamily="18" charset="0"/>
              </a:rPr>
              <a:t>و</a:t>
            </a:r>
            <a:r>
              <a:rPr lang="ar-DZ" dirty="0" smtClean="0">
                <a:latin typeface="Times New Roman" pitchFamily="18" charset="0"/>
                <a:cs typeface="Times New Roman" pitchFamily="18" charset="0"/>
              </a:rPr>
              <a:t> في حالات أخرى </a:t>
            </a:r>
            <a:r>
              <a:rPr lang="ar-DZ" dirty="0" err="1" smtClean="0">
                <a:latin typeface="Times New Roman" pitchFamily="18" charset="0"/>
                <a:cs typeface="Times New Roman" pitchFamily="18" charset="0"/>
              </a:rPr>
              <a:t>امل</a:t>
            </a:r>
            <a:r>
              <a:rPr lang="ar-DZ" dirty="0" smtClean="0">
                <a:latin typeface="Times New Roman" pitchFamily="18" charset="0"/>
                <a:cs typeface="Times New Roman" pitchFamily="18" charset="0"/>
              </a:rPr>
              <a:t> وتوقعات غير متناسبة.</a:t>
            </a:r>
            <a:endParaRPr lang="fr-FR"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lnSpcReduction="10000"/>
          </a:bodyPr>
          <a:lstStyle/>
          <a:p>
            <a:pPr algn="just" rtl="1">
              <a:lnSpc>
                <a:spcPct val="150000"/>
              </a:lnSpc>
            </a:pPr>
            <a:r>
              <a:rPr lang="ar-DZ" dirty="0" smtClean="0">
                <a:latin typeface="Times New Roman" pitchFamily="18" charset="0"/>
                <a:cs typeface="Times New Roman" pitchFamily="18" charset="0"/>
              </a:rPr>
              <a:t>إن غياب مآل واضح حول مستقبل الطفل الحامل للإعاقة  (نقص البيانات حول قدرة الطفل على التفاعل بشكل إيجابي مع برامج إعادة التربية </a:t>
            </a:r>
            <a:r>
              <a:rPr lang="ar-DZ" dirty="0" err="1" smtClean="0">
                <a:latin typeface="Times New Roman" pitchFamily="18" charset="0"/>
                <a:cs typeface="Times New Roman" pitchFamily="18" charset="0"/>
              </a:rPr>
              <a:t>و</a:t>
            </a:r>
            <a:r>
              <a:rPr lang="ar-DZ" dirty="0" smtClean="0">
                <a:latin typeface="Times New Roman" pitchFamily="18" charset="0"/>
                <a:cs typeface="Times New Roman" pitchFamily="18" charset="0"/>
              </a:rPr>
              <a:t> التأهيل) يجعل ضع الأولياء في حالة من عدم الارتياح تدفع بهم إلى اللجوء إلى اعتماد أساليب </a:t>
            </a:r>
            <a:r>
              <a:rPr lang="ar-DZ" dirty="0" smtClean="0">
                <a:latin typeface="Times New Roman" pitchFamily="18" charset="0"/>
                <a:cs typeface="Times New Roman" pitchFamily="18" charset="0"/>
              </a:rPr>
              <a:t> الانسحاب ،</a:t>
            </a:r>
            <a:r>
              <a:rPr lang="ar-DZ" dirty="0" smtClean="0">
                <a:latin typeface="Times New Roman" pitchFamily="18" charset="0"/>
                <a:cs typeface="Times New Roman" pitchFamily="18" charset="0"/>
              </a:rPr>
              <a:t>الانطواء </a:t>
            </a:r>
            <a:r>
              <a:rPr lang="ar-DZ" dirty="0" smtClean="0">
                <a:latin typeface="Times New Roman" pitchFamily="18" charset="0"/>
                <a:cs typeface="Times New Roman" pitchFamily="18" charset="0"/>
              </a:rPr>
              <a:t>والعزلة .</a:t>
            </a:r>
          </a:p>
          <a:p>
            <a:pPr algn="just" rtl="1">
              <a:lnSpc>
                <a:spcPct val="150000"/>
              </a:lnSpc>
            </a:pPr>
            <a:r>
              <a:rPr lang="ar-DZ" dirty="0" smtClean="0">
                <a:latin typeface="Times New Roman" pitchFamily="18" charset="0"/>
                <a:cs typeface="Times New Roman" pitchFamily="18" charset="0"/>
              </a:rPr>
              <a:t>يبدي الوالدين سواء بطريقة مباشرة أو غير مباشرة أن الإعاقة تتسبب في الرفض </a:t>
            </a:r>
            <a:r>
              <a:rPr lang="ar-DZ" dirty="0" err="1" smtClean="0">
                <a:latin typeface="Times New Roman" pitchFamily="18" charset="0"/>
                <a:cs typeface="Times New Roman" pitchFamily="18" charset="0"/>
              </a:rPr>
              <a:t>و</a:t>
            </a:r>
            <a:r>
              <a:rPr lang="ar-DZ" dirty="0" smtClean="0">
                <a:latin typeface="Times New Roman" pitchFamily="18" charset="0"/>
                <a:cs typeface="Times New Roman" pitchFamily="18" charset="0"/>
              </a:rPr>
              <a:t> الوصم ، لأنهم يعيشونها يوميًا كعائق ، عبء ثقيل، وتذكير مستمر بالوصم .</a:t>
            </a:r>
            <a:endParaRPr lang="fr-FR"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9"/>
            <a:ext cx="8229600" cy="6072230"/>
          </a:xfrm>
        </p:spPr>
        <p:txBody>
          <a:bodyPr/>
          <a:lstStyle/>
          <a:p>
            <a:pPr algn="just" rtl="1">
              <a:lnSpc>
                <a:spcPct val="150000"/>
              </a:lnSpc>
            </a:pPr>
            <a:r>
              <a:rPr lang="ar-DZ" dirty="0" smtClean="0">
                <a:latin typeface="Times New Roman" pitchFamily="18" charset="0"/>
                <a:cs typeface="Times New Roman" pitchFamily="18" charset="0"/>
              </a:rPr>
              <a:t>يع</a:t>
            </a:r>
            <a:r>
              <a:rPr lang="ar-DZ" dirty="0" smtClean="0">
                <a:latin typeface="Times New Roman" pitchFamily="18" charset="0"/>
                <a:cs typeface="Times New Roman" pitchFamily="18" charset="0"/>
              </a:rPr>
              <a:t>تبر الأولياء في هذه الحالة منتخبين رغما عنهم لمرافقة أبنائهم المعاقين مدى الحياة و</a:t>
            </a:r>
            <a:r>
              <a:rPr lang="ar-DZ" dirty="0" smtClean="0">
                <a:latin typeface="Times New Roman" pitchFamily="18" charset="0"/>
                <a:cs typeface="Times New Roman" pitchFamily="18" charset="0"/>
              </a:rPr>
              <a:t>كونهم في </a:t>
            </a:r>
            <a:r>
              <a:rPr lang="ar-DZ" dirty="0" smtClean="0">
                <a:latin typeface="Times New Roman" pitchFamily="18" charset="0"/>
                <a:cs typeface="Times New Roman" pitchFamily="18" charset="0"/>
              </a:rPr>
              <a:t>حالة من ال</a:t>
            </a:r>
            <a:r>
              <a:rPr lang="ar-DZ" dirty="0" smtClean="0">
                <a:latin typeface="Times New Roman" pitchFamily="18" charset="0"/>
                <a:cs typeface="Times New Roman" pitchFamily="18" charset="0"/>
              </a:rPr>
              <a:t>غموض أمام الإعاقة يجعلهم يشعرون أنهم ضحايا </a:t>
            </a:r>
            <a:r>
              <a:rPr lang="ar-DZ" dirty="0" smtClean="0">
                <a:latin typeface="Times New Roman" pitchFamily="18" charset="0"/>
                <a:cs typeface="Times New Roman" pitchFamily="18" charset="0"/>
              </a:rPr>
              <a:t>القصور، هذه الأحاسيس التي عادة ما تعززها ردود أفعال المحيط .</a:t>
            </a:r>
          </a:p>
          <a:p>
            <a:pPr algn="just" rtl="1">
              <a:lnSpc>
                <a:spcPct val="150000"/>
              </a:lnSpc>
            </a:pPr>
            <a:r>
              <a:rPr lang="ar-DZ" dirty="0" smtClean="0">
                <a:latin typeface="Times New Roman" pitchFamily="18" charset="0"/>
                <a:cs typeface="Times New Roman" pitchFamily="18" charset="0"/>
              </a:rPr>
              <a:t>بما أن نظرة الآخر مهمة في حياة الفرد ففي هذه الحالة تعايش كثقل لا يطاق يكمن أثره مباشرة على العلاقات التي تصبح مشوهة حيث يحاول الأولياء بناء نماذج جديدة للعلاقات الاجتماعية(مرحلة التكيف).</a:t>
            </a:r>
            <a:endParaRPr lang="ar-DZ"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lgn="just" rtl="1">
              <a:lnSpc>
                <a:spcPct val="150000"/>
              </a:lnSpc>
            </a:pPr>
            <a:r>
              <a:rPr lang="ar-DZ" dirty="0" smtClean="0">
                <a:latin typeface="Times New Roman" pitchFamily="18" charset="0"/>
                <a:cs typeface="Times New Roman" pitchFamily="18" charset="0"/>
              </a:rPr>
              <a:t>إن الإنكار يمنعهم من التطرق لمسألة الإعاقة نظرا انه (الحديث عنها)  يحييها </a:t>
            </a:r>
            <a:r>
              <a:rPr lang="ar-DZ" dirty="0" err="1" smtClean="0">
                <a:latin typeface="Times New Roman" pitchFamily="18" charset="0"/>
                <a:cs typeface="Times New Roman" pitchFamily="18" charset="0"/>
              </a:rPr>
              <a:t>و</a:t>
            </a:r>
            <a:r>
              <a:rPr lang="ar-DZ" dirty="0" smtClean="0">
                <a:latin typeface="Times New Roman" pitchFamily="18" charset="0"/>
                <a:cs typeface="Times New Roman" pitchFamily="18" charset="0"/>
              </a:rPr>
              <a:t> يؤكد وجودها .</a:t>
            </a:r>
            <a:r>
              <a:rPr lang="ar-DZ" dirty="0" smtClean="0">
                <a:latin typeface="Times New Roman" pitchFamily="18" charset="0"/>
                <a:cs typeface="Times New Roman" pitchFamily="18" charset="0"/>
              </a:rPr>
              <a:t> إن </a:t>
            </a:r>
            <a:r>
              <a:rPr lang="ar-DZ" dirty="0" smtClean="0">
                <a:latin typeface="Times New Roman" pitchFamily="18" charset="0"/>
                <a:cs typeface="Times New Roman" pitchFamily="18" charset="0"/>
              </a:rPr>
              <a:t>توظيف </a:t>
            </a:r>
            <a:r>
              <a:rPr lang="ar-DZ" dirty="0" smtClean="0">
                <a:latin typeface="Times New Roman" pitchFamily="18" charset="0"/>
                <a:cs typeface="Times New Roman" pitchFamily="18" charset="0"/>
              </a:rPr>
              <a:t>الإنكار</a:t>
            </a:r>
            <a:r>
              <a:rPr lang="ar-DZ"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كآلية دفاعية )  عملية نفسية</a:t>
            </a:r>
            <a:r>
              <a:rPr lang="ar-DZ" dirty="0" smtClean="0">
                <a:latin typeface="Times New Roman" pitchFamily="18" charset="0"/>
                <a:cs typeface="Times New Roman" pitchFamily="18" charset="0"/>
              </a:rPr>
              <a:t> تهدف إلى تقليل التوتر النفسي الباطني. </a:t>
            </a:r>
          </a:p>
          <a:p>
            <a:pPr algn="just" rtl="1">
              <a:lnSpc>
                <a:spcPct val="150000"/>
              </a:lnSpc>
            </a:pPr>
            <a:r>
              <a:rPr lang="ar-DZ" dirty="0" smtClean="0">
                <a:latin typeface="Times New Roman" pitchFamily="18" charset="0"/>
                <a:cs typeface="Times New Roman" pitchFamily="18" charset="0"/>
              </a:rPr>
              <a:t>هو رفض الاعتراف بأمر واقع موجود (بإنكار حقيقة الإدراك في حد ذاته). يحقق نفيًا لواقع المدركات </a:t>
            </a:r>
            <a:r>
              <a:rPr lang="ar-DZ" dirty="0" err="1" smtClean="0">
                <a:latin typeface="Times New Roman" pitchFamily="18" charset="0"/>
                <a:cs typeface="Times New Roman" pitchFamily="18" charset="0"/>
              </a:rPr>
              <a:t>الحواسية</a:t>
            </a:r>
            <a:r>
              <a:rPr lang="ar-DZ" dirty="0" smtClean="0">
                <a:latin typeface="Times New Roman" pitchFamily="18" charset="0"/>
                <a:cs typeface="Times New Roman" pitchFamily="18" charset="0"/>
              </a:rPr>
              <a:t> الموضوعية. عادة ما يخص الأمر الحقائق المؤلمة.</a:t>
            </a:r>
            <a:endParaRPr lang="fr-F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TotalTime>
  <Words>520</Words>
  <Application>Microsoft Office PowerPoint</Application>
  <PresentationFormat>Affichage à l'écran (4:3)</PresentationFormat>
  <Paragraphs>21</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معاش الإعاقة عند الوالدين و طرق تمثلها</vt:lpstr>
      <vt:lpstr>الهدف من التكفل</vt:lpstr>
      <vt:lpstr>كيف نعلن عن الإعاقة</vt:lpstr>
      <vt:lpstr>Diapositive 4</vt:lpstr>
      <vt:lpstr>المحتوى المصلح والحفاظ على حالة الاكتئاب</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معاش الاعاقة عند ال</dc:title>
  <dc:creator>A</dc:creator>
  <cp:lastModifiedBy>A</cp:lastModifiedBy>
  <cp:revision>394</cp:revision>
  <dcterms:created xsi:type="dcterms:W3CDTF">2021-02-08T10:46:50Z</dcterms:created>
  <dcterms:modified xsi:type="dcterms:W3CDTF">2021-02-08T18:08:10Z</dcterms:modified>
</cp:coreProperties>
</file>