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9B4F62-5604-4C9B-A3FA-B8B65A84FFC9}" type="doc">
      <dgm:prSet loTypeId="urn:microsoft.com/office/officeart/2005/8/layout/process1" loCatId="process" qsTypeId="urn:microsoft.com/office/officeart/2005/8/quickstyle/3d4" qsCatId="3D" csTypeId="urn:microsoft.com/office/officeart/2005/8/colors/colorful3" csCatId="colorful" phldr="1"/>
      <dgm:spPr/>
    </dgm:pt>
    <dgm:pt modelId="{4CF8E254-B4CE-463E-9812-6174C767E328}">
      <dgm:prSet phldrT="[Texte]" custT="1"/>
      <dgm:spPr/>
      <dgm:t>
        <a:bodyPr/>
        <a:lstStyle/>
        <a:p>
          <a:r>
            <a:rPr lang="fr-FR" sz="1400" b="1" dirty="0" smtClean="0">
              <a:solidFill>
                <a:schemeClr val="tx1"/>
              </a:solidFill>
            </a:rPr>
            <a:t>Objectifs</a:t>
          </a:r>
          <a:endParaRPr lang="fr-FR" sz="1400" b="1" dirty="0">
            <a:solidFill>
              <a:schemeClr val="tx1"/>
            </a:solidFill>
          </a:endParaRPr>
        </a:p>
      </dgm:t>
    </dgm:pt>
    <dgm:pt modelId="{0A90EDD4-5703-41BA-8A36-A886835F0288}" type="parTrans" cxnId="{B756E852-BDD9-4974-A149-E3BB74CF46A8}">
      <dgm:prSet/>
      <dgm:spPr/>
      <dgm:t>
        <a:bodyPr/>
        <a:lstStyle/>
        <a:p>
          <a:endParaRPr lang="fr-FR">
            <a:solidFill>
              <a:schemeClr val="tx1"/>
            </a:solidFill>
          </a:endParaRPr>
        </a:p>
      </dgm:t>
    </dgm:pt>
    <dgm:pt modelId="{94CF90BF-3614-48BB-9AAB-2A2C1C88AB8C}" type="sibTrans" cxnId="{B756E852-BDD9-4974-A149-E3BB74CF46A8}">
      <dgm:prSet/>
      <dgm:spPr/>
      <dgm:t>
        <a:bodyPr/>
        <a:lstStyle/>
        <a:p>
          <a:endParaRPr lang="fr-FR">
            <a:solidFill>
              <a:schemeClr val="tx1"/>
            </a:solidFill>
          </a:endParaRPr>
        </a:p>
      </dgm:t>
    </dgm:pt>
    <dgm:pt modelId="{9BB8CF9A-9B9B-454D-BDF1-9DB390732E7C}">
      <dgm:prSet phldrT="[Texte]" custT="1"/>
      <dgm:spPr/>
      <dgm:t>
        <a:bodyPr/>
        <a:lstStyle/>
        <a:p>
          <a:r>
            <a:rPr lang="fr-FR" sz="1400" b="1" dirty="0" smtClean="0">
              <a:solidFill>
                <a:schemeClr val="tx1"/>
              </a:solidFill>
            </a:rPr>
            <a:t>Stratégie</a:t>
          </a:r>
          <a:endParaRPr lang="fr-FR" sz="1400" b="1" dirty="0">
            <a:solidFill>
              <a:schemeClr val="tx1"/>
            </a:solidFill>
          </a:endParaRPr>
        </a:p>
      </dgm:t>
    </dgm:pt>
    <dgm:pt modelId="{671CBA10-418C-425C-AC9C-8D71E8153E11}" type="parTrans" cxnId="{4FAB90EC-0156-4563-B592-564442A92695}">
      <dgm:prSet/>
      <dgm:spPr/>
      <dgm:t>
        <a:bodyPr/>
        <a:lstStyle/>
        <a:p>
          <a:endParaRPr lang="fr-FR">
            <a:solidFill>
              <a:schemeClr val="tx1"/>
            </a:solidFill>
          </a:endParaRPr>
        </a:p>
      </dgm:t>
    </dgm:pt>
    <dgm:pt modelId="{F666DB65-916C-4EB2-99D7-F818D3BE5D12}" type="sibTrans" cxnId="{4FAB90EC-0156-4563-B592-564442A92695}">
      <dgm:prSet/>
      <dgm:spPr/>
      <dgm:t>
        <a:bodyPr/>
        <a:lstStyle/>
        <a:p>
          <a:endParaRPr lang="fr-FR">
            <a:solidFill>
              <a:schemeClr val="tx1"/>
            </a:solidFill>
          </a:endParaRPr>
        </a:p>
      </dgm:t>
    </dgm:pt>
    <dgm:pt modelId="{90283DF3-8880-4C64-9607-11ADB1DDED90}">
      <dgm:prSet phldrT="[Texte]" custT="1"/>
      <dgm:spPr/>
      <dgm:t>
        <a:bodyPr/>
        <a:lstStyle/>
        <a:p>
          <a:r>
            <a:rPr lang="fr-FR" sz="1400" b="1" dirty="0" smtClean="0">
              <a:solidFill>
                <a:schemeClr val="tx1"/>
              </a:solidFill>
            </a:rPr>
            <a:t>Plan de financement</a:t>
          </a:r>
          <a:endParaRPr lang="fr-FR" sz="1400" b="1" dirty="0">
            <a:solidFill>
              <a:schemeClr val="tx1"/>
            </a:solidFill>
          </a:endParaRPr>
        </a:p>
      </dgm:t>
    </dgm:pt>
    <dgm:pt modelId="{19BDFA5E-7AC4-488D-86E2-52E5E4C26197}" type="parTrans" cxnId="{6908852D-D7E8-4E53-9945-36604CD6C817}">
      <dgm:prSet/>
      <dgm:spPr/>
      <dgm:t>
        <a:bodyPr/>
        <a:lstStyle/>
        <a:p>
          <a:endParaRPr lang="fr-FR">
            <a:solidFill>
              <a:schemeClr val="tx1"/>
            </a:solidFill>
          </a:endParaRPr>
        </a:p>
      </dgm:t>
    </dgm:pt>
    <dgm:pt modelId="{D63573D7-5C7D-4478-B164-84447AD9D7E3}" type="sibTrans" cxnId="{6908852D-D7E8-4E53-9945-36604CD6C817}">
      <dgm:prSet/>
      <dgm:spPr/>
      <dgm:t>
        <a:bodyPr/>
        <a:lstStyle/>
        <a:p>
          <a:endParaRPr lang="fr-FR">
            <a:solidFill>
              <a:schemeClr val="tx1"/>
            </a:solidFill>
          </a:endParaRPr>
        </a:p>
      </dgm:t>
    </dgm:pt>
    <dgm:pt modelId="{49934BC4-ACAD-4B5D-933F-E683A717F9D0}">
      <dgm:prSet phldrT="[Texte]" custT="1"/>
      <dgm:spPr/>
      <dgm:t>
        <a:bodyPr/>
        <a:lstStyle/>
        <a:p>
          <a:r>
            <a:rPr lang="fr-FR" sz="1400" b="1" dirty="0" smtClean="0">
              <a:solidFill>
                <a:schemeClr val="tx1"/>
              </a:solidFill>
            </a:rPr>
            <a:t>Documents prévisionnels à CT</a:t>
          </a:r>
          <a:endParaRPr lang="fr-FR" sz="1400" b="1" dirty="0">
            <a:solidFill>
              <a:schemeClr val="tx1"/>
            </a:solidFill>
          </a:endParaRPr>
        </a:p>
      </dgm:t>
    </dgm:pt>
    <dgm:pt modelId="{A20B4C36-38F3-4406-A3F8-F1F627927CC9}" type="parTrans" cxnId="{54F8F4DA-A08A-424B-9719-DDA2F8ED53D7}">
      <dgm:prSet/>
      <dgm:spPr/>
      <dgm:t>
        <a:bodyPr/>
        <a:lstStyle/>
        <a:p>
          <a:endParaRPr lang="fr-FR">
            <a:solidFill>
              <a:schemeClr val="tx1"/>
            </a:solidFill>
          </a:endParaRPr>
        </a:p>
      </dgm:t>
    </dgm:pt>
    <dgm:pt modelId="{557139A4-89CE-4A67-897B-B61EC4FF0635}" type="sibTrans" cxnId="{54F8F4DA-A08A-424B-9719-DDA2F8ED53D7}">
      <dgm:prSet/>
      <dgm:spPr/>
      <dgm:t>
        <a:bodyPr/>
        <a:lstStyle/>
        <a:p>
          <a:endParaRPr lang="fr-FR">
            <a:solidFill>
              <a:schemeClr val="tx1"/>
            </a:solidFill>
          </a:endParaRPr>
        </a:p>
      </dgm:t>
    </dgm:pt>
    <dgm:pt modelId="{329FB9A5-8D5D-45F2-A4BC-D494AA79A282}">
      <dgm:prSet phldrT="[Texte]" custT="1"/>
      <dgm:spPr/>
      <dgm:t>
        <a:bodyPr/>
        <a:lstStyle/>
        <a:p>
          <a:r>
            <a:rPr lang="fr-FR" sz="1400" b="1" dirty="0" smtClean="0">
              <a:solidFill>
                <a:schemeClr val="tx1"/>
              </a:solidFill>
            </a:rPr>
            <a:t>Réalisation &amp; mesure des écarts</a:t>
          </a:r>
          <a:endParaRPr lang="fr-FR" sz="1400" b="1" dirty="0">
            <a:solidFill>
              <a:schemeClr val="tx1"/>
            </a:solidFill>
          </a:endParaRPr>
        </a:p>
      </dgm:t>
    </dgm:pt>
    <dgm:pt modelId="{4A831A3B-EB22-4ED8-A31D-00F24C6148A5}" type="parTrans" cxnId="{426B55E8-1335-47CB-B5DE-28E7DCAE02AA}">
      <dgm:prSet/>
      <dgm:spPr/>
      <dgm:t>
        <a:bodyPr/>
        <a:lstStyle/>
        <a:p>
          <a:endParaRPr lang="fr-FR">
            <a:solidFill>
              <a:schemeClr val="tx1"/>
            </a:solidFill>
          </a:endParaRPr>
        </a:p>
      </dgm:t>
    </dgm:pt>
    <dgm:pt modelId="{2F7C52D4-E28E-4190-B435-93CFB3E4A9CA}" type="sibTrans" cxnId="{426B55E8-1335-47CB-B5DE-28E7DCAE02AA}">
      <dgm:prSet/>
      <dgm:spPr/>
      <dgm:t>
        <a:bodyPr/>
        <a:lstStyle/>
        <a:p>
          <a:endParaRPr lang="fr-FR">
            <a:solidFill>
              <a:schemeClr val="tx1"/>
            </a:solidFill>
          </a:endParaRPr>
        </a:p>
      </dgm:t>
    </dgm:pt>
    <dgm:pt modelId="{73B7BBCF-3A98-48BD-80C8-1DCD292292C3}" type="pres">
      <dgm:prSet presAssocID="{6A9B4F62-5604-4C9B-A3FA-B8B65A84FFC9}" presName="Name0" presStyleCnt="0">
        <dgm:presLayoutVars>
          <dgm:dir/>
          <dgm:resizeHandles val="exact"/>
        </dgm:presLayoutVars>
      </dgm:prSet>
      <dgm:spPr/>
    </dgm:pt>
    <dgm:pt modelId="{34F2F84C-1DFF-4047-8C5E-0CD23A6F05DB}" type="pres">
      <dgm:prSet presAssocID="{4CF8E254-B4CE-463E-9812-6174C767E328}" presName="node" presStyleLbl="node1" presStyleIdx="0" presStyleCnt="5">
        <dgm:presLayoutVars>
          <dgm:bulletEnabled val="1"/>
        </dgm:presLayoutVars>
      </dgm:prSet>
      <dgm:spPr/>
      <dgm:t>
        <a:bodyPr/>
        <a:lstStyle/>
        <a:p>
          <a:endParaRPr lang="fr-FR"/>
        </a:p>
      </dgm:t>
    </dgm:pt>
    <dgm:pt modelId="{E80147AD-65E7-45BD-B102-C37A8F9353C3}" type="pres">
      <dgm:prSet presAssocID="{94CF90BF-3614-48BB-9AAB-2A2C1C88AB8C}" presName="sibTrans" presStyleLbl="sibTrans2D1" presStyleIdx="0" presStyleCnt="4"/>
      <dgm:spPr/>
      <dgm:t>
        <a:bodyPr/>
        <a:lstStyle/>
        <a:p>
          <a:endParaRPr lang="fr-FR"/>
        </a:p>
      </dgm:t>
    </dgm:pt>
    <dgm:pt modelId="{85CB182C-7D29-4F4B-A3F9-81DF66377F0B}" type="pres">
      <dgm:prSet presAssocID="{94CF90BF-3614-48BB-9AAB-2A2C1C88AB8C}" presName="connectorText" presStyleLbl="sibTrans2D1" presStyleIdx="0" presStyleCnt="4"/>
      <dgm:spPr/>
      <dgm:t>
        <a:bodyPr/>
        <a:lstStyle/>
        <a:p>
          <a:endParaRPr lang="fr-FR"/>
        </a:p>
      </dgm:t>
    </dgm:pt>
    <dgm:pt modelId="{7C80D1D3-5715-4522-BEF2-1474CF235B9B}" type="pres">
      <dgm:prSet presAssocID="{9BB8CF9A-9B9B-454D-BDF1-9DB390732E7C}" presName="node" presStyleLbl="node1" presStyleIdx="1" presStyleCnt="5" custLinFactNeighborX="15268">
        <dgm:presLayoutVars>
          <dgm:bulletEnabled val="1"/>
        </dgm:presLayoutVars>
      </dgm:prSet>
      <dgm:spPr/>
      <dgm:t>
        <a:bodyPr/>
        <a:lstStyle/>
        <a:p>
          <a:endParaRPr lang="fr-FR"/>
        </a:p>
      </dgm:t>
    </dgm:pt>
    <dgm:pt modelId="{A626164F-7F5F-470C-9964-EF6BE3B52C2F}" type="pres">
      <dgm:prSet presAssocID="{F666DB65-916C-4EB2-99D7-F818D3BE5D12}" presName="sibTrans" presStyleLbl="sibTrans2D1" presStyleIdx="1" presStyleCnt="4"/>
      <dgm:spPr/>
      <dgm:t>
        <a:bodyPr/>
        <a:lstStyle/>
        <a:p>
          <a:endParaRPr lang="fr-FR"/>
        </a:p>
      </dgm:t>
    </dgm:pt>
    <dgm:pt modelId="{6BC4AAC8-1315-43B1-8E54-D86F84841340}" type="pres">
      <dgm:prSet presAssocID="{F666DB65-916C-4EB2-99D7-F818D3BE5D12}" presName="connectorText" presStyleLbl="sibTrans2D1" presStyleIdx="1" presStyleCnt="4"/>
      <dgm:spPr/>
      <dgm:t>
        <a:bodyPr/>
        <a:lstStyle/>
        <a:p>
          <a:endParaRPr lang="fr-FR"/>
        </a:p>
      </dgm:t>
    </dgm:pt>
    <dgm:pt modelId="{62FB69C5-760A-4F35-8CBF-4A4040C7A7D5}" type="pres">
      <dgm:prSet presAssocID="{90283DF3-8880-4C64-9607-11ADB1DDED90}" presName="node" presStyleLbl="node1" presStyleIdx="2" presStyleCnt="5">
        <dgm:presLayoutVars>
          <dgm:bulletEnabled val="1"/>
        </dgm:presLayoutVars>
      </dgm:prSet>
      <dgm:spPr/>
      <dgm:t>
        <a:bodyPr/>
        <a:lstStyle/>
        <a:p>
          <a:endParaRPr lang="fr-FR"/>
        </a:p>
      </dgm:t>
    </dgm:pt>
    <dgm:pt modelId="{FA4791B6-AEE8-477C-BED8-69B116D315E3}" type="pres">
      <dgm:prSet presAssocID="{D63573D7-5C7D-4478-B164-84447AD9D7E3}" presName="sibTrans" presStyleLbl="sibTrans2D1" presStyleIdx="2" presStyleCnt="4"/>
      <dgm:spPr/>
      <dgm:t>
        <a:bodyPr/>
        <a:lstStyle/>
        <a:p>
          <a:endParaRPr lang="fr-FR"/>
        </a:p>
      </dgm:t>
    </dgm:pt>
    <dgm:pt modelId="{3C713408-518A-45F1-AA43-C753D1C85D9B}" type="pres">
      <dgm:prSet presAssocID="{D63573D7-5C7D-4478-B164-84447AD9D7E3}" presName="connectorText" presStyleLbl="sibTrans2D1" presStyleIdx="2" presStyleCnt="4"/>
      <dgm:spPr/>
      <dgm:t>
        <a:bodyPr/>
        <a:lstStyle/>
        <a:p>
          <a:endParaRPr lang="fr-FR"/>
        </a:p>
      </dgm:t>
    </dgm:pt>
    <dgm:pt modelId="{DE5B6EFB-3779-4F8A-83AD-C0B3E1C0244D}" type="pres">
      <dgm:prSet presAssocID="{49934BC4-ACAD-4B5D-933F-E683A717F9D0}" presName="node" presStyleLbl="node1" presStyleIdx="3" presStyleCnt="5">
        <dgm:presLayoutVars>
          <dgm:bulletEnabled val="1"/>
        </dgm:presLayoutVars>
      </dgm:prSet>
      <dgm:spPr/>
      <dgm:t>
        <a:bodyPr/>
        <a:lstStyle/>
        <a:p>
          <a:endParaRPr lang="fr-FR"/>
        </a:p>
      </dgm:t>
    </dgm:pt>
    <dgm:pt modelId="{825B8609-7ED6-4BC5-8376-CE92C22534C8}" type="pres">
      <dgm:prSet presAssocID="{557139A4-89CE-4A67-897B-B61EC4FF0635}" presName="sibTrans" presStyleLbl="sibTrans2D1" presStyleIdx="3" presStyleCnt="4"/>
      <dgm:spPr/>
      <dgm:t>
        <a:bodyPr/>
        <a:lstStyle/>
        <a:p>
          <a:endParaRPr lang="fr-FR"/>
        </a:p>
      </dgm:t>
    </dgm:pt>
    <dgm:pt modelId="{780D7969-048D-4E6D-A078-6D556D66319E}" type="pres">
      <dgm:prSet presAssocID="{557139A4-89CE-4A67-897B-B61EC4FF0635}" presName="connectorText" presStyleLbl="sibTrans2D1" presStyleIdx="3" presStyleCnt="4"/>
      <dgm:spPr/>
      <dgm:t>
        <a:bodyPr/>
        <a:lstStyle/>
        <a:p>
          <a:endParaRPr lang="fr-FR"/>
        </a:p>
      </dgm:t>
    </dgm:pt>
    <dgm:pt modelId="{F30176CE-B1AB-4864-BD78-04F9848B95C0}" type="pres">
      <dgm:prSet presAssocID="{329FB9A5-8D5D-45F2-A4BC-D494AA79A282}" presName="node" presStyleLbl="node1" presStyleIdx="4" presStyleCnt="5">
        <dgm:presLayoutVars>
          <dgm:bulletEnabled val="1"/>
        </dgm:presLayoutVars>
      </dgm:prSet>
      <dgm:spPr/>
      <dgm:t>
        <a:bodyPr/>
        <a:lstStyle/>
        <a:p>
          <a:endParaRPr lang="fr-FR"/>
        </a:p>
      </dgm:t>
    </dgm:pt>
  </dgm:ptLst>
  <dgm:cxnLst>
    <dgm:cxn modelId="{C28A6036-1036-42BE-B84C-D5300519FA4E}" type="presOf" srcId="{557139A4-89CE-4A67-897B-B61EC4FF0635}" destId="{780D7969-048D-4E6D-A078-6D556D66319E}" srcOrd="1" destOrd="0" presId="urn:microsoft.com/office/officeart/2005/8/layout/process1"/>
    <dgm:cxn modelId="{6908852D-D7E8-4E53-9945-36604CD6C817}" srcId="{6A9B4F62-5604-4C9B-A3FA-B8B65A84FFC9}" destId="{90283DF3-8880-4C64-9607-11ADB1DDED90}" srcOrd="2" destOrd="0" parTransId="{19BDFA5E-7AC4-488D-86E2-52E5E4C26197}" sibTransId="{D63573D7-5C7D-4478-B164-84447AD9D7E3}"/>
    <dgm:cxn modelId="{88F5404A-F2F9-40EB-92C7-7E41C88F6900}" type="presOf" srcId="{F666DB65-916C-4EB2-99D7-F818D3BE5D12}" destId="{A626164F-7F5F-470C-9964-EF6BE3B52C2F}" srcOrd="0" destOrd="0" presId="urn:microsoft.com/office/officeart/2005/8/layout/process1"/>
    <dgm:cxn modelId="{2CC6841F-BC52-43F3-80AE-FA98F7ACB988}" type="presOf" srcId="{6A9B4F62-5604-4C9B-A3FA-B8B65A84FFC9}" destId="{73B7BBCF-3A98-48BD-80C8-1DCD292292C3}" srcOrd="0" destOrd="0" presId="urn:microsoft.com/office/officeart/2005/8/layout/process1"/>
    <dgm:cxn modelId="{C881A0DC-CA14-4FBE-8CB3-EC1A6C0AE299}" type="presOf" srcId="{D63573D7-5C7D-4478-B164-84447AD9D7E3}" destId="{3C713408-518A-45F1-AA43-C753D1C85D9B}" srcOrd="1" destOrd="0" presId="urn:microsoft.com/office/officeart/2005/8/layout/process1"/>
    <dgm:cxn modelId="{0AEEC425-3B2A-403F-AB63-EEC7FFD29A20}" type="presOf" srcId="{94CF90BF-3614-48BB-9AAB-2A2C1C88AB8C}" destId="{E80147AD-65E7-45BD-B102-C37A8F9353C3}" srcOrd="0" destOrd="0" presId="urn:microsoft.com/office/officeart/2005/8/layout/process1"/>
    <dgm:cxn modelId="{426B55E8-1335-47CB-B5DE-28E7DCAE02AA}" srcId="{6A9B4F62-5604-4C9B-A3FA-B8B65A84FFC9}" destId="{329FB9A5-8D5D-45F2-A4BC-D494AA79A282}" srcOrd="4" destOrd="0" parTransId="{4A831A3B-EB22-4ED8-A31D-00F24C6148A5}" sibTransId="{2F7C52D4-E28E-4190-B435-93CFB3E4A9CA}"/>
    <dgm:cxn modelId="{4EE369E1-557D-4482-A5B5-282A8527838C}" type="presOf" srcId="{94CF90BF-3614-48BB-9AAB-2A2C1C88AB8C}" destId="{85CB182C-7D29-4F4B-A3F9-81DF66377F0B}" srcOrd="1" destOrd="0" presId="urn:microsoft.com/office/officeart/2005/8/layout/process1"/>
    <dgm:cxn modelId="{E43BB508-48C7-4D80-90D0-71440F18B953}" type="presOf" srcId="{49934BC4-ACAD-4B5D-933F-E683A717F9D0}" destId="{DE5B6EFB-3779-4F8A-83AD-C0B3E1C0244D}" srcOrd="0" destOrd="0" presId="urn:microsoft.com/office/officeart/2005/8/layout/process1"/>
    <dgm:cxn modelId="{F53AE469-32CF-40D9-9FF2-9812DCCA4477}" type="presOf" srcId="{4CF8E254-B4CE-463E-9812-6174C767E328}" destId="{34F2F84C-1DFF-4047-8C5E-0CD23A6F05DB}" srcOrd="0" destOrd="0" presId="urn:microsoft.com/office/officeart/2005/8/layout/process1"/>
    <dgm:cxn modelId="{A75F2939-2CD3-441C-8612-9EDFA21033DE}" type="presOf" srcId="{557139A4-89CE-4A67-897B-B61EC4FF0635}" destId="{825B8609-7ED6-4BC5-8376-CE92C22534C8}" srcOrd="0" destOrd="0" presId="urn:microsoft.com/office/officeart/2005/8/layout/process1"/>
    <dgm:cxn modelId="{47821496-A40C-4F12-BEF5-12D56AE8B2B0}" type="presOf" srcId="{329FB9A5-8D5D-45F2-A4BC-D494AA79A282}" destId="{F30176CE-B1AB-4864-BD78-04F9848B95C0}" srcOrd="0" destOrd="0" presId="urn:microsoft.com/office/officeart/2005/8/layout/process1"/>
    <dgm:cxn modelId="{D8DC76E9-1832-429D-A0AC-2A34E18E3F5D}" type="presOf" srcId="{9BB8CF9A-9B9B-454D-BDF1-9DB390732E7C}" destId="{7C80D1D3-5715-4522-BEF2-1474CF235B9B}" srcOrd="0" destOrd="0" presId="urn:microsoft.com/office/officeart/2005/8/layout/process1"/>
    <dgm:cxn modelId="{54F8F4DA-A08A-424B-9719-DDA2F8ED53D7}" srcId="{6A9B4F62-5604-4C9B-A3FA-B8B65A84FFC9}" destId="{49934BC4-ACAD-4B5D-933F-E683A717F9D0}" srcOrd="3" destOrd="0" parTransId="{A20B4C36-38F3-4406-A3F8-F1F627927CC9}" sibTransId="{557139A4-89CE-4A67-897B-B61EC4FF0635}"/>
    <dgm:cxn modelId="{D1962318-3742-4F06-8D89-8D71A4ED232A}" type="presOf" srcId="{90283DF3-8880-4C64-9607-11ADB1DDED90}" destId="{62FB69C5-760A-4F35-8CBF-4A4040C7A7D5}" srcOrd="0" destOrd="0" presId="urn:microsoft.com/office/officeart/2005/8/layout/process1"/>
    <dgm:cxn modelId="{A1FBA281-1D8F-4EF3-A69B-B2D0687979DD}" type="presOf" srcId="{F666DB65-916C-4EB2-99D7-F818D3BE5D12}" destId="{6BC4AAC8-1315-43B1-8E54-D86F84841340}" srcOrd="1" destOrd="0" presId="urn:microsoft.com/office/officeart/2005/8/layout/process1"/>
    <dgm:cxn modelId="{B756E852-BDD9-4974-A149-E3BB74CF46A8}" srcId="{6A9B4F62-5604-4C9B-A3FA-B8B65A84FFC9}" destId="{4CF8E254-B4CE-463E-9812-6174C767E328}" srcOrd="0" destOrd="0" parTransId="{0A90EDD4-5703-41BA-8A36-A886835F0288}" sibTransId="{94CF90BF-3614-48BB-9AAB-2A2C1C88AB8C}"/>
    <dgm:cxn modelId="{4FAB90EC-0156-4563-B592-564442A92695}" srcId="{6A9B4F62-5604-4C9B-A3FA-B8B65A84FFC9}" destId="{9BB8CF9A-9B9B-454D-BDF1-9DB390732E7C}" srcOrd="1" destOrd="0" parTransId="{671CBA10-418C-425C-AC9C-8D71E8153E11}" sibTransId="{F666DB65-916C-4EB2-99D7-F818D3BE5D12}"/>
    <dgm:cxn modelId="{AE357B99-EA6B-4C07-B0AF-AB7C765378FB}" type="presOf" srcId="{D63573D7-5C7D-4478-B164-84447AD9D7E3}" destId="{FA4791B6-AEE8-477C-BED8-69B116D315E3}" srcOrd="0" destOrd="0" presId="urn:microsoft.com/office/officeart/2005/8/layout/process1"/>
    <dgm:cxn modelId="{CA1FA876-2000-4F7D-89D7-7C1997E48DDF}" type="presParOf" srcId="{73B7BBCF-3A98-48BD-80C8-1DCD292292C3}" destId="{34F2F84C-1DFF-4047-8C5E-0CD23A6F05DB}" srcOrd="0" destOrd="0" presId="urn:microsoft.com/office/officeart/2005/8/layout/process1"/>
    <dgm:cxn modelId="{1D362975-8951-49E1-B219-5949F017B4D4}" type="presParOf" srcId="{73B7BBCF-3A98-48BD-80C8-1DCD292292C3}" destId="{E80147AD-65E7-45BD-B102-C37A8F9353C3}" srcOrd="1" destOrd="0" presId="urn:microsoft.com/office/officeart/2005/8/layout/process1"/>
    <dgm:cxn modelId="{21E49540-3865-4917-A667-FD0874B0ABCB}" type="presParOf" srcId="{E80147AD-65E7-45BD-B102-C37A8F9353C3}" destId="{85CB182C-7D29-4F4B-A3F9-81DF66377F0B}" srcOrd="0" destOrd="0" presId="urn:microsoft.com/office/officeart/2005/8/layout/process1"/>
    <dgm:cxn modelId="{08B2830B-B40E-4C15-9C9D-506009D3F64F}" type="presParOf" srcId="{73B7BBCF-3A98-48BD-80C8-1DCD292292C3}" destId="{7C80D1D3-5715-4522-BEF2-1474CF235B9B}" srcOrd="2" destOrd="0" presId="urn:microsoft.com/office/officeart/2005/8/layout/process1"/>
    <dgm:cxn modelId="{F4BDBD47-7D57-4E26-AE65-E2170DF20287}" type="presParOf" srcId="{73B7BBCF-3A98-48BD-80C8-1DCD292292C3}" destId="{A626164F-7F5F-470C-9964-EF6BE3B52C2F}" srcOrd="3" destOrd="0" presId="urn:microsoft.com/office/officeart/2005/8/layout/process1"/>
    <dgm:cxn modelId="{C32CCF89-E670-4B56-A147-2CCA63195B85}" type="presParOf" srcId="{A626164F-7F5F-470C-9964-EF6BE3B52C2F}" destId="{6BC4AAC8-1315-43B1-8E54-D86F84841340}" srcOrd="0" destOrd="0" presId="urn:microsoft.com/office/officeart/2005/8/layout/process1"/>
    <dgm:cxn modelId="{A896ED4D-6A68-49BE-B907-A30EF2441C92}" type="presParOf" srcId="{73B7BBCF-3A98-48BD-80C8-1DCD292292C3}" destId="{62FB69C5-760A-4F35-8CBF-4A4040C7A7D5}" srcOrd="4" destOrd="0" presId="urn:microsoft.com/office/officeart/2005/8/layout/process1"/>
    <dgm:cxn modelId="{8D52416C-EE24-42D0-B5B5-EF83B5C0A09E}" type="presParOf" srcId="{73B7BBCF-3A98-48BD-80C8-1DCD292292C3}" destId="{FA4791B6-AEE8-477C-BED8-69B116D315E3}" srcOrd="5" destOrd="0" presId="urn:microsoft.com/office/officeart/2005/8/layout/process1"/>
    <dgm:cxn modelId="{5CA8C9A8-569D-4088-8ABD-A2EBD82B13AC}" type="presParOf" srcId="{FA4791B6-AEE8-477C-BED8-69B116D315E3}" destId="{3C713408-518A-45F1-AA43-C753D1C85D9B}" srcOrd="0" destOrd="0" presId="urn:microsoft.com/office/officeart/2005/8/layout/process1"/>
    <dgm:cxn modelId="{1CF13784-CD1F-47F2-9BAC-044A615664A2}" type="presParOf" srcId="{73B7BBCF-3A98-48BD-80C8-1DCD292292C3}" destId="{DE5B6EFB-3779-4F8A-83AD-C0B3E1C0244D}" srcOrd="6" destOrd="0" presId="urn:microsoft.com/office/officeart/2005/8/layout/process1"/>
    <dgm:cxn modelId="{C154F88D-BCF9-4056-81BD-3CA967660A4B}" type="presParOf" srcId="{73B7BBCF-3A98-48BD-80C8-1DCD292292C3}" destId="{825B8609-7ED6-4BC5-8376-CE92C22534C8}" srcOrd="7" destOrd="0" presId="urn:microsoft.com/office/officeart/2005/8/layout/process1"/>
    <dgm:cxn modelId="{B2806F1E-9320-433E-A32A-C75FA94FFBED}" type="presParOf" srcId="{825B8609-7ED6-4BC5-8376-CE92C22534C8}" destId="{780D7969-048D-4E6D-A078-6D556D66319E}" srcOrd="0" destOrd="0" presId="urn:microsoft.com/office/officeart/2005/8/layout/process1"/>
    <dgm:cxn modelId="{93899470-A487-437E-9375-60260F47F1B1}" type="presParOf" srcId="{73B7BBCF-3A98-48BD-80C8-1DCD292292C3}" destId="{F30176CE-B1AB-4864-BD78-04F9848B95C0}" srcOrd="8"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37BC0-028B-4528-A455-3189868D07EF}" type="datetimeFigureOut">
              <a:rPr lang="fr-FR" smtClean="0"/>
              <a:pPr/>
              <a:t>11/02/2021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E2884-8427-4C84-8D63-104B1E6B698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1A3CA5A8-EBE5-4511-A623-119687A35831}" type="datetimeFigureOut">
              <a:rPr lang="fr-FR" smtClean="0"/>
              <a:pPr/>
              <a:t>11/02/2021</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8EFCF1F8-CCDB-46D6-ABBF-BA25A8CA421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FCF1F8-CCDB-46D6-ABBF-BA25A8CA42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FCF1F8-CCDB-46D6-ABBF-BA25A8CA421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FCF1F8-CCDB-46D6-ABBF-BA25A8CA4219}"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FCF1F8-CCDB-46D6-ABBF-BA25A8CA4219}"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EFCF1F8-CCDB-46D6-ABBF-BA25A8CA4219}"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EFCF1F8-CCDB-46D6-ABBF-BA25A8CA421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EFCF1F8-CCDB-46D6-ABBF-BA25A8CA4219}"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1A3CA5A8-EBE5-4511-A623-119687A35831}" type="datetimeFigureOut">
              <a:rPr lang="fr-FR" smtClean="0"/>
              <a:pPr/>
              <a:t>11/02/2021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8EFCF1F8-CCDB-46D6-ABBF-BA25A8CA421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1A3CA5A8-EBE5-4511-A623-119687A35831}" type="datetimeFigureOut">
              <a:rPr lang="fr-FR" smtClean="0"/>
              <a:pPr/>
              <a:t>11/02/2021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EFCF1F8-CCDB-46D6-ABBF-BA25A8CA421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1A3CA5A8-EBE5-4511-A623-119687A35831}" type="datetimeFigureOut">
              <a:rPr lang="fr-FR" smtClean="0"/>
              <a:pPr/>
              <a:t>11/02/2021</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8EFCF1F8-CCDB-46D6-ABBF-BA25A8CA4219}"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3CA5A8-EBE5-4511-A623-119687A35831}" type="datetimeFigureOut">
              <a:rPr lang="fr-FR" smtClean="0"/>
              <a:pPr/>
              <a:t>11/02/2021</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FCF1F8-CCDB-46D6-ABBF-BA25A8CA421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14348" y="500042"/>
            <a:ext cx="7772400" cy="1199704"/>
          </a:xfrm>
        </p:spPr>
        <p:txBody>
          <a:bodyPr>
            <a:normAutofit fontScale="92500" lnSpcReduction="20000"/>
          </a:bodyPr>
          <a:lstStyle/>
          <a:p>
            <a:pPr algn="ctr"/>
            <a:r>
              <a:rPr lang="fr-FR" b="1" dirty="0" smtClean="0">
                <a:effectLst>
                  <a:outerShdw blurRad="38100" dist="38100" dir="2700000" algn="tl">
                    <a:srgbClr val="000000">
                      <a:alpha val="43137"/>
                    </a:srgbClr>
                  </a:outerShdw>
                </a:effectLst>
              </a:rPr>
              <a:t>Professeur CHOUAM </a:t>
            </a:r>
            <a:r>
              <a:rPr lang="fr-FR" b="1" dirty="0" err="1" smtClean="0">
                <a:effectLst>
                  <a:outerShdw blurRad="38100" dist="38100" dir="2700000" algn="tl">
                    <a:srgbClr val="000000">
                      <a:alpha val="43137"/>
                    </a:srgbClr>
                  </a:outerShdw>
                </a:effectLst>
              </a:rPr>
              <a:t>Bouchama</a:t>
            </a:r>
            <a:endParaRPr lang="fr-FR" b="1" dirty="0" smtClean="0">
              <a:effectLst>
                <a:outerShdw blurRad="38100" dist="38100" dir="2700000" algn="tl">
                  <a:srgbClr val="000000">
                    <a:alpha val="43137"/>
                  </a:srgbClr>
                </a:outerShdw>
              </a:effectLst>
            </a:endParaRPr>
          </a:p>
          <a:p>
            <a:pPr algn="ctr"/>
            <a:r>
              <a:rPr lang="fr-FR" dirty="0" smtClean="0">
                <a:effectLst>
                  <a:outerShdw blurRad="38100" dist="38100" dir="2700000" algn="tl">
                    <a:srgbClr val="000000">
                      <a:alpha val="43137"/>
                    </a:srgbClr>
                  </a:outerShdw>
                </a:effectLst>
              </a:rPr>
              <a:t>Directeur de laboratoire de recherche</a:t>
            </a:r>
          </a:p>
          <a:p>
            <a:pPr algn="ctr"/>
            <a:r>
              <a:rPr lang="fr-FR" dirty="0" smtClean="0">
                <a:effectLst>
                  <a:outerShdw blurRad="38100" dist="38100" dir="2700000" algn="tl">
                    <a:srgbClr val="000000">
                      <a:alpha val="43137"/>
                    </a:srgbClr>
                  </a:outerShdw>
                </a:effectLst>
              </a:rPr>
              <a:t>R E F E I R I</a:t>
            </a:r>
            <a:endParaRPr lang="fr-FR" dirty="0">
              <a:effectLst>
                <a:outerShdw blurRad="38100" dist="38100" dir="2700000" algn="tl">
                  <a:srgbClr val="000000">
                    <a:alpha val="43137"/>
                  </a:srgbClr>
                </a:outerShdw>
              </a:effectLst>
            </a:endParaRPr>
          </a:p>
        </p:txBody>
      </p:sp>
      <p:sp>
        <p:nvSpPr>
          <p:cNvPr id="5" name="Sous-titre 2"/>
          <p:cNvSpPr txBox="1">
            <a:spLocks/>
          </p:cNvSpPr>
          <p:nvPr/>
        </p:nvSpPr>
        <p:spPr>
          <a:xfrm>
            <a:off x="714348" y="1943544"/>
            <a:ext cx="7772400" cy="1199704"/>
          </a:xfrm>
          <a:prstGeom prst="rect">
            <a:avLst/>
          </a:prstGeom>
        </p:spPr>
        <p:txBody>
          <a:bodyPr vert="horz" lIns="45720" rIns="45720">
            <a:norm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27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Enseignant</a:t>
            </a:r>
            <a:r>
              <a:rPr kumimoji="0" lang="fr-FR" sz="2700" b="0"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 – Chercheur à l’Université Oran 2</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fr-FR" sz="2700" baseline="0" dirty="0" smtClean="0">
                <a:solidFill>
                  <a:schemeClr val="tx2"/>
                </a:solidFill>
                <a:effectLst>
                  <a:outerShdw blurRad="38100" dist="38100" dir="2700000" algn="tl">
                    <a:srgbClr val="000000">
                      <a:alpha val="43137"/>
                    </a:srgbClr>
                  </a:outerShdw>
                </a:effectLst>
              </a:rPr>
              <a:t>Mohamed Ben Ahmed</a:t>
            </a:r>
            <a:endParaRPr kumimoji="0" lang="fr-FR" sz="27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n-lt"/>
              <a:ea typeface="+mn-ea"/>
              <a:cs typeface="+mn-cs"/>
            </a:endParaRPr>
          </a:p>
        </p:txBody>
      </p:sp>
      <p:sp>
        <p:nvSpPr>
          <p:cNvPr id="6" name="Sous-titre 2"/>
          <p:cNvSpPr txBox="1">
            <a:spLocks/>
          </p:cNvSpPr>
          <p:nvPr/>
        </p:nvSpPr>
        <p:spPr>
          <a:xfrm>
            <a:off x="714348" y="3229428"/>
            <a:ext cx="7772400" cy="1199704"/>
          </a:xfrm>
          <a:prstGeom prst="rect">
            <a:avLst/>
          </a:prstGeom>
        </p:spPr>
        <p:txBody>
          <a:bodyPr vert="horz" lIns="45720" rIns="45720">
            <a:norm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27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Faculté des sciences économiques, commerciales &amp; des sciences de gestion</a:t>
            </a:r>
            <a:endParaRPr kumimoji="0" lang="fr-FR" sz="27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n-lt"/>
              <a:ea typeface="+mn-ea"/>
              <a:cs typeface="+mn-cs"/>
            </a:endParaRPr>
          </a:p>
        </p:txBody>
      </p:sp>
      <p:sp>
        <p:nvSpPr>
          <p:cNvPr id="7" name="Sous-titre 2"/>
          <p:cNvSpPr txBox="1">
            <a:spLocks/>
          </p:cNvSpPr>
          <p:nvPr/>
        </p:nvSpPr>
        <p:spPr>
          <a:xfrm>
            <a:off x="714348" y="4586750"/>
            <a:ext cx="7772400" cy="628200"/>
          </a:xfrm>
          <a:prstGeom prst="rect">
            <a:avLst/>
          </a:prstGeom>
        </p:spPr>
        <p:txBody>
          <a:bodyPr vert="horz" lIns="45720" rIns="45720">
            <a:normAutofit fontScale="85000" lnSpcReduction="10000"/>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27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Département </a:t>
            </a:r>
            <a:r>
              <a:rPr kumimoji="0" lang="fr-FR" sz="27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des sciences financières </a:t>
            </a:r>
            <a:r>
              <a:rPr kumimoji="0" lang="fr-FR" sz="27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&amp; comptabilité</a:t>
            </a:r>
            <a:endParaRPr kumimoji="0" lang="fr-FR" sz="27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n-lt"/>
              <a:ea typeface="+mn-ea"/>
              <a:cs typeface="+mn-cs"/>
            </a:endParaRPr>
          </a:p>
        </p:txBody>
      </p:sp>
      <p:sp>
        <p:nvSpPr>
          <p:cNvPr id="8" name="Sous-titre 2"/>
          <p:cNvSpPr txBox="1">
            <a:spLocks/>
          </p:cNvSpPr>
          <p:nvPr/>
        </p:nvSpPr>
        <p:spPr>
          <a:xfrm>
            <a:off x="714348" y="6372700"/>
            <a:ext cx="7772400" cy="628200"/>
          </a:xfrm>
          <a:prstGeom prst="rect">
            <a:avLst/>
          </a:prstGeom>
        </p:spPr>
        <p:txBody>
          <a:bodyPr vert="horz" lIns="45720" rIns="45720">
            <a:norm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fr-FR" sz="2000" i="0" u="none" strike="noStrike" kern="120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E-mail</a:t>
            </a:r>
            <a:r>
              <a:rPr kumimoji="0" lang="fr-FR" sz="2000"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t> : chouambouchama2002@yahoo.fr</a:t>
            </a:r>
            <a:endParaRPr kumimoji="0" lang="fr-FR" sz="200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9" name="Image 8" descr="LOGO UNIVERSITE ORAN.jpg"/>
          <p:cNvPicPr>
            <a:picLocks noChangeAspect="1"/>
          </p:cNvPicPr>
          <p:nvPr/>
        </p:nvPicPr>
        <p:blipFill>
          <a:blip r:embed="rId2" cstate="print"/>
          <a:stretch>
            <a:fillRect/>
          </a:stretch>
        </p:blipFill>
        <p:spPr>
          <a:xfrm>
            <a:off x="285720" y="214290"/>
            <a:ext cx="1285884" cy="13573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Ce  qu’il  faut  retenir</a:t>
            </a:r>
            <a:endParaRPr lang="fr-FR" dirty="0"/>
          </a:p>
        </p:txBody>
      </p:sp>
      <p:sp>
        <p:nvSpPr>
          <p:cNvPr id="4" name="Titre 2"/>
          <p:cNvSpPr txBox="1">
            <a:spLocks/>
          </p:cNvSpPr>
          <p:nvPr/>
        </p:nvSpPr>
        <p:spPr>
          <a:xfrm>
            <a:off x="428596" y="1357306"/>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0000"/>
            <a:scene3d>
              <a:camera prst="orthographicFront"/>
              <a:lightRig rig="soft" dir="t"/>
            </a:scene3d>
            <a:sp3d prstMaterial="softEdge">
              <a:bevelT w="25400" h="25400"/>
            </a:sp3d>
          </a:bodyPr>
          <a:lstStyle/>
          <a:p>
            <a:pPr algn="just">
              <a:lnSpc>
                <a:spcPct val="150000"/>
              </a:lnSpc>
            </a:pPr>
            <a:r>
              <a:rPr lang="fr-FR" sz="2800" b="1" dirty="0" smtClean="0"/>
              <a:t>Nous devons retenir les deux éléments suivants:</a:t>
            </a:r>
          </a:p>
          <a:p>
            <a:pPr algn="just">
              <a:lnSpc>
                <a:spcPct val="120000"/>
              </a:lnSpc>
            </a:pPr>
            <a:endParaRPr lang="fr-FR" sz="1600" b="1" dirty="0" smtClean="0"/>
          </a:p>
          <a:p>
            <a:pPr marL="514350" indent="-514350" algn="just">
              <a:lnSpc>
                <a:spcPct val="150000"/>
              </a:lnSpc>
              <a:buAutoNum type="arabicPeriod"/>
            </a:pPr>
            <a:r>
              <a:rPr lang="fr-FR" sz="2800" b="1" dirty="0" smtClean="0"/>
              <a:t>Un stock crée un besoin de financement et il est nécessaire de prévoir le financement de ce besoin. Ce besoin s’appelle : </a:t>
            </a:r>
            <a:r>
              <a:rPr lang="fr-FR" sz="2800" b="1" dirty="0" smtClean="0">
                <a:effectLst>
                  <a:outerShdw blurRad="38100" dist="38100" dir="2700000" algn="tl">
                    <a:srgbClr val="000000">
                      <a:alpha val="43137"/>
                    </a:srgbClr>
                  </a:outerShdw>
                </a:effectLst>
              </a:rPr>
              <a:t>besoin de financement du cycle d’exploitation </a:t>
            </a:r>
            <a:r>
              <a:rPr lang="fr-FR" sz="2800" b="1" dirty="0" smtClean="0"/>
              <a:t>(BFCE) et qu’il existe une méthode pour prévoir son montant.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Ce  qu’il  faut  retenir</a:t>
            </a:r>
            <a:endParaRPr lang="fr-FR" dirty="0"/>
          </a:p>
        </p:txBody>
      </p:sp>
      <p:sp>
        <p:nvSpPr>
          <p:cNvPr id="4" name="Titre 2"/>
          <p:cNvSpPr txBox="1">
            <a:spLocks/>
          </p:cNvSpPr>
          <p:nvPr/>
        </p:nvSpPr>
        <p:spPr>
          <a:xfrm>
            <a:off x="428596" y="1357306"/>
            <a:ext cx="8229600" cy="478633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marL="514350" indent="-514350" algn="just">
              <a:lnSpc>
                <a:spcPct val="170000"/>
              </a:lnSpc>
            </a:pPr>
            <a:r>
              <a:rPr lang="fr-FR" sz="3300" dirty="0" smtClean="0"/>
              <a:t>2. </a:t>
            </a:r>
            <a:r>
              <a:rPr lang="fr-FR" sz="3400" b="1" dirty="0" smtClean="0"/>
              <a:t>Un investissement, par l’acquisition d’un local, crée également un besoin de financement. Il est nécessaire que la rentabilité attendue de cet investissement soit supérieure au taux d’intérêt de l’emprunt qui a servi à le financier.</a:t>
            </a:r>
          </a:p>
          <a:p>
            <a:pPr marL="514350" indent="-514350" algn="just">
              <a:lnSpc>
                <a:spcPct val="120000"/>
              </a:lnSpc>
            </a:pPr>
            <a:endParaRPr lang="fr-FR" sz="3400" b="1" dirty="0" smtClean="0"/>
          </a:p>
          <a:p>
            <a:pPr marL="514350" indent="-514350" algn="just">
              <a:lnSpc>
                <a:spcPct val="170000"/>
              </a:lnSpc>
              <a:buFont typeface="Wingdings" pitchFamily="2" charset="2"/>
              <a:buChar char="v"/>
            </a:pPr>
            <a:r>
              <a:rPr lang="fr-FR" sz="3400" b="1" dirty="0" smtClean="0"/>
              <a:t>Ces investissements et ces financements, lorsqu’ils sont prévus, sont décrits dans des documents prévisionnels.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357174"/>
            <a:ext cx="8229600" cy="1143000"/>
          </a:xfrm>
        </p:spPr>
        <p:txBody>
          <a:bodyPr>
            <a:normAutofit/>
          </a:bodyPr>
          <a:lstStyle/>
          <a:p>
            <a:pPr algn="ctr"/>
            <a:r>
              <a:rPr lang="fr-FR" dirty="0" smtClean="0"/>
              <a:t>Les documents prévisionnels</a:t>
            </a:r>
            <a:endParaRPr lang="fr-FR" dirty="0"/>
          </a:p>
        </p:txBody>
      </p:sp>
      <p:sp>
        <p:nvSpPr>
          <p:cNvPr id="4" name="Titre 2"/>
          <p:cNvSpPr txBox="1">
            <a:spLocks/>
          </p:cNvSpPr>
          <p:nvPr/>
        </p:nvSpPr>
        <p:spPr>
          <a:xfrm>
            <a:off x="214282" y="1500174"/>
            <a:ext cx="8229600" cy="364333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marL="514350" indent="-514350" algn="just">
              <a:lnSpc>
                <a:spcPct val="150000"/>
              </a:lnSpc>
            </a:pPr>
            <a:r>
              <a:rPr lang="fr-FR" sz="2800" dirty="0" smtClean="0"/>
              <a:t>		</a:t>
            </a:r>
            <a:r>
              <a:rPr lang="fr-FR" sz="2800" b="1" dirty="0" smtClean="0"/>
              <a:t>Les documents prévisionnels décrivent l’avenir en quelques chiffres. Il peuvent être à CT à moins d’un an pour représenter un avenir très raisonnablement envisageable puisque très proche.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1143000"/>
          </a:xfrm>
        </p:spPr>
        <p:txBody>
          <a:bodyPr>
            <a:normAutofit fontScale="90000"/>
          </a:bodyPr>
          <a:lstStyle/>
          <a:p>
            <a:pPr algn="ctr"/>
            <a:r>
              <a:rPr lang="fr-FR" dirty="0" smtClean="0"/>
              <a:t>Les documents à court terme (CT)</a:t>
            </a:r>
            <a:endParaRPr lang="fr-FR" dirty="0"/>
          </a:p>
        </p:txBody>
      </p:sp>
      <p:sp>
        <p:nvSpPr>
          <p:cNvPr id="4" name="Titre 2"/>
          <p:cNvSpPr txBox="1">
            <a:spLocks/>
          </p:cNvSpPr>
          <p:nvPr/>
        </p:nvSpPr>
        <p:spPr>
          <a:xfrm>
            <a:off x="642910" y="1571612"/>
            <a:ext cx="8229600" cy="400052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marL="514350" indent="-514350">
              <a:lnSpc>
                <a:spcPct val="150000"/>
              </a:lnSpc>
            </a:pPr>
            <a:r>
              <a:rPr lang="fr-FR" sz="2800" dirty="0" smtClean="0"/>
              <a:t>	</a:t>
            </a:r>
            <a:r>
              <a:rPr lang="fr-FR" sz="2800" b="1" dirty="0" smtClean="0"/>
              <a:t>les documents prévisionnels à court terme sont :</a:t>
            </a:r>
          </a:p>
          <a:p>
            <a:pPr marL="514350" indent="-514350">
              <a:lnSpc>
                <a:spcPct val="120000"/>
              </a:lnSpc>
            </a:pPr>
            <a:endParaRPr lang="fr-FR" sz="2800" b="1" dirty="0" smtClean="0"/>
          </a:p>
          <a:p>
            <a:pPr marL="971550" lvl="1" indent="-514350">
              <a:lnSpc>
                <a:spcPct val="150000"/>
              </a:lnSpc>
              <a:buFont typeface="Wingdings" pitchFamily="2" charset="2"/>
              <a:buChar char="Ø"/>
            </a:pPr>
            <a:r>
              <a:rPr lang="fr-FR" sz="2800" b="1" dirty="0" smtClean="0"/>
              <a:t>Le budget prévisionnel de trésorerie.</a:t>
            </a:r>
          </a:p>
          <a:p>
            <a:pPr marL="971550" lvl="1" indent="-514350">
              <a:lnSpc>
                <a:spcPct val="150000"/>
              </a:lnSpc>
              <a:buFont typeface="Wingdings" pitchFamily="2" charset="2"/>
              <a:buChar char="Ø"/>
            </a:pPr>
            <a:r>
              <a:rPr lang="fr-FR" sz="2800" b="1" dirty="0" smtClean="0"/>
              <a:t>Le compte de résultat prévisionnel.</a:t>
            </a:r>
          </a:p>
          <a:p>
            <a:pPr marL="971550" lvl="1" indent="-514350">
              <a:lnSpc>
                <a:spcPct val="150000"/>
              </a:lnSpc>
              <a:buFont typeface="Wingdings" pitchFamily="2" charset="2"/>
              <a:buChar char="Ø"/>
            </a:pPr>
            <a:r>
              <a:rPr lang="fr-FR" sz="2800" b="1" dirty="0" smtClean="0"/>
              <a:t>Le bilan prévisionnel.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85736"/>
            <a:ext cx="8229600" cy="1143000"/>
          </a:xfrm>
        </p:spPr>
        <p:txBody>
          <a:bodyPr>
            <a:normAutofit fontScale="90000"/>
          </a:bodyPr>
          <a:lstStyle/>
          <a:p>
            <a:pPr algn="ctr"/>
            <a:r>
              <a:rPr lang="fr-FR" dirty="0" smtClean="0"/>
              <a:t>Les documents à moyen &amp; long terme (MT &amp; LT)</a:t>
            </a:r>
            <a:endParaRPr lang="fr-FR" dirty="0"/>
          </a:p>
        </p:txBody>
      </p:sp>
      <p:sp>
        <p:nvSpPr>
          <p:cNvPr id="4" name="Titre 2"/>
          <p:cNvSpPr txBox="1">
            <a:spLocks/>
          </p:cNvSpPr>
          <p:nvPr/>
        </p:nvSpPr>
        <p:spPr>
          <a:xfrm>
            <a:off x="142844" y="1500174"/>
            <a:ext cx="8229600" cy="478633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marL="514350" indent="-514350" algn="just">
              <a:lnSpc>
                <a:spcPct val="170000"/>
              </a:lnSpc>
            </a:pPr>
            <a:r>
              <a:rPr lang="fr-FR" sz="3300" dirty="0" smtClean="0"/>
              <a:t>		</a:t>
            </a:r>
            <a:r>
              <a:rPr lang="fr-FR" sz="3300" b="1" dirty="0" smtClean="0"/>
              <a:t>Les documents prévisionnels peuvent également être à moyen ou long terme (MT &amp; LT), de un à sept (07) ans, ou supérieur à 7 ans pour représenter un avenir plus en moins certain compte tenu de son éloignement.</a:t>
            </a:r>
          </a:p>
          <a:p>
            <a:pPr marL="514350" indent="-514350" algn="just">
              <a:lnSpc>
                <a:spcPct val="120000"/>
              </a:lnSpc>
            </a:pPr>
            <a:endParaRPr lang="fr-FR" sz="1900" b="1" dirty="0" smtClean="0"/>
          </a:p>
          <a:p>
            <a:pPr marL="514350" indent="-514350" algn="just">
              <a:lnSpc>
                <a:spcPct val="170000"/>
              </a:lnSpc>
            </a:pPr>
            <a:r>
              <a:rPr lang="fr-FR" sz="3300" b="1" dirty="0" smtClean="0"/>
              <a:t>	Le plan de financement est un document qui décrit un avenir généralement envisagé pour les cinq prochaines années.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1143000"/>
          </a:xfrm>
        </p:spPr>
        <p:txBody>
          <a:bodyPr>
            <a:normAutofit/>
          </a:bodyPr>
          <a:lstStyle/>
          <a:p>
            <a:pPr algn="ctr"/>
            <a:r>
              <a:rPr lang="fr-FR" dirty="0" smtClean="0"/>
              <a:t>Le budget prévisionnel</a:t>
            </a:r>
            <a:endParaRPr lang="fr-FR" dirty="0"/>
          </a:p>
        </p:txBody>
      </p:sp>
      <p:sp>
        <p:nvSpPr>
          <p:cNvPr id="4" name="Titre 2"/>
          <p:cNvSpPr txBox="1">
            <a:spLocks/>
          </p:cNvSpPr>
          <p:nvPr/>
        </p:nvSpPr>
        <p:spPr>
          <a:xfrm>
            <a:off x="357158" y="1285868"/>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0000" lnSpcReduction="20000"/>
            <a:scene3d>
              <a:camera prst="orthographicFront"/>
              <a:lightRig rig="soft" dir="t"/>
            </a:scene3d>
            <a:sp3d prstMaterial="softEdge">
              <a:bevelT w="25400" h="25400"/>
            </a:sp3d>
          </a:bodyPr>
          <a:lstStyle/>
          <a:p>
            <a:pPr marL="514350" indent="-514350" algn="just">
              <a:lnSpc>
                <a:spcPct val="120000"/>
              </a:lnSpc>
            </a:pPr>
            <a:r>
              <a:rPr lang="fr-FR" sz="3300" dirty="0" smtClean="0"/>
              <a:t>		</a:t>
            </a:r>
            <a:r>
              <a:rPr lang="fr-FR" sz="3300" b="1" dirty="0" smtClean="0"/>
              <a:t>le budget prévisionnel de trésorerie est un document qui récapitule les encaissements et les décaissements de l’année à venir.</a:t>
            </a:r>
          </a:p>
          <a:p>
            <a:pPr marL="514350" indent="-514350" algn="just">
              <a:lnSpc>
                <a:spcPct val="120000"/>
              </a:lnSpc>
            </a:pPr>
            <a:endParaRPr lang="fr-FR" sz="3300" b="1" dirty="0" smtClean="0"/>
          </a:p>
          <a:p>
            <a:pPr marL="514350" indent="-514350" algn="just">
              <a:lnSpc>
                <a:spcPct val="120000"/>
              </a:lnSpc>
            </a:pPr>
            <a:r>
              <a:rPr lang="fr-FR" sz="3300" b="1" dirty="0" smtClean="0"/>
              <a:t>	On distingue en général :</a:t>
            </a:r>
          </a:p>
          <a:p>
            <a:pPr marL="514350" indent="-514350" algn="just">
              <a:lnSpc>
                <a:spcPct val="120000"/>
              </a:lnSpc>
            </a:pPr>
            <a:endParaRPr lang="fr-FR" sz="3300" b="1" dirty="0" smtClean="0"/>
          </a:p>
          <a:p>
            <a:pPr marL="514350" indent="-514350" algn="just">
              <a:lnSpc>
                <a:spcPct val="120000"/>
              </a:lnSpc>
            </a:pPr>
            <a:r>
              <a:rPr lang="fr-FR" sz="3300" b="1" dirty="0" smtClean="0"/>
              <a:t>	1 – le budget de trésorerie d’exploitation qui présente les prévisions de recettes (encaissements) et les prévisions de charges (décaissements).</a:t>
            </a:r>
          </a:p>
          <a:p>
            <a:pPr marL="514350" indent="-514350" algn="just">
              <a:lnSpc>
                <a:spcPct val="120000"/>
              </a:lnSpc>
            </a:pPr>
            <a:endParaRPr lang="fr-FR" sz="3300" b="1" dirty="0" smtClean="0"/>
          </a:p>
          <a:p>
            <a:pPr marL="514350" indent="-514350" algn="just">
              <a:lnSpc>
                <a:spcPct val="120000"/>
              </a:lnSpc>
            </a:pPr>
            <a:r>
              <a:rPr lang="fr-FR" sz="3300" b="1" dirty="0" smtClean="0"/>
              <a:t>	2 – le budget de trésorerie hors exploitation qui présente les prévisions d’encaissements liées, par escompte, aux augmentations de capital ou aux nouveaux emprunts et les prévisions de décaissement liées, par exemple, aux acquisitions d’immobilisations.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428612"/>
            <a:ext cx="8229600" cy="1143000"/>
          </a:xfrm>
        </p:spPr>
        <p:txBody>
          <a:bodyPr>
            <a:normAutofit fontScale="90000"/>
          </a:bodyPr>
          <a:lstStyle/>
          <a:p>
            <a:pPr algn="ctr"/>
            <a:r>
              <a:rPr lang="fr-FR" dirty="0" smtClean="0"/>
              <a:t>Bien cibler les charges &amp; les produits</a:t>
            </a:r>
            <a:endParaRPr lang="fr-FR" dirty="0"/>
          </a:p>
        </p:txBody>
      </p:sp>
      <p:sp>
        <p:nvSpPr>
          <p:cNvPr id="4" name="Titre 2"/>
          <p:cNvSpPr txBox="1">
            <a:spLocks/>
          </p:cNvSpPr>
          <p:nvPr/>
        </p:nvSpPr>
        <p:spPr>
          <a:xfrm>
            <a:off x="500034" y="1643050"/>
            <a:ext cx="8229600" cy="428628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marL="514350" indent="-514350" algn="just">
              <a:lnSpc>
                <a:spcPct val="150000"/>
              </a:lnSpc>
            </a:pPr>
            <a:r>
              <a:rPr lang="fr-FR" sz="2800" b="1" u="sng" dirty="0" smtClean="0"/>
              <a:t>NB</a:t>
            </a:r>
            <a:r>
              <a:rPr lang="fr-FR" sz="2800" dirty="0" smtClean="0"/>
              <a:t>:	</a:t>
            </a:r>
            <a:r>
              <a:rPr lang="fr-FR" sz="2800" b="1" dirty="0" smtClean="0"/>
              <a:t>Certaines entreprises considèrent que les 	charges et les produits financiers sont 	des décaissements / encaissements 	d’exploitation, tandis que d’autres les 	considèrent  comme étrangères à 	l’exploitation.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785810"/>
          </a:xfrm>
        </p:spPr>
        <p:txBody>
          <a:bodyPr>
            <a:normAutofit fontScale="90000"/>
          </a:bodyPr>
          <a:lstStyle/>
          <a:p>
            <a:pPr algn="ctr"/>
            <a:r>
              <a:rPr lang="fr-FR" sz="2400" dirty="0" smtClean="0"/>
              <a:t>Données essentiels d’un budget prévisionnel de trésorerie</a:t>
            </a:r>
            <a:endParaRPr lang="fr-FR" sz="2400" dirty="0"/>
          </a:p>
        </p:txBody>
      </p:sp>
      <p:graphicFrame>
        <p:nvGraphicFramePr>
          <p:cNvPr id="5" name="Tableau 4"/>
          <p:cNvGraphicFramePr>
            <a:graphicFrameLocks noGrp="1"/>
          </p:cNvGraphicFramePr>
          <p:nvPr/>
        </p:nvGraphicFramePr>
        <p:xfrm>
          <a:off x="357158" y="971250"/>
          <a:ext cx="8572560" cy="4889806"/>
        </p:xfrm>
        <a:graphic>
          <a:graphicData uri="http://schemas.openxmlformats.org/drawingml/2006/table">
            <a:tbl>
              <a:tblPr firstRow="1" bandRow="1">
                <a:tableStyleId>{5940675A-B579-460E-94D1-54222C63F5DA}</a:tableStyleId>
              </a:tblPr>
              <a:tblGrid>
                <a:gridCol w="4877492"/>
                <a:gridCol w="665112"/>
                <a:gridCol w="665112"/>
                <a:gridCol w="665112"/>
                <a:gridCol w="739014"/>
                <a:gridCol w="960718"/>
              </a:tblGrid>
              <a:tr h="388926">
                <a:tc rowSpan="2">
                  <a:txBody>
                    <a:bodyPr/>
                    <a:lstStyle/>
                    <a:p>
                      <a:pPr algn="ctr"/>
                      <a:r>
                        <a:rPr lang="fr-FR" sz="1200" b="1" dirty="0" smtClean="0"/>
                        <a:t>Budget</a:t>
                      </a:r>
                      <a:r>
                        <a:rPr lang="fr-FR" sz="1200" b="1" baseline="0" dirty="0" smtClean="0"/>
                        <a:t> prévisionnel de trésorerie </a:t>
                      </a:r>
                    </a:p>
                    <a:p>
                      <a:pPr algn="ctr"/>
                      <a:r>
                        <a:rPr lang="fr-FR" sz="1200" b="1" baseline="0" dirty="0" smtClean="0"/>
                        <a:t>Établi le mois 0</a:t>
                      </a:r>
                      <a:endParaRPr lang="fr-FR" sz="1200" b="1" dirty="0"/>
                    </a:p>
                  </a:txBody>
                  <a:tcPr/>
                </a:tc>
                <a:tc gridSpan="5">
                  <a:txBody>
                    <a:bodyPr/>
                    <a:lstStyle/>
                    <a:p>
                      <a:pPr algn="ctr"/>
                      <a:r>
                        <a:rPr lang="fr-FR" sz="1200" b="1" dirty="0" smtClean="0"/>
                        <a:t>Mois </a:t>
                      </a:r>
                      <a:endParaRPr lang="fr-FR" sz="1200" b="1"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428628">
                <a:tc vMerge="1">
                  <a:txBody>
                    <a:bodyPr/>
                    <a:lstStyle/>
                    <a:p>
                      <a:endParaRPr lang="fr-FR" dirty="0"/>
                    </a:p>
                  </a:txBody>
                  <a:tcPr/>
                </a:tc>
                <a:tc>
                  <a:txBody>
                    <a:bodyPr/>
                    <a:lstStyle/>
                    <a:p>
                      <a:pPr algn="ctr"/>
                      <a:endParaRPr lang="fr-FR" sz="1200" b="1" dirty="0" smtClean="0"/>
                    </a:p>
                    <a:p>
                      <a:pPr algn="ctr"/>
                      <a:r>
                        <a:rPr lang="fr-FR" sz="1200" b="1" dirty="0" smtClean="0"/>
                        <a:t>1</a:t>
                      </a:r>
                      <a:endParaRPr lang="fr-FR" sz="1200" b="1" dirty="0"/>
                    </a:p>
                  </a:txBody>
                  <a:tcPr/>
                </a:tc>
                <a:tc>
                  <a:txBody>
                    <a:bodyPr/>
                    <a:lstStyle/>
                    <a:p>
                      <a:pPr algn="ctr"/>
                      <a:endParaRPr lang="fr-FR" sz="1200" b="1" dirty="0" smtClean="0"/>
                    </a:p>
                    <a:p>
                      <a:pPr algn="ctr"/>
                      <a:r>
                        <a:rPr lang="fr-FR" sz="1200" b="1" dirty="0" smtClean="0"/>
                        <a:t>2</a:t>
                      </a:r>
                      <a:endParaRPr lang="fr-FR" sz="1200" b="1" dirty="0"/>
                    </a:p>
                  </a:txBody>
                  <a:tcPr/>
                </a:tc>
                <a:tc>
                  <a:txBody>
                    <a:bodyPr/>
                    <a:lstStyle/>
                    <a:p>
                      <a:pPr algn="ctr"/>
                      <a:endParaRPr lang="fr-FR" sz="1200" b="1" dirty="0" smtClean="0"/>
                    </a:p>
                    <a:p>
                      <a:pPr algn="ctr"/>
                      <a:r>
                        <a:rPr lang="fr-FR" sz="1200" b="1" dirty="0" smtClean="0"/>
                        <a:t>3</a:t>
                      </a:r>
                      <a:endParaRPr lang="fr-FR" sz="1200" b="1" dirty="0"/>
                    </a:p>
                  </a:txBody>
                  <a:tcPr/>
                </a:tc>
                <a:tc>
                  <a:txBody>
                    <a:bodyPr/>
                    <a:lstStyle/>
                    <a:p>
                      <a:pPr algn="ctr"/>
                      <a:endParaRPr lang="fr-FR" sz="1200" b="1" dirty="0" smtClean="0"/>
                    </a:p>
                    <a:p>
                      <a:pPr algn="ctr"/>
                      <a:r>
                        <a:rPr lang="fr-FR" sz="1200" b="1" dirty="0" smtClean="0"/>
                        <a:t>……</a:t>
                      </a:r>
                      <a:endParaRPr lang="fr-FR" sz="1200" b="1" dirty="0"/>
                    </a:p>
                  </a:txBody>
                  <a:tcPr/>
                </a:tc>
                <a:tc>
                  <a:txBody>
                    <a:bodyPr/>
                    <a:lstStyle/>
                    <a:p>
                      <a:pPr algn="ctr"/>
                      <a:endParaRPr lang="fr-FR" sz="1200" b="1" dirty="0" smtClean="0"/>
                    </a:p>
                    <a:p>
                      <a:pPr algn="ctr"/>
                      <a:r>
                        <a:rPr lang="fr-FR" sz="1200" b="1" dirty="0" smtClean="0"/>
                        <a:t>Total</a:t>
                      </a:r>
                      <a:endParaRPr lang="fr-FR" sz="1200" b="1" dirty="0"/>
                    </a:p>
                  </a:txBody>
                  <a:tcPr/>
                </a:tc>
              </a:tr>
              <a:tr h="370840">
                <a:tc>
                  <a:txBody>
                    <a:bodyPr/>
                    <a:lstStyle/>
                    <a:p>
                      <a:r>
                        <a:rPr lang="fr-FR" sz="1200" dirty="0" smtClean="0"/>
                        <a:t>Prévisions d’encaissement d’exploitation</a:t>
                      </a:r>
                    </a:p>
                    <a:p>
                      <a:r>
                        <a:rPr lang="fr-FR" sz="1200" dirty="0" smtClean="0"/>
                        <a:t>     - Ventes </a:t>
                      </a:r>
                    </a:p>
                    <a:p>
                      <a:r>
                        <a:rPr lang="fr-FR" sz="1200" dirty="0" smtClean="0"/>
                        <a:t>Prévisions de décaissement d’exploitation</a:t>
                      </a:r>
                    </a:p>
                    <a:p>
                      <a:r>
                        <a:rPr lang="fr-FR" sz="1200" dirty="0" smtClean="0"/>
                        <a:t>     - Achats</a:t>
                      </a:r>
                      <a:r>
                        <a:rPr lang="fr-FR" sz="1200" baseline="0" dirty="0" smtClean="0"/>
                        <a:t> </a:t>
                      </a:r>
                    </a:p>
                    <a:p>
                      <a:r>
                        <a:rPr lang="fr-FR" sz="1200" baseline="0" dirty="0" smtClean="0"/>
                        <a:t>     - Services extérieurs</a:t>
                      </a:r>
                    </a:p>
                    <a:p>
                      <a:r>
                        <a:rPr lang="fr-FR" sz="1200" baseline="0" dirty="0" smtClean="0"/>
                        <a:t>     - Impôts &amp; taxes</a:t>
                      </a:r>
                    </a:p>
                    <a:p>
                      <a:r>
                        <a:rPr lang="fr-FR" sz="1200" baseline="0" dirty="0" smtClean="0"/>
                        <a:t>     - Charges de personnel</a:t>
                      </a:r>
                    </a:p>
                    <a:p>
                      <a:r>
                        <a:rPr lang="fr-FR" sz="1200" baseline="0" dirty="0" smtClean="0"/>
                        <a:t>     - Charges financières</a:t>
                      </a:r>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r"/>
                      <a:r>
                        <a:rPr lang="fr-FR" sz="1200" b="1" dirty="0" smtClean="0"/>
                        <a:t>Solde d’exploitation </a:t>
                      </a:r>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r h="370840">
                <a:tc>
                  <a:txBody>
                    <a:bodyPr/>
                    <a:lstStyle/>
                    <a:p>
                      <a:pPr algn="l"/>
                      <a:r>
                        <a:rPr lang="fr-FR" sz="1200" dirty="0" smtClean="0"/>
                        <a:t>Autres encaissements</a:t>
                      </a:r>
                    </a:p>
                    <a:p>
                      <a:pPr algn="l"/>
                      <a:r>
                        <a:rPr lang="fr-FR" sz="1200" dirty="0" smtClean="0"/>
                        <a:t>     - augmentation de capital </a:t>
                      </a:r>
                    </a:p>
                    <a:p>
                      <a:pPr algn="l"/>
                      <a:r>
                        <a:rPr lang="fr-FR" sz="1200" dirty="0" smtClean="0"/>
                        <a:t>     - nouveaux emprunts</a:t>
                      </a:r>
                    </a:p>
                    <a:p>
                      <a:pPr algn="l"/>
                      <a:r>
                        <a:rPr lang="fr-FR" sz="1200" dirty="0" smtClean="0"/>
                        <a:t>Autres</a:t>
                      </a:r>
                      <a:r>
                        <a:rPr lang="fr-FR" sz="1200" baseline="0" dirty="0" smtClean="0"/>
                        <a:t> décaissements</a:t>
                      </a:r>
                    </a:p>
                    <a:p>
                      <a:pPr algn="l"/>
                      <a:r>
                        <a:rPr lang="fr-FR" sz="1200" baseline="0" dirty="0" smtClean="0"/>
                        <a:t>     - acquisition d’immobilisation</a:t>
                      </a:r>
                      <a:endParaRPr lang="fr-FR" sz="1200" dirty="0" smtClean="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r"/>
                      <a:r>
                        <a:rPr lang="fr-FR" sz="1200" b="1" dirty="0" smtClean="0"/>
                        <a:t>Solde hors exploitation</a:t>
                      </a:r>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r h="370840">
                <a:tc>
                  <a:txBody>
                    <a:bodyPr/>
                    <a:lstStyle/>
                    <a:p>
                      <a:pPr algn="r"/>
                      <a:r>
                        <a:rPr lang="fr-FR" sz="1200" b="1" dirty="0" smtClean="0"/>
                        <a:t>Solde général</a:t>
                      </a:r>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r"/>
                      <a:r>
                        <a:rPr lang="fr-FR" sz="1200" b="1" dirty="0" smtClean="0"/>
                        <a:t>Solde général cumulé (Excédent ou déficit)</a:t>
                      </a:r>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357174"/>
            <a:ext cx="8229600" cy="1143000"/>
          </a:xfrm>
        </p:spPr>
        <p:txBody>
          <a:bodyPr>
            <a:normAutofit fontScale="90000"/>
          </a:bodyPr>
          <a:lstStyle/>
          <a:p>
            <a:pPr algn="ctr"/>
            <a:r>
              <a:rPr lang="fr-FR" dirty="0" smtClean="0"/>
              <a:t>Le budget prévisionnel de trésorerie</a:t>
            </a:r>
            <a:endParaRPr lang="fr-FR" dirty="0"/>
          </a:p>
        </p:txBody>
      </p:sp>
      <p:sp>
        <p:nvSpPr>
          <p:cNvPr id="4" name="Titre 2"/>
          <p:cNvSpPr txBox="1">
            <a:spLocks/>
          </p:cNvSpPr>
          <p:nvPr/>
        </p:nvSpPr>
        <p:spPr>
          <a:xfrm>
            <a:off x="428596" y="1785926"/>
            <a:ext cx="8229600" cy="3786214"/>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lnSpcReduction="10000"/>
            <a:scene3d>
              <a:camera prst="orthographicFront"/>
              <a:lightRig rig="soft" dir="t"/>
            </a:scene3d>
            <a:sp3d prstMaterial="softEdge">
              <a:bevelT w="25400" h="25400"/>
            </a:sp3d>
          </a:bodyPr>
          <a:lstStyle/>
          <a:p>
            <a:pPr marL="514350" indent="-514350" algn="just">
              <a:lnSpc>
                <a:spcPct val="150000"/>
              </a:lnSpc>
            </a:pPr>
            <a:r>
              <a:rPr lang="fr-FR" sz="3300" dirty="0" smtClean="0"/>
              <a:t>		</a:t>
            </a:r>
            <a:r>
              <a:rPr lang="fr-FR" sz="2900" dirty="0" smtClean="0"/>
              <a:t>Le budget prévisionnel de trésorerie est généralement présenté mois par mois, autrement-dit du mois 1au mois 12, puis actualisé chaque mois, autrement-dit du mois 2 au mois 13 et puis du mois 3 au mois 14 ….. : On parle de </a:t>
            </a:r>
            <a:r>
              <a:rPr lang="fr-FR" sz="2900" b="1" dirty="0" smtClean="0">
                <a:effectLst>
                  <a:outerShdw blurRad="38100" dist="38100" dir="2700000" algn="tl">
                    <a:srgbClr val="000000">
                      <a:alpha val="43137"/>
                    </a:srgbClr>
                  </a:outerShdw>
                </a:effectLst>
              </a:rPr>
              <a:t>budget glissant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1143000"/>
          </a:xfrm>
        </p:spPr>
        <p:txBody>
          <a:bodyPr>
            <a:normAutofit/>
          </a:bodyPr>
          <a:lstStyle/>
          <a:p>
            <a:pPr algn="ctr"/>
            <a:r>
              <a:rPr lang="fr-FR" dirty="0" smtClean="0"/>
              <a:t>Prévisions plus exhaustives</a:t>
            </a:r>
            <a:endParaRPr lang="fr-FR" dirty="0"/>
          </a:p>
        </p:txBody>
      </p:sp>
      <p:sp>
        <p:nvSpPr>
          <p:cNvPr id="4" name="Titre 2"/>
          <p:cNvSpPr txBox="1">
            <a:spLocks/>
          </p:cNvSpPr>
          <p:nvPr/>
        </p:nvSpPr>
        <p:spPr>
          <a:xfrm>
            <a:off x="285720" y="1285860"/>
            <a:ext cx="8229600" cy="364333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marL="514350" indent="-514350" algn="just">
              <a:lnSpc>
                <a:spcPct val="150000"/>
              </a:lnSpc>
            </a:pPr>
            <a:r>
              <a:rPr lang="fr-FR" sz="2800" dirty="0" smtClean="0"/>
              <a:t>		</a:t>
            </a:r>
            <a:r>
              <a:rPr lang="fr-FR" sz="2800" b="1" dirty="0" smtClean="0"/>
              <a:t>Rien, n’empêche, à l’intérieur de ce cadre mensuel, d’établir les prévisions plus fines, par exemple des prévisions quotidiennes pour le mois en cours </a:t>
            </a:r>
            <a:endParaRPr lang="fr-FR" sz="28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14628"/>
            <a:ext cx="8229600" cy="1143000"/>
          </a:xfrm>
        </p:spPr>
        <p:txBody>
          <a:bodyPr>
            <a:noAutofit/>
          </a:bodyPr>
          <a:lstStyle/>
          <a:p>
            <a:pPr algn="ctr"/>
            <a:r>
              <a:rPr lang="fr-FR" sz="4800" dirty="0" smtClean="0"/>
              <a:t>Cours :</a:t>
            </a:r>
            <a:br>
              <a:rPr lang="fr-FR" sz="4800" dirty="0" smtClean="0"/>
            </a:br>
            <a:r>
              <a:rPr lang="fr-FR" sz="4800" dirty="0" smtClean="0"/>
              <a:t> La finance prévisionnelle</a:t>
            </a:r>
            <a:br>
              <a:rPr lang="fr-FR" sz="4800" dirty="0" smtClean="0"/>
            </a:br>
            <a:r>
              <a:rPr lang="fr-FR" sz="4800" dirty="0" smtClean="0"/>
              <a:t>complément de la matière</a:t>
            </a:r>
            <a:br>
              <a:rPr lang="fr-FR" sz="4800" dirty="0" smtClean="0"/>
            </a:br>
            <a:r>
              <a:rPr lang="fr-FR" sz="4800" dirty="0" smtClean="0"/>
              <a:t>analyse financière avancée</a:t>
            </a:r>
            <a:endParaRPr lang="fr-FR"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1143000"/>
          </a:xfrm>
        </p:spPr>
        <p:txBody>
          <a:bodyPr>
            <a:normAutofit fontScale="90000"/>
          </a:bodyPr>
          <a:lstStyle/>
          <a:p>
            <a:pPr algn="ctr"/>
            <a:r>
              <a:rPr lang="fr-FR" dirty="0" smtClean="0"/>
              <a:t>L’objet d’un budget prévisionnel de trésorerie</a:t>
            </a:r>
            <a:endParaRPr lang="fr-FR" dirty="0"/>
          </a:p>
        </p:txBody>
      </p:sp>
      <p:sp>
        <p:nvSpPr>
          <p:cNvPr id="4" name="Titre 2"/>
          <p:cNvSpPr txBox="1">
            <a:spLocks/>
          </p:cNvSpPr>
          <p:nvPr/>
        </p:nvSpPr>
        <p:spPr>
          <a:xfrm>
            <a:off x="500034" y="1285860"/>
            <a:ext cx="8229600" cy="514353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Autofit/>
            <a:scene3d>
              <a:camera prst="orthographicFront"/>
              <a:lightRig rig="soft" dir="t"/>
            </a:scene3d>
            <a:sp3d prstMaterial="softEdge">
              <a:bevelT w="25400" h="25400"/>
            </a:sp3d>
          </a:bodyPr>
          <a:lstStyle/>
          <a:p>
            <a:pPr marL="514350" indent="-514350" algn="just">
              <a:lnSpc>
                <a:spcPct val="150000"/>
              </a:lnSpc>
              <a:buAutoNum type="arabicPeriod"/>
            </a:pPr>
            <a:r>
              <a:rPr lang="fr-FR" sz="2400" b="1" dirty="0" smtClean="0"/>
              <a:t>Un budget prévisionnel de trésorerie qui indique de futurs déficits permet de réfléchir à l’avance sur les moyens pour combler, par exemple un découvert bancaire si leur montant est faible, ou un emprunt à CT s’ils se prolongent durant plusieurs mois.</a:t>
            </a:r>
          </a:p>
          <a:p>
            <a:pPr marL="514350" indent="-514350" algn="just">
              <a:lnSpc>
                <a:spcPct val="120000"/>
              </a:lnSpc>
            </a:pPr>
            <a:endParaRPr lang="fr-FR" sz="1600" b="1" dirty="0" smtClean="0"/>
          </a:p>
          <a:p>
            <a:pPr marL="514350" indent="-514350" algn="just">
              <a:lnSpc>
                <a:spcPct val="150000"/>
              </a:lnSpc>
            </a:pPr>
            <a:r>
              <a:rPr lang="fr-FR" sz="2400" b="1" dirty="0" smtClean="0"/>
              <a:t>2. Si le budget indique de futurs excédents, il permet de réfléchir à l’avance aux placements possibles.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357174"/>
            <a:ext cx="8229600" cy="1143000"/>
          </a:xfrm>
        </p:spPr>
        <p:txBody>
          <a:bodyPr>
            <a:normAutofit fontScale="90000"/>
          </a:bodyPr>
          <a:lstStyle/>
          <a:p>
            <a:pPr algn="ctr"/>
            <a:r>
              <a:rPr lang="fr-FR" dirty="0" smtClean="0"/>
              <a:t>Compte de résultat prévisionnel</a:t>
            </a:r>
            <a:endParaRPr lang="fr-FR" dirty="0"/>
          </a:p>
        </p:txBody>
      </p:sp>
      <p:sp>
        <p:nvSpPr>
          <p:cNvPr id="4" name="Titre 2"/>
          <p:cNvSpPr txBox="1">
            <a:spLocks/>
          </p:cNvSpPr>
          <p:nvPr/>
        </p:nvSpPr>
        <p:spPr>
          <a:xfrm>
            <a:off x="357158" y="1500182"/>
            <a:ext cx="8229600" cy="3929082"/>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lnSpcReduction="10000"/>
            <a:scene3d>
              <a:camera prst="orthographicFront"/>
              <a:lightRig rig="soft" dir="t"/>
            </a:scene3d>
            <a:sp3d prstMaterial="softEdge">
              <a:bevelT w="25400" h="25400"/>
            </a:sp3d>
          </a:bodyPr>
          <a:lstStyle/>
          <a:p>
            <a:pPr marL="514350" indent="-514350" algn="just">
              <a:lnSpc>
                <a:spcPct val="150000"/>
              </a:lnSpc>
            </a:pPr>
            <a:r>
              <a:rPr lang="fr-FR" sz="3300" dirty="0" smtClean="0"/>
              <a:t>		</a:t>
            </a:r>
            <a:r>
              <a:rPr lang="fr-FR" sz="2900" b="1" dirty="0" smtClean="0"/>
              <a:t>Le compte de résultat prévisionnel présente les produits et les charges de l’exercice à venir. Il peut, comme le budget  prévisionnel de trésorerie, être présenté mois par mois pour une période à venir de douze (12) mois.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Ce  qu’il  faut  distinguer</a:t>
            </a:r>
            <a:endParaRPr lang="fr-FR" dirty="0"/>
          </a:p>
        </p:txBody>
      </p:sp>
      <p:sp>
        <p:nvSpPr>
          <p:cNvPr id="4" name="Titre 2"/>
          <p:cNvSpPr txBox="1">
            <a:spLocks/>
          </p:cNvSpPr>
          <p:nvPr/>
        </p:nvSpPr>
        <p:spPr>
          <a:xfrm>
            <a:off x="642910" y="1214422"/>
            <a:ext cx="8229600" cy="514352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60000"/>
              </a:lnSpc>
            </a:pPr>
            <a:r>
              <a:rPr lang="fr-FR" sz="3300" dirty="0" smtClean="0"/>
              <a:t>	</a:t>
            </a:r>
            <a:r>
              <a:rPr lang="fr-FR" sz="3300" b="1" dirty="0" smtClean="0"/>
              <a:t>Il est nécessaire de bien distinguer les produits et les encaissements d’une part, les charges et les décaissements d’autre part :</a:t>
            </a:r>
          </a:p>
          <a:p>
            <a:pPr algn="just">
              <a:lnSpc>
                <a:spcPct val="120000"/>
              </a:lnSpc>
            </a:pPr>
            <a:endParaRPr lang="fr-FR" sz="3300" b="1" dirty="0" smtClean="0"/>
          </a:p>
          <a:p>
            <a:pPr marL="514350" indent="-514350" algn="just">
              <a:lnSpc>
                <a:spcPct val="160000"/>
              </a:lnSpc>
              <a:buAutoNum type="arabicPeriod"/>
            </a:pPr>
            <a:r>
              <a:rPr lang="fr-FR" sz="3300" b="1" dirty="0" smtClean="0"/>
              <a:t>Une vente qui est réalisée au mois de mars est un produit qui figure en mars au compte de résultat prévisionnel, mais l’encaissement peut fort bien n’être réalisé qu’en avril et être indiqué ce mois là au budget prévisionnel de trésorerie </a:t>
            </a:r>
            <a:r>
              <a:rPr lang="fr-FR" sz="33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Ce  qu’il  faut  distinguer</a:t>
            </a:r>
            <a:endParaRPr lang="fr-FR" dirty="0"/>
          </a:p>
        </p:txBody>
      </p:sp>
      <p:sp>
        <p:nvSpPr>
          <p:cNvPr id="4" name="Titre 2"/>
          <p:cNvSpPr txBox="1">
            <a:spLocks/>
          </p:cNvSpPr>
          <p:nvPr/>
        </p:nvSpPr>
        <p:spPr>
          <a:xfrm>
            <a:off x="500034" y="1285860"/>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marL="514350" indent="-514350" algn="just">
              <a:lnSpc>
                <a:spcPct val="160000"/>
              </a:lnSpc>
            </a:pPr>
            <a:r>
              <a:rPr lang="fr-FR" sz="3300" dirty="0" smtClean="0"/>
              <a:t>2. </a:t>
            </a:r>
            <a:r>
              <a:rPr lang="fr-FR" sz="3300" b="1" dirty="0" smtClean="0"/>
              <a:t>Un achat facturé par un fournisseur en mars est une charge qui figure en mars au compte de résultat prévisionnel, mais le décaissement peut fort bien n’être réalisé qu’en mai et être indiqué ce mois là au budget prévisionnel de trésorerie.</a:t>
            </a:r>
          </a:p>
          <a:p>
            <a:pPr marL="514350" indent="-514350" algn="just">
              <a:lnSpc>
                <a:spcPct val="120000"/>
              </a:lnSpc>
            </a:pPr>
            <a:endParaRPr lang="fr-FR" sz="1900" b="1" dirty="0" smtClean="0"/>
          </a:p>
          <a:p>
            <a:pPr marL="514350" indent="-514350" algn="just">
              <a:lnSpc>
                <a:spcPct val="170000"/>
              </a:lnSpc>
            </a:pPr>
            <a:r>
              <a:rPr lang="fr-FR" sz="3300" b="1" dirty="0" smtClean="0"/>
              <a:t>3. Les dotations aux provisions ou aux amortissements sont des charges, mais elles ne se traduisent pas par des décaissements.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785810"/>
          </a:xfrm>
        </p:spPr>
        <p:txBody>
          <a:bodyPr>
            <a:normAutofit fontScale="90000"/>
          </a:bodyPr>
          <a:lstStyle/>
          <a:p>
            <a:pPr algn="ctr"/>
            <a:r>
              <a:rPr lang="fr-FR" sz="2400" dirty="0" smtClean="0"/>
              <a:t>Les éléments essentiels d’un compte de résultat prévisionnel</a:t>
            </a:r>
            <a:endParaRPr lang="fr-FR" sz="2400" dirty="0"/>
          </a:p>
        </p:txBody>
      </p:sp>
      <p:graphicFrame>
        <p:nvGraphicFramePr>
          <p:cNvPr id="5" name="Tableau 4"/>
          <p:cNvGraphicFramePr>
            <a:graphicFrameLocks noGrp="1"/>
          </p:cNvGraphicFramePr>
          <p:nvPr/>
        </p:nvGraphicFramePr>
        <p:xfrm>
          <a:off x="357158" y="971250"/>
          <a:ext cx="8572560" cy="4879646"/>
        </p:xfrm>
        <a:graphic>
          <a:graphicData uri="http://schemas.openxmlformats.org/drawingml/2006/table">
            <a:tbl>
              <a:tblPr firstRow="1" bandRow="1">
                <a:tableStyleId>{5940675A-B579-460E-94D1-54222C63F5DA}</a:tableStyleId>
              </a:tblPr>
              <a:tblGrid>
                <a:gridCol w="4877492"/>
                <a:gridCol w="665112"/>
                <a:gridCol w="665112"/>
                <a:gridCol w="665112"/>
                <a:gridCol w="739014"/>
                <a:gridCol w="960718"/>
              </a:tblGrid>
              <a:tr h="388926">
                <a:tc rowSpan="2">
                  <a:txBody>
                    <a:bodyPr/>
                    <a:lstStyle/>
                    <a:p>
                      <a:pPr algn="ctr"/>
                      <a:r>
                        <a:rPr lang="fr-FR" sz="1200" b="1" dirty="0" smtClean="0"/>
                        <a:t>Compte de résultat prévisionnel</a:t>
                      </a:r>
                      <a:endParaRPr lang="fr-FR" sz="1200" b="1" baseline="0" dirty="0" smtClean="0"/>
                    </a:p>
                    <a:p>
                      <a:pPr algn="ctr"/>
                      <a:r>
                        <a:rPr lang="fr-FR" sz="1200" b="1" baseline="0" dirty="0" smtClean="0"/>
                        <a:t>Établi le mois 0</a:t>
                      </a:r>
                      <a:endParaRPr lang="fr-FR" sz="1200" b="1" dirty="0"/>
                    </a:p>
                  </a:txBody>
                  <a:tcPr/>
                </a:tc>
                <a:tc gridSpan="5">
                  <a:txBody>
                    <a:bodyPr/>
                    <a:lstStyle/>
                    <a:p>
                      <a:pPr algn="ctr"/>
                      <a:r>
                        <a:rPr lang="fr-FR" sz="1200" b="1" dirty="0" smtClean="0"/>
                        <a:t>Mois </a:t>
                      </a:r>
                      <a:endParaRPr lang="fr-FR" sz="1200" b="1"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428628">
                <a:tc vMerge="1">
                  <a:txBody>
                    <a:bodyPr/>
                    <a:lstStyle/>
                    <a:p>
                      <a:endParaRPr lang="fr-FR" dirty="0"/>
                    </a:p>
                  </a:txBody>
                  <a:tcPr/>
                </a:tc>
                <a:tc>
                  <a:txBody>
                    <a:bodyPr/>
                    <a:lstStyle/>
                    <a:p>
                      <a:pPr algn="ctr"/>
                      <a:endParaRPr lang="fr-FR" sz="1200" b="1" dirty="0" smtClean="0"/>
                    </a:p>
                    <a:p>
                      <a:pPr algn="ctr"/>
                      <a:r>
                        <a:rPr lang="fr-FR" sz="1200" b="1" dirty="0" smtClean="0"/>
                        <a:t>1</a:t>
                      </a:r>
                      <a:endParaRPr lang="fr-FR" sz="1200" b="1" dirty="0"/>
                    </a:p>
                  </a:txBody>
                  <a:tcPr/>
                </a:tc>
                <a:tc>
                  <a:txBody>
                    <a:bodyPr/>
                    <a:lstStyle/>
                    <a:p>
                      <a:pPr algn="ctr"/>
                      <a:endParaRPr lang="fr-FR" sz="1200" b="1" dirty="0" smtClean="0"/>
                    </a:p>
                    <a:p>
                      <a:pPr algn="ctr"/>
                      <a:r>
                        <a:rPr lang="fr-FR" sz="1200" b="1" dirty="0" smtClean="0"/>
                        <a:t>2</a:t>
                      </a:r>
                      <a:endParaRPr lang="fr-FR" sz="1200" b="1" dirty="0"/>
                    </a:p>
                  </a:txBody>
                  <a:tcPr/>
                </a:tc>
                <a:tc>
                  <a:txBody>
                    <a:bodyPr/>
                    <a:lstStyle/>
                    <a:p>
                      <a:pPr algn="ctr"/>
                      <a:endParaRPr lang="fr-FR" sz="1200" b="1" dirty="0" smtClean="0"/>
                    </a:p>
                    <a:p>
                      <a:pPr algn="ctr"/>
                      <a:r>
                        <a:rPr lang="fr-FR" sz="1200" b="1" dirty="0" smtClean="0"/>
                        <a:t>3</a:t>
                      </a:r>
                      <a:endParaRPr lang="fr-FR" sz="1200" b="1" dirty="0"/>
                    </a:p>
                  </a:txBody>
                  <a:tcPr/>
                </a:tc>
                <a:tc>
                  <a:txBody>
                    <a:bodyPr/>
                    <a:lstStyle/>
                    <a:p>
                      <a:pPr algn="ctr"/>
                      <a:endParaRPr lang="fr-FR" sz="1200" b="1" dirty="0" smtClean="0"/>
                    </a:p>
                    <a:p>
                      <a:pPr algn="ctr"/>
                      <a:r>
                        <a:rPr lang="fr-FR" sz="1200" b="1" dirty="0" smtClean="0"/>
                        <a:t>……</a:t>
                      </a:r>
                      <a:endParaRPr lang="fr-FR" sz="1200" b="1" dirty="0"/>
                    </a:p>
                  </a:txBody>
                  <a:tcPr/>
                </a:tc>
                <a:tc>
                  <a:txBody>
                    <a:bodyPr/>
                    <a:lstStyle/>
                    <a:p>
                      <a:pPr algn="ctr"/>
                      <a:endParaRPr lang="fr-FR" sz="1200" b="1" dirty="0" smtClean="0"/>
                    </a:p>
                    <a:p>
                      <a:pPr algn="ctr"/>
                      <a:r>
                        <a:rPr lang="fr-FR" sz="1200" b="1" dirty="0" smtClean="0"/>
                        <a:t>Total</a:t>
                      </a:r>
                      <a:endParaRPr lang="fr-FR" sz="1200" b="1" dirty="0"/>
                    </a:p>
                  </a:txBody>
                  <a:tcPr/>
                </a:tc>
              </a:tr>
              <a:tr h="370840">
                <a:tc>
                  <a:txBody>
                    <a:bodyPr/>
                    <a:lstStyle/>
                    <a:p>
                      <a:r>
                        <a:rPr lang="fr-FR" sz="1200" dirty="0" smtClean="0"/>
                        <a:t>Produits</a:t>
                      </a:r>
                      <a:r>
                        <a:rPr lang="fr-FR" sz="1200" baseline="0" dirty="0" smtClean="0"/>
                        <a:t> d’exploitation</a:t>
                      </a:r>
                      <a:endParaRPr lang="fr-FR" sz="1200" dirty="0" smtClean="0"/>
                    </a:p>
                    <a:p>
                      <a:r>
                        <a:rPr lang="fr-FR" sz="1200" dirty="0" smtClean="0"/>
                        <a:t>     - Ventes </a:t>
                      </a:r>
                    </a:p>
                    <a:p>
                      <a:r>
                        <a:rPr lang="fr-FR" sz="1200" dirty="0" smtClean="0"/>
                        <a:t>Charges d’exploitation</a:t>
                      </a:r>
                    </a:p>
                    <a:p>
                      <a:r>
                        <a:rPr lang="fr-FR" sz="1200" dirty="0" smtClean="0"/>
                        <a:t>     - Achats</a:t>
                      </a:r>
                      <a:r>
                        <a:rPr lang="fr-FR" sz="1200" baseline="0" dirty="0" smtClean="0"/>
                        <a:t> </a:t>
                      </a:r>
                    </a:p>
                    <a:p>
                      <a:r>
                        <a:rPr lang="fr-FR" sz="1200" baseline="0" dirty="0" smtClean="0"/>
                        <a:t>     - Services extérieurs</a:t>
                      </a:r>
                    </a:p>
                    <a:p>
                      <a:r>
                        <a:rPr lang="fr-FR" sz="1200" baseline="0" dirty="0" smtClean="0"/>
                        <a:t>     - Impôts &amp; taxes</a:t>
                      </a:r>
                    </a:p>
                    <a:p>
                      <a:r>
                        <a:rPr lang="fr-FR" sz="1200" baseline="0" dirty="0" smtClean="0"/>
                        <a:t>     - Charges de personnel</a:t>
                      </a:r>
                    </a:p>
                    <a:p>
                      <a:r>
                        <a:rPr lang="fr-FR" sz="1200" baseline="0" dirty="0" smtClean="0"/>
                        <a:t>     - Dotations aux amortissements</a:t>
                      </a:r>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r"/>
                      <a:r>
                        <a:rPr lang="fr-FR" sz="1200" b="1" dirty="0" smtClean="0"/>
                        <a:t>Résultat d’exploitation (1)</a:t>
                      </a:r>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r h="370840">
                <a:tc>
                  <a:txBody>
                    <a:bodyPr/>
                    <a:lstStyle/>
                    <a:p>
                      <a:pPr algn="l"/>
                      <a:r>
                        <a:rPr lang="fr-FR" sz="1200" dirty="0" smtClean="0"/>
                        <a:t>Produits financiers</a:t>
                      </a:r>
                    </a:p>
                    <a:p>
                      <a:pPr algn="l"/>
                      <a:r>
                        <a:rPr lang="fr-FR" sz="1200" dirty="0" smtClean="0"/>
                        <a:t>     - Dividendes reçus de filiales</a:t>
                      </a:r>
                    </a:p>
                    <a:p>
                      <a:pPr algn="l"/>
                      <a:r>
                        <a:rPr lang="fr-FR" sz="1200" dirty="0" smtClean="0"/>
                        <a:t> Charges</a:t>
                      </a:r>
                      <a:r>
                        <a:rPr lang="fr-FR" sz="1200" baseline="0" dirty="0" smtClean="0"/>
                        <a:t> financières</a:t>
                      </a:r>
                      <a:endParaRPr lang="fr-FR" sz="1200" dirty="0" smtClean="0"/>
                    </a:p>
                    <a:p>
                      <a:pPr algn="l"/>
                      <a:r>
                        <a:rPr lang="fr-FR" sz="1200" dirty="0" smtClean="0"/>
                        <a:t>     - Intérêts sur emprunts</a:t>
                      </a:r>
                      <a:endParaRPr lang="fr-FR" sz="1200" baseline="0" dirty="0" smtClean="0"/>
                    </a:p>
                    <a:p>
                      <a:pPr algn="l"/>
                      <a:r>
                        <a:rPr lang="fr-FR" sz="1200" baseline="0" dirty="0" smtClean="0"/>
                        <a:t>     - Intérêts sur découverts bancaires</a:t>
                      </a:r>
                    </a:p>
                    <a:p>
                      <a:pPr algn="l"/>
                      <a:endParaRPr lang="fr-FR" sz="1200" baseline="0" dirty="0" smtClean="0"/>
                    </a:p>
                    <a:p>
                      <a:pPr algn="r"/>
                      <a:r>
                        <a:rPr lang="fr-FR" sz="1200" baseline="0" dirty="0" smtClean="0"/>
                        <a:t>Résultat financier (2)</a:t>
                      </a:r>
                    </a:p>
                    <a:p>
                      <a:pPr algn="r"/>
                      <a:r>
                        <a:rPr lang="fr-FR" sz="1200" baseline="0" dirty="0" smtClean="0"/>
                        <a:t>Résultat exceptionnel (3)</a:t>
                      </a:r>
                    </a:p>
                    <a:p>
                      <a:pPr algn="r"/>
                      <a:r>
                        <a:rPr lang="fr-FR" sz="1200" baseline="0" dirty="0" smtClean="0"/>
                        <a:t>Impôts sur les bénéfices (4)</a:t>
                      </a:r>
                      <a:endParaRPr lang="fr-FR" sz="1200" dirty="0" smtClean="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r"/>
                      <a:r>
                        <a:rPr lang="fr-FR" sz="1200" b="1" dirty="0" smtClean="0"/>
                        <a:t>Résultat net comptable ( 1 + 2 + 3 </a:t>
                      </a:r>
                      <a:r>
                        <a:rPr lang="fr-FR" sz="1200" b="1" baseline="0" dirty="0" smtClean="0"/>
                        <a:t> + 4)</a:t>
                      </a:r>
                      <a:endParaRPr lang="fr-FR" sz="1200" b="1" dirty="0" smtClean="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fontScale="90000"/>
          </a:bodyPr>
          <a:lstStyle/>
          <a:p>
            <a:pPr algn="ctr"/>
            <a:r>
              <a:rPr lang="fr-FR" dirty="0" smtClean="0"/>
              <a:t>L’objet du compte de résultat prévisionnel</a:t>
            </a:r>
            <a:endParaRPr lang="fr-FR" dirty="0"/>
          </a:p>
        </p:txBody>
      </p:sp>
      <p:sp>
        <p:nvSpPr>
          <p:cNvPr id="4" name="Titre 2"/>
          <p:cNvSpPr txBox="1">
            <a:spLocks/>
          </p:cNvSpPr>
          <p:nvPr/>
        </p:nvSpPr>
        <p:spPr>
          <a:xfrm>
            <a:off x="642910" y="1428744"/>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algn="just">
              <a:lnSpc>
                <a:spcPct val="160000"/>
              </a:lnSpc>
            </a:pPr>
            <a:r>
              <a:rPr lang="fr-FR" sz="3300" dirty="0" smtClean="0"/>
              <a:t>	</a:t>
            </a:r>
            <a:r>
              <a:rPr lang="fr-FR" sz="3300" b="1" dirty="0" smtClean="0"/>
              <a:t>Le compte de résultat prévisionnel permet de constater à l’avance si l’exploitation sera bénéficiaire et si le résultat d’exploitation sera supérieur au résultat financier.</a:t>
            </a:r>
          </a:p>
          <a:p>
            <a:pPr algn="just">
              <a:lnSpc>
                <a:spcPct val="120000"/>
              </a:lnSpc>
            </a:pPr>
            <a:endParaRPr lang="fr-FR" sz="3300" b="1" dirty="0" smtClean="0"/>
          </a:p>
          <a:p>
            <a:pPr algn="just">
              <a:lnSpc>
                <a:spcPct val="170000"/>
              </a:lnSpc>
            </a:pPr>
            <a:r>
              <a:rPr lang="fr-FR" sz="3300" b="1" dirty="0" smtClean="0"/>
              <a:t>Dans le cas contraire, l’entreprise doit rapidement prendre des mesures : négocier des emprunts moins onéreux, abandonner les activités déficitaires, développer les activités bénéficiaires, ……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Le bilan prévisionnel</a:t>
            </a:r>
            <a:endParaRPr lang="fr-FR" dirty="0"/>
          </a:p>
        </p:txBody>
      </p:sp>
      <p:sp>
        <p:nvSpPr>
          <p:cNvPr id="4" name="Titre 2"/>
          <p:cNvSpPr txBox="1">
            <a:spLocks/>
          </p:cNvSpPr>
          <p:nvPr/>
        </p:nvSpPr>
        <p:spPr>
          <a:xfrm>
            <a:off x="500034" y="1142984"/>
            <a:ext cx="8229600" cy="514353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algn="just">
              <a:lnSpc>
                <a:spcPct val="170000"/>
              </a:lnSpc>
            </a:pPr>
            <a:r>
              <a:rPr lang="fr-FR" sz="3300" dirty="0" smtClean="0"/>
              <a:t>	</a:t>
            </a:r>
            <a:r>
              <a:rPr lang="fr-FR" sz="3300" b="1" dirty="0" smtClean="0"/>
              <a:t>Les chiffres qui figurent au bilan prévisionnel coïncident avec ceux placés dans les deux documents précédents, par exemple : </a:t>
            </a:r>
          </a:p>
          <a:p>
            <a:pPr algn="just">
              <a:lnSpc>
                <a:spcPct val="120000"/>
              </a:lnSpc>
            </a:pPr>
            <a:endParaRPr lang="fr-FR" sz="2100" b="1" dirty="0" smtClean="0"/>
          </a:p>
          <a:p>
            <a:pPr algn="just">
              <a:lnSpc>
                <a:spcPct val="170000"/>
              </a:lnSpc>
              <a:buFont typeface="Wingdings" pitchFamily="2" charset="2"/>
              <a:buChar char="Ø"/>
            </a:pPr>
            <a:r>
              <a:rPr lang="fr-FR" sz="3300" b="1" dirty="0" smtClean="0"/>
              <a:t> Les acquisitions d’immobilisations qui figurent dans les décaissements hors exploitation se retrouvent à l’actif.</a:t>
            </a:r>
          </a:p>
          <a:p>
            <a:pPr algn="just">
              <a:lnSpc>
                <a:spcPct val="120000"/>
              </a:lnSpc>
              <a:buFont typeface="Wingdings" pitchFamily="2" charset="2"/>
              <a:buChar char="Ø"/>
            </a:pPr>
            <a:endParaRPr lang="fr-FR" sz="2100" b="1" dirty="0" smtClean="0"/>
          </a:p>
          <a:p>
            <a:pPr algn="just">
              <a:lnSpc>
                <a:spcPct val="170000"/>
              </a:lnSpc>
              <a:buFont typeface="Wingdings" pitchFamily="2" charset="2"/>
              <a:buChar char="Ø"/>
            </a:pPr>
            <a:r>
              <a:rPr lang="fr-FR" sz="3300" b="1" dirty="0" smtClean="0"/>
              <a:t> les ventes qui figurent au compte de résultat prévisionnel mais qui n’ont pas été encaissées se retrouvent en créances clients au bilan prévisionnel.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Récapitulatif</a:t>
            </a:r>
            <a:endParaRPr lang="fr-FR" dirty="0"/>
          </a:p>
        </p:txBody>
      </p:sp>
      <p:sp>
        <p:nvSpPr>
          <p:cNvPr id="13" name="ZoneTexte 12"/>
          <p:cNvSpPr txBox="1"/>
          <p:nvPr/>
        </p:nvSpPr>
        <p:spPr>
          <a:xfrm>
            <a:off x="3286116" y="1578106"/>
            <a:ext cx="535785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00" b="1" dirty="0" smtClean="0"/>
              <a:t>Activités prévisionnelles </a:t>
            </a:r>
          </a:p>
          <a:p>
            <a:pPr algn="ctr"/>
            <a:r>
              <a:rPr lang="fr-FR" sz="2000" b="1" dirty="0" smtClean="0"/>
              <a:t>de l’exercice N</a:t>
            </a:r>
            <a:endParaRPr lang="fr-FR" sz="2000" b="1" dirty="0"/>
          </a:p>
        </p:txBody>
      </p:sp>
      <p:sp>
        <p:nvSpPr>
          <p:cNvPr id="14" name="ZoneTexte 13"/>
          <p:cNvSpPr txBox="1"/>
          <p:nvPr/>
        </p:nvSpPr>
        <p:spPr>
          <a:xfrm>
            <a:off x="285720" y="3006866"/>
            <a:ext cx="2357454"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00" b="1" dirty="0" smtClean="0"/>
              <a:t>Bilan au</a:t>
            </a:r>
          </a:p>
          <a:p>
            <a:pPr algn="ctr"/>
            <a:r>
              <a:rPr lang="fr-FR" sz="2000" b="1" dirty="0" smtClean="0"/>
              <a:t>01/01/N</a:t>
            </a:r>
            <a:endParaRPr lang="fr-FR" sz="2000" b="1" dirty="0"/>
          </a:p>
        </p:txBody>
      </p:sp>
      <p:sp>
        <p:nvSpPr>
          <p:cNvPr id="17" name="ZoneTexte 16"/>
          <p:cNvSpPr txBox="1"/>
          <p:nvPr/>
        </p:nvSpPr>
        <p:spPr>
          <a:xfrm>
            <a:off x="3428992" y="3127717"/>
            <a:ext cx="235745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00" b="1" dirty="0" smtClean="0"/>
              <a:t>Budget prévisionnel de trésorerie</a:t>
            </a:r>
            <a:endParaRPr lang="fr-FR" sz="2000" b="1" dirty="0"/>
          </a:p>
        </p:txBody>
      </p:sp>
      <p:sp>
        <p:nvSpPr>
          <p:cNvPr id="18" name="ZoneTexte 17"/>
          <p:cNvSpPr txBox="1"/>
          <p:nvPr/>
        </p:nvSpPr>
        <p:spPr>
          <a:xfrm>
            <a:off x="6143636" y="3127717"/>
            <a:ext cx="2428892"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00" b="1" dirty="0" smtClean="0"/>
              <a:t>Compte de résultat prévisionnel</a:t>
            </a:r>
            <a:endParaRPr lang="fr-FR" sz="2000" b="1" dirty="0"/>
          </a:p>
        </p:txBody>
      </p:sp>
      <p:sp>
        <p:nvSpPr>
          <p:cNvPr id="19" name="ZoneTexte 18"/>
          <p:cNvSpPr txBox="1"/>
          <p:nvPr/>
        </p:nvSpPr>
        <p:spPr>
          <a:xfrm>
            <a:off x="2214546" y="4935692"/>
            <a:ext cx="535785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000" b="1" dirty="0" smtClean="0"/>
              <a:t>Bilan prévisionnel </a:t>
            </a:r>
          </a:p>
          <a:p>
            <a:pPr algn="ctr"/>
            <a:r>
              <a:rPr lang="fr-FR" sz="2000" b="1" dirty="0" smtClean="0"/>
              <a:t>Au 31 décembre N</a:t>
            </a:r>
            <a:endParaRPr lang="fr-FR" sz="2000" b="1" dirty="0"/>
          </a:p>
        </p:txBody>
      </p:sp>
      <p:cxnSp>
        <p:nvCxnSpPr>
          <p:cNvPr id="21" name="Connecteur droit avec flèche 20"/>
          <p:cNvCxnSpPr/>
          <p:nvPr/>
        </p:nvCxnSpPr>
        <p:spPr>
          <a:xfrm rot="5400000">
            <a:off x="4000496" y="2714620"/>
            <a:ext cx="85725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rot="5400000">
            <a:off x="6857222" y="2713826"/>
            <a:ext cx="85725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Connecteur droit avec flèche 22"/>
          <p:cNvCxnSpPr/>
          <p:nvPr/>
        </p:nvCxnSpPr>
        <p:spPr>
          <a:xfrm rot="5400000">
            <a:off x="4001290" y="4499776"/>
            <a:ext cx="85725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Connecteur droit avec flèche 23"/>
          <p:cNvCxnSpPr/>
          <p:nvPr/>
        </p:nvCxnSpPr>
        <p:spPr>
          <a:xfrm>
            <a:off x="1357290" y="5284800"/>
            <a:ext cx="85566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7" name="Connecteur droit 26"/>
          <p:cNvCxnSpPr/>
          <p:nvPr/>
        </p:nvCxnSpPr>
        <p:spPr>
          <a:xfrm rot="5400000">
            <a:off x="570678" y="4500570"/>
            <a:ext cx="157163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Connecteur droit 27"/>
          <p:cNvCxnSpPr/>
          <p:nvPr/>
        </p:nvCxnSpPr>
        <p:spPr>
          <a:xfrm rot="5400000">
            <a:off x="7750196" y="4749809"/>
            <a:ext cx="1071570" cy="1589"/>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Connecteur droit avec flèche 29"/>
          <p:cNvCxnSpPr/>
          <p:nvPr/>
        </p:nvCxnSpPr>
        <p:spPr>
          <a:xfrm rot="10800000" flipV="1">
            <a:off x="7572397" y="5286388"/>
            <a:ext cx="71596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L’objectif du bilan prévisionnel</a:t>
            </a:r>
            <a:endParaRPr lang="fr-FR" dirty="0"/>
          </a:p>
        </p:txBody>
      </p:sp>
      <p:sp>
        <p:nvSpPr>
          <p:cNvPr id="4" name="Titre 2"/>
          <p:cNvSpPr txBox="1">
            <a:spLocks/>
          </p:cNvSpPr>
          <p:nvPr/>
        </p:nvSpPr>
        <p:spPr>
          <a:xfrm>
            <a:off x="642910" y="1142984"/>
            <a:ext cx="8229600" cy="535785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algn="just">
              <a:lnSpc>
                <a:spcPct val="120000"/>
              </a:lnSpc>
            </a:pPr>
            <a:r>
              <a:rPr lang="fr-FR" sz="3300" dirty="0" smtClean="0"/>
              <a:t>	</a:t>
            </a:r>
            <a:r>
              <a:rPr lang="fr-FR" sz="3300" b="1" dirty="0" smtClean="0"/>
              <a:t>Etablir le bilan prévisionnel permet de constater quelle sera la future structure du patrimoine de l’entreprise : </a:t>
            </a:r>
          </a:p>
          <a:p>
            <a:pPr algn="just">
              <a:lnSpc>
                <a:spcPct val="120000"/>
              </a:lnSpc>
            </a:pPr>
            <a:endParaRPr lang="fr-FR" sz="3300" b="1" dirty="0" smtClean="0"/>
          </a:p>
          <a:p>
            <a:pPr algn="just">
              <a:lnSpc>
                <a:spcPct val="120000"/>
              </a:lnSpc>
              <a:buFont typeface="Wingdings" pitchFamily="2" charset="2"/>
              <a:buChar char="Ø"/>
            </a:pPr>
            <a:r>
              <a:rPr lang="fr-FR" sz="3300" b="1" dirty="0" smtClean="0"/>
              <a:t> De nombreuse créances clients non encore payées ?</a:t>
            </a:r>
          </a:p>
          <a:p>
            <a:pPr algn="just">
              <a:lnSpc>
                <a:spcPct val="120000"/>
              </a:lnSpc>
              <a:buFont typeface="Wingdings" pitchFamily="2" charset="2"/>
              <a:buChar char="Ø"/>
            </a:pPr>
            <a:r>
              <a:rPr lang="fr-FR" sz="3300" b="1" dirty="0" smtClean="0"/>
              <a:t> Un excédent important de trésorerie ?</a:t>
            </a:r>
          </a:p>
          <a:p>
            <a:pPr algn="just">
              <a:lnSpc>
                <a:spcPct val="120000"/>
              </a:lnSpc>
              <a:buFont typeface="Wingdings" pitchFamily="2" charset="2"/>
              <a:buChar char="Ø"/>
            </a:pPr>
            <a:r>
              <a:rPr lang="fr-FR" sz="3300" b="1" dirty="0" smtClean="0"/>
              <a:t> Des emprunts à CT ou au contraire à LT ? ….</a:t>
            </a:r>
          </a:p>
          <a:p>
            <a:pPr algn="just">
              <a:lnSpc>
                <a:spcPct val="120000"/>
              </a:lnSpc>
            </a:pPr>
            <a:endParaRPr lang="fr-FR" sz="3300" b="1" dirty="0" smtClean="0"/>
          </a:p>
          <a:p>
            <a:pPr algn="just">
              <a:lnSpc>
                <a:spcPct val="120000"/>
              </a:lnSpc>
            </a:pPr>
            <a:r>
              <a:rPr lang="fr-FR" sz="3300" b="1" dirty="0" smtClean="0"/>
              <a:t>Cette structure dépend des hypothèses retenues en amont dans le budget de trésorerie et dans le compte de résultat.</a:t>
            </a:r>
          </a:p>
          <a:p>
            <a:pPr algn="just">
              <a:lnSpc>
                <a:spcPct val="120000"/>
              </a:lnSpc>
            </a:pPr>
            <a:endParaRPr lang="fr-FR" sz="3300" b="1" dirty="0" smtClean="0"/>
          </a:p>
          <a:p>
            <a:pPr algn="just">
              <a:lnSpc>
                <a:spcPct val="120000"/>
              </a:lnSpc>
            </a:pPr>
            <a:r>
              <a:rPr lang="fr-FR" sz="3300" b="1" dirty="0" smtClean="0"/>
              <a:t>L’utilisation d’un logiciel permet de nombreuses simulations de structure dans qu’il soit nécessaire de faire appel à des connaissances informatiques approfondies.</a:t>
            </a:r>
          </a:p>
          <a:p>
            <a:pPr>
              <a:lnSpc>
                <a:spcPct val="120000"/>
              </a:lnSpc>
              <a:buFont typeface="Wingdings" pitchFamily="2" charset="2"/>
              <a:buChar char="Ø"/>
            </a:pPr>
            <a:endParaRPr lang="fr-FR" sz="33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1143000"/>
          </a:xfrm>
        </p:spPr>
        <p:txBody>
          <a:bodyPr>
            <a:normAutofit/>
          </a:bodyPr>
          <a:lstStyle/>
          <a:p>
            <a:pPr algn="ctr"/>
            <a:r>
              <a:rPr lang="fr-FR" dirty="0" smtClean="0"/>
              <a:t>Le plan de financement</a:t>
            </a:r>
            <a:endParaRPr lang="fr-FR" dirty="0"/>
          </a:p>
        </p:txBody>
      </p:sp>
      <p:sp>
        <p:nvSpPr>
          <p:cNvPr id="4" name="Titre 2"/>
          <p:cNvSpPr txBox="1">
            <a:spLocks/>
          </p:cNvSpPr>
          <p:nvPr/>
        </p:nvSpPr>
        <p:spPr>
          <a:xfrm>
            <a:off x="571472" y="1500182"/>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20000"/>
              </a:lnSpc>
            </a:pPr>
            <a:r>
              <a:rPr lang="fr-FR" sz="3300" dirty="0" smtClean="0"/>
              <a:t>	</a:t>
            </a:r>
            <a:r>
              <a:rPr lang="fr-FR" sz="3300" b="1" dirty="0" smtClean="0"/>
              <a:t>Le plan de financement présente les futurs emplois à financer, en particulier les acquisitions d’immobilisations et les futures ressources de financement, en particulier les cash-flows, les augmentations de capital et les nouveaux emprunts, pour une période prévisionnelle en général cinq (05) années.</a:t>
            </a:r>
          </a:p>
          <a:p>
            <a:pPr algn="just">
              <a:lnSpc>
                <a:spcPct val="120000"/>
              </a:lnSpc>
            </a:pPr>
            <a:endParaRPr lang="fr-FR" sz="3300" b="1" dirty="0" smtClean="0"/>
          </a:p>
          <a:p>
            <a:pPr algn="just">
              <a:lnSpc>
                <a:spcPct val="120000"/>
              </a:lnSpc>
            </a:pPr>
            <a:r>
              <a:rPr lang="fr-FR" sz="3300" b="1" dirty="0" smtClean="0"/>
              <a:t>Certains auteurs parlent du « plan d’investissement et de financement » pour bien montrer le double objet de ce document, mais l’usage dominant est simplement de parler du plan de financement.</a:t>
            </a:r>
          </a:p>
          <a:p>
            <a:pPr>
              <a:lnSpc>
                <a:spcPct val="120000"/>
              </a:lnSpc>
              <a:buFont typeface="Wingdings" pitchFamily="2" charset="2"/>
              <a:buChar char="Ø"/>
            </a:pPr>
            <a:endParaRPr lang="fr-FR" sz="33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357174"/>
            <a:ext cx="8229600" cy="1143000"/>
          </a:xfrm>
        </p:spPr>
        <p:txBody>
          <a:bodyPr>
            <a:normAutofit fontScale="90000"/>
          </a:bodyPr>
          <a:lstStyle/>
          <a:p>
            <a:pPr algn="ctr"/>
            <a:r>
              <a:rPr lang="fr-FR" dirty="0" smtClean="0"/>
              <a:t>Prévision : </a:t>
            </a:r>
            <a:br>
              <a:rPr lang="fr-FR" dirty="0" smtClean="0"/>
            </a:br>
            <a:r>
              <a:rPr lang="fr-FR" dirty="0" smtClean="0"/>
              <a:t>Partant du verbe prévoir</a:t>
            </a:r>
            <a:endParaRPr lang="fr-FR" dirty="0"/>
          </a:p>
        </p:txBody>
      </p:sp>
      <p:sp>
        <p:nvSpPr>
          <p:cNvPr id="4" name="Titre 2"/>
          <p:cNvSpPr txBox="1">
            <a:spLocks/>
          </p:cNvSpPr>
          <p:nvPr/>
        </p:nvSpPr>
        <p:spPr>
          <a:xfrm>
            <a:off x="628680" y="1660150"/>
            <a:ext cx="8229600" cy="3929090"/>
          </a:xfrm>
          <a:prstGeom prst="rect">
            <a:avLst/>
          </a:prstGeom>
          <a:noFill/>
          <a:ln>
            <a:noFill/>
          </a:ln>
        </p:spPr>
        <p:style>
          <a:lnRef idx="2">
            <a:schemeClr val="accent4"/>
          </a:lnRef>
          <a:fillRef idx="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r>
              <a:rPr lang="fr-FR" sz="2800" b="1" dirty="0" smtClean="0"/>
              <a:t>Prévoir a de tout temps été une nécessité. </a:t>
            </a:r>
          </a:p>
          <a:p>
            <a:pPr algn="just"/>
            <a:endParaRPr lang="fr-FR" sz="2800" b="1" dirty="0" smtClean="0"/>
          </a:p>
          <a:p>
            <a:pPr algn="just"/>
            <a:r>
              <a:rPr lang="fr-FR" sz="2800" b="1" dirty="0" smtClean="0"/>
              <a:t>Au verbe « prévoir » le dictionnaire cite Paul Valery </a:t>
            </a:r>
          </a:p>
          <a:p>
            <a:pPr algn="just"/>
            <a:endParaRPr lang="fr-FR" sz="2800" b="1" dirty="0" smtClean="0"/>
          </a:p>
          <a:p>
            <a:pPr algn="just">
              <a:lnSpc>
                <a:spcPct val="150000"/>
              </a:lnSpc>
            </a:pPr>
            <a:r>
              <a:rPr lang="fr-FR" sz="2800" b="1" dirty="0" smtClean="0"/>
              <a:t>«</a:t>
            </a:r>
            <a:r>
              <a:rPr lang="fr-FR" sz="2800" b="1" dirty="0" smtClean="0">
                <a:effectLst>
                  <a:outerShdw blurRad="38100" dist="38100" dir="2700000" algn="tl">
                    <a:srgbClr val="000000">
                      <a:alpha val="43137"/>
                    </a:srgbClr>
                  </a:outerShdw>
                </a:effectLst>
              </a:rPr>
              <a:t> Prévoir </a:t>
            </a:r>
            <a:r>
              <a:rPr lang="fr-FR" sz="2800" b="1" dirty="0" smtClean="0"/>
              <a:t>» est à la fois l’origine et le moyen de toutes mes entreprises, grands ou petites.</a:t>
            </a:r>
            <a:endParaRPr lang="fr-FR"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57242" y="285736"/>
            <a:ext cx="8229600" cy="1143000"/>
          </a:xfrm>
        </p:spPr>
        <p:txBody>
          <a:bodyPr>
            <a:normAutofit fontScale="90000"/>
          </a:bodyPr>
          <a:lstStyle/>
          <a:p>
            <a:pPr algn="ctr"/>
            <a:r>
              <a:rPr lang="fr-FR" dirty="0" smtClean="0"/>
              <a:t>Objectif du plan de financement</a:t>
            </a:r>
            <a:endParaRPr lang="fr-FR" dirty="0"/>
          </a:p>
        </p:txBody>
      </p:sp>
      <p:sp>
        <p:nvSpPr>
          <p:cNvPr id="4" name="Titre 2"/>
          <p:cNvSpPr txBox="1">
            <a:spLocks/>
          </p:cNvSpPr>
          <p:nvPr/>
        </p:nvSpPr>
        <p:spPr>
          <a:xfrm>
            <a:off x="642910" y="1643058"/>
            <a:ext cx="8229600" cy="442914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7500" lnSpcReduction="20000"/>
            <a:scene3d>
              <a:camera prst="orthographicFront"/>
              <a:lightRig rig="soft" dir="t"/>
            </a:scene3d>
            <a:sp3d prstMaterial="softEdge">
              <a:bevelT w="25400" h="25400"/>
            </a:sp3d>
          </a:bodyPr>
          <a:lstStyle/>
          <a:p>
            <a:pPr algn="just">
              <a:lnSpc>
                <a:spcPct val="170000"/>
              </a:lnSpc>
            </a:pPr>
            <a:r>
              <a:rPr lang="fr-FR" sz="3300" dirty="0" smtClean="0"/>
              <a:t>	</a:t>
            </a:r>
            <a:r>
              <a:rPr lang="fr-FR" sz="3300" b="1" dirty="0" smtClean="0"/>
              <a:t>Le plan de financement permet de constater à l’avance si les futures ressources seront suffisantes pour financer les futurs emplois.</a:t>
            </a:r>
          </a:p>
          <a:p>
            <a:pPr algn="just">
              <a:lnSpc>
                <a:spcPct val="120000"/>
              </a:lnSpc>
            </a:pPr>
            <a:endParaRPr lang="fr-FR" sz="1900" b="1" dirty="0" smtClean="0"/>
          </a:p>
          <a:p>
            <a:pPr algn="just">
              <a:lnSpc>
                <a:spcPct val="170000"/>
              </a:lnSpc>
            </a:pPr>
            <a:r>
              <a:rPr lang="fr-FR" sz="3300" b="1" dirty="0" smtClean="0"/>
              <a:t>Il donne l’occasion de réfléchir sur la stratégie industrielle, exemple, la nature des investissements décidés, et sur la stratégie financière, comme le recours aux ressources onéreuses que sont les emprunts.</a:t>
            </a:r>
          </a:p>
          <a:p>
            <a:pPr>
              <a:lnSpc>
                <a:spcPct val="120000"/>
              </a:lnSpc>
              <a:buFont typeface="Wingdings" pitchFamily="2" charset="2"/>
              <a:buChar char="Ø"/>
            </a:pPr>
            <a:endParaRPr lang="fr-FR" sz="33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8"/>
            <a:ext cx="8229600" cy="785810"/>
          </a:xfrm>
        </p:spPr>
        <p:txBody>
          <a:bodyPr>
            <a:normAutofit/>
          </a:bodyPr>
          <a:lstStyle/>
          <a:p>
            <a:pPr algn="ctr"/>
            <a:r>
              <a:rPr lang="fr-FR" sz="2400" dirty="0" smtClean="0"/>
              <a:t>Les éléments essentiels du plan de financement</a:t>
            </a:r>
            <a:endParaRPr lang="fr-FR" sz="2400" dirty="0"/>
          </a:p>
        </p:txBody>
      </p:sp>
      <p:graphicFrame>
        <p:nvGraphicFramePr>
          <p:cNvPr id="5" name="Tableau 4"/>
          <p:cNvGraphicFramePr>
            <a:graphicFrameLocks noGrp="1"/>
          </p:cNvGraphicFramePr>
          <p:nvPr/>
        </p:nvGraphicFramePr>
        <p:xfrm>
          <a:off x="642910" y="1000108"/>
          <a:ext cx="7786742" cy="4878994"/>
        </p:xfrm>
        <a:graphic>
          <a:graphicData uri="http://schemas.openxmlformats.org/drawingml/2006/table">
            <a:tbl>
              <a:tblPr firstRow="1" bandRow="1">
                <a:tableStyleId>{5940675A-B579-460E-94D1-54222C63F5DA}</a:tableStyleId>
              </a:tblPr>
              <a:tblGrid>
                <a:gridCol w="4877492"/>
                <a:gridCol w="766110"/>
                <a:gridCol w="642942"/>
                <a:gridCol w="714380"/>
                <a:gridCol w="785818"/>
              </a:tblGrid>
              <a:tr h="388926">
                <a:tc rowSpan="2">
                  <a:txBody>
                    <a:bodyPr/>
                    <a:lstStyle/>
                    <a:p>
                      <a:pPr algn="ctr"/>
                      <a:r>
                        <a:rPr lang="fr-FR" sz="1400" b="1" dirty="0" smtClean="0"/>
                        <a:t>Plan de financement </a:t>
                      </a:r>
                    </a:p>
                    <a:p>
                      <a:pPr algn="ctr"/>
                      <a:r>
                        <a:rPr lang="fr-FR" sz="1400" b="1" dirty="0" smtClean="0"/>
                        <a:t>Etabli l’année 0</a:t>
                      </a:r>
                      <a:endParaRPr lang="fr-FR" sz="1400" b="1" dirty="0"/>
                    </a:p>
                  </a:txBody>
                  <a:tcPr/>
                </a:tc>
                <a:tc gridSpan="4">
                  <a:txBody>
                    <a:bodyPr/>
                    <a:lstStyle/>
                    <a:p>
                      <a:pPr algn="ctr"/>
                      <a:r>
                        <a:rPr lang="fr-FR" sz="1200" b="1" dirty="0" smtClean="0"/>
                        <a:t>Année</a:t>
                      </a:r>
                      <a:endParaRPr lang="fr-FR" sz="1200" b="1"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497188">
                <a:tc vMerge="1">
                  <a:txBody>
                    <a:bodyPr/>
                    <a:lstStyle/>
                    <a:p>
                      <a:endParaRPr lang="fr-FR" dirty="0"/>
                    </a:p>
                  </a:txBody>
                  <a:tcPr/>
                </a:tc>
                <a:tc>
                  <a:txBody>
                    <a:bodyPr/>
                    <a:lstStyle/>
                    <a:p>
                      <a:pPr algn="ctr"/>
                      <a:r>
                        <a:rPr lang="fr-FR" sz="1200" b="1" dirty="0" smtClean="0"/>
                        <a:t>1</a:t>
                      </a:r>
                      <a:endParaRPr lang="fr-FR" sz="1200" b="1" dirty="0"/>
                    </a:p>
                  </a:txBody>
                  <a:tcPr/>
                </a:tc>
                <a:tc>
                  <a:txBody>
                    <a:bodyPr/>
                    <a:lstStyle/>
                    <a:p>
                      <a:pPr algn="ctr"/>
                      <a:r>
                        <a:rPr lang="fr-FR" sz="1200" b="1" dirty="0" smtClean="0"/>
                        <a:t>2</a:t>
                      </a:r>
                      <a:endParaRPr lang="fr-FR" sz="1200" b="1" dirty="0"/>
                    </a:p>
                  </a:txBody>
                  <a:tcPr/>
                </a:tc>
                <a:tc>
                  <a:txBody>
                    <a:bodyPr/>
                    <a:lstStyle/>
                    <a:p>
                      <a:pPr algn="ctr"/>
                      <a:r>
                        <a:rPr lang="fr-FR" sz="1200" b="1" dirty="0" smtClean="0"/>
                        <a:t>……….</a:t>
                      </a:r>
                      <a:endParaRPr lang="fr-FR" sz="1200" b="1" dirty="0"/>
                    </a:p>
                  </a:txBody>
                  <a:tcPr/>
                </a:tc>
                <a:tc>
                  <a:txBody>
                    <a:bodyPr/>
                    <a:lstStyle/>
                    <a:p>
                      <a:pPr algn="ctr"/>
                      <a:r>
                        <a:rPr lang="fr-FR" sz="1200" b="1" dirty="0" smtClean="0"/>
                        <a:t>5</a:t>
                      </a:r>
                      <a:endParaRPr lang="fr-FR" sz="1200" b="1" dirty="0"/>
                    </a:p>
                  </a:txBody>
                  <a:tcPr/>
                </a:tc>
              </a:tr>
              <a:tr h="370840">
                <a:tc>
                  <a:txBody>
                    <a:bodyPr/>
                    <a:lstStyle/>
                    <a:p>
                      <a:endParaRPr lang="fr-FR" sz="1400" dirty="0" smtClean="0"/>
                    </a:p>
                    <a:p>
                      <a:r>
                        <a:rPr lang="fr-FR" sz="1400" dirty="0" smtClean="0"/>
                        <a:t>Prévisions d’emploi (1)</a:t>
                      </a:r>
                    </a:p>
                    <a:p>
                      <a:r>
                        <a:rPr lang="fr-FR" sz="1400" dirty="0" smtClean="0"/>
                        <a:t>     - Acquisitions d’immobilisations</a:t>
                      </a:r>
                    </a:p>
                    <a:p>
                      <a:r>
                        <a:rPr lang="fr-FR" sz="1400" dirty="0" smtClean="0"/>
                        <a:t>     - Remboursements d’emprunts</a:t>
                      </a:r>
                      <a:r>
                        <a:rPr lang="fr-FR" sz="1400" baseline="0" dirty="0" smtClean="0"/>
                        <a:t> </a:t>
                      </a:r>
                    </a:p>
                    <a:p>
                      <a:r>
                        <a:rPr lang="fr-FR" sz="1400" baseline="0" dirty="0" smtClean="0"/>
                        <a:t>     - Augmentation du fond de roulement</a:t>
                      </a:r>
                    </a:p>
                    <a:p>
                      <a:endParaRPr lang="fr-FR" sz="1400" baseline="0" dirty="0" smtClean="0"/>
                    </a:p>
                    <a:p>
                      <a:r>
                        <a:rPr lang="fr-FR" sz="1400" baseline="0" dirty="0" smtClean="0"/>
                        <a:t>Prévisions de ressources (1)</a:t>
                      </a:r>
                    </a:p>
                    <a:p>
                      <a:r>
                        <a:rPr lang="fr-FR" sz="1400" baseline="0" dirty="0" smtClean="0"/>
                        <a:t>     - Cash flow</a:t>
                      </a:r>
                    </a:p>
                    <a:p>
                      <a:r>
                        <a:rPr lang="fr-FR" sz="1400" baseline="0" dirty="0" smtClean="0"/>
                        <a:t>     - Augmentation de capital</a:t>
                      </a:r>
                    </a:p>
                    <a:p>
                      <a:r>
                        <a:rPr lang="fr-FR" sz="1400" baseline="0" dirty="0" smtClean="0"/>
                        <a:t>     - Nouveaux emprunts</a:t>
                      </a:r>
                    </a:p>
                    <a:p>
                      <a:endParaRPr lang="fr-FR" sz="14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a:endParaRPr lang="fr-FR" sz="1400" b="1" dirty="0" smtClean="0"/>
                    </a:p>
                    <a:p>
                      <a:pPr algn="ctr"/>
                      <a:r>
                        <a:rPr lang="fr-FR" sz="1400" b="1" dirty="0" smtClean="0"/>
                        <a:t>Soldes annuels</a:t>
                      </a:r>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r h="370840">
                <a:tc>
                  <a:txBody>
                    <a:bodyPr/>
                    <a:lstStyle/>
                    <a:p>
                      <a:pPr algn="ctr"/>
                      <a:endParaRPr lang="fr-FR" sz="1400" b="1" dirty="0" smtClean="0"/>
                    </a:p>
                    <a:p>
                      <a:pPr algn="ctr"/>
                      <a:r>
                        <a:rPr lang="fr-FR" sz="1400" b="1" dirty="0" smtClean="0"/>
                        <a:t>Solde cumulés</a:t>
                      </a:r>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a:endParaRPr lang="fr-FR" sz="1400" b="1" dirty="0" smtClean="0"/>
                    </a:p>
                    <a:p>
                      <a:pPr algn="ctr"/>
                      <a:r>
                        <a:rPr lang="fr-FR" sz="1400" b="1" dirty="0" smtClean="0"/>
                        <a:t>(Surplus ou besoins)</a:t>
                      </a:r>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c>
                  <a:txBody>
                    <a:bodyPr/>
                    <a:lstStyle/>
                    <a:p>
                      <a:endParaRPr lang="fr-FR" sz="1200" b="1"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85736"/>
            <a:ext cx="8229600" cy="1143000"/>
          </a:xfrm>
        </p:spPr>
        <p:txBody>
          <a:bodyPr>
            <a:normAutofit fontScale="90000"/>
          </a:bodyPr>
          <a:lstStyle/>
          <a:p>
            <a:pPr algn="ctr"/>
            <a:r>
              <a:rPr lang="fr-FR" dirty="0" smtClean="0"/>
              <a:t>Faire attention à certains poste du plan de financement</a:t>
            </a:r>
            <a:endParaRPr lang="fr-FR" dirty="0"/>
          </a:p>
        </p:txBody>
      </p:sp>
      <p:sp>
        <p:nvSpPr>
          <p:cNvPr id="4" name="Titre 2"/>
          <p:cNvSpPr txBox="1">
            <a:spLocks/>
          </p:cNvSpPr>
          <p:nvPr/>
        </p:nvSpPr>
        <p:spPr>
          <a:xfrm>
            <a:off x="642910" y="1571620"/>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20000"/>
              </a:lnSpc>
            </a:pPr>
            <a:r>
              <a:rPr lang="fr-FR" sz="3300" dirty="0" smtClean="0"/>
              <a:t>	</a:t>
            </a:r>
            <a:r>
              <a:rPr lang="fr-FR" sz="3300" b="1" dirty="0" smtClean="0"/>
              <a:t>Certains postes du plan de financement découlent du compte de résultat prévisionnel, par exemple le bénéfice et les dotations aux amortissements qui sont les deux constitutifs du Cash Flow, d’autres sont liés au bilan prévisionnel et au budget prévisionnel de trésorerie, par exemple les acquisitions d’immobilisations.</a:t>
            </a:r>
          </a:p>
          <a:p>
            <a:pPr algn="just">
              <a:lnSpc>
                <a:spcPct val="120000"/>
              </a:lnSpc>
            </a:pPr>
            <a:endParaRPr lang="fr-FR" sz="2100" b="1" dirty="0" smtClean="0"/>
          </a:p>
          <a:p>
            <a:pPr algn="just">
              <a:lnSpc>
                <a:spcPct val="120000"/>
              </a:lnSpc>
            </a:pPr>
            <a:r>
              <a:rPr lang="fr-FR" sz="3300" b="1" dirty="0" smtClean="0"/>
              <a:t>Nous devons en conclure les chiffres qui figurent sur les quatre documents prévisionnels sont nécessairement cohérents entre eux.  </a:t>
            </a:r>
          </a:p>
          <a:p>
            <a:pPr>
              <a:lnSpc>
                <a:spcPct val="120000"/>
              </a:lnSpc>
              <a:buFont typeface="Wingdings" pitchFamily="2" charset="2"/>
              <a:buChar char="Ø"/>
            </a:pPr>
            <a:endParaRPr lang="fr-FR" sz="33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428612"/>
            <a:ext cx="8229600" cy="1143000"/>
          </a:xfrm>
        </p:spPr>
        <p:txBody>
          <a:bodyPr>
            <a:normAutofit fontScale="90000"/>
          </a:bodyPr>
          <a:lstStyle/>
          <a:p>
            <a:pPr algn="ctr"/>
            <a:r>
              <a:rPr lang="fr-FR" dirty="0" smtClean="0"/>
              <a:t>Cohérence des prévisions et circulation de l’information</a:t>
            </a:r>
            <a:endParaRPr lang="fr-FR" dirty="0"/>
          </a:p>
        </p:txBody>
      </p:sp>
      <p:sp>
        <p:nvSpPr>
          <p:cNvPr id="4" name="Titre 2"/>
          <p:cNvSpPr txBox="1">
            <a:spLocks/>
          </p:cNvSpPr>
          <p:nvPr/>
        </p:nvSpPr>
        <p:spPr>
          <a:xfrm>
            <a:off x="500034" y="1857364"/>
            <a:ext cx="8229600" cy="4000528"/>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20000"/>
              </a:lnSpc>
            </a:pPr>
            <a:r>
              <a:rPr lang="fr-FR" sz="2800" dirty="0" smtClean="0"/>
              <a:t>	</a:t>
            </a:r>
            <a:r>
              <a:rPr lang="fr-FR" sz="2800" b="1" dirty="0" smtClean="0"/>
              <a:t>La technique proprement dite de construction des documents prévisionnels est fort simple : il s’agit toujours, en définitive, de placer des chiffres prévisionnels dans des colonnes, les dites colonnes représentent des semaines, des mois ou des années.</a:t>
            </a:r>
          </a:p>
          <a:p>
            <a:pPr>
              <a:lnSpc>
                <a:spcPct val="120000"/>
              </a:lnSpc>
              <a:buFont typeface="Wingdings" pitchFamily="2" charset="2"/>
              <a:buChar char="Ø"/>
            </a:pPr>
            <a:endParaRPr lang="fr-FR"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85736"/>
            <a:ext cx="8715436" cy="1143000"/>
          </a:xfrm>
        </p:spPr>
        <p:txBody>
          <a:bodyPr>
            <a:normAutofit/>
          </a:bodyPr>
          <a:lstStyle/>
          <a:p>
            <a:pPr algn="ctr"/>
            <a:r>
              <a:rPr lang="fr-FR" sz="3200" dirty="0" smtClean="0"/>
              <a:t>Les prévisions ne sont pas uniquement </a:t>
            </a:r>
            <a:r>
              <a:rPr lang="fr-FR" sz="3200" dirty="0" err="1" smtClean="0"/>
              <a:t>téchniques</a:t>
            </a:r>
            <a:endParaRPr lang="fr-FR" sz="3200" dirty="0"/>
          </a:p>
        </p:txBody>
      </p:sp>
      <p:sp>
        <p:nvSpPr>
          <p:cNvPr id="4" name="Titre 2"/>
          <p:cNvSpPr txBox="1">
            <a:spLocks/>
          </p:cNvSpPr>
          <p:nvPr/>
        </p:nvSpPr>
        <p:spPr>
          <a:xfrm>
            <a:off x="357158" y="1714496"/>
            <a:ext cx="8572528" cy="4572024"/>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20000"/>
              </a:lnSpc>
            </a:pPr>
            <a:r>
              <a:rPr lang="fr-FR" sz="2800" dirty="0" smtClean="0"/>
              <a:t>	</a:t>
            </a:r>
            <a:r>
              <a:rPr lang="fr-FR" sz="2800" b="1" dirty="0" smtClean="0"/>
              <a:t>Le vrai problème de l’élaboration des documents prévisionnels ne réside donc pas dans la </a:t>
            </a:r>
            <a:r>
              <a:rPr lang="fr-FR" sz="2800" b="1" dirty="0" err="1" smtClean="0"/>
              <a:t>téchnique</a:t>
            </a:r>
            <a:r>
              <a:rPr lang="fr-FR" sz="2800" b="1" dirty="0" smtClean="0"/>
              <a:t> proprement dite, mais dans :</a:t>
            </a:r>
          </a:p>
          <a:p>
            <a:pPr algn="just">
              <a:lnSpc>
                <a:spcPct val="120000"/>
              </a:lnSpc>
            </a:pPr>
            <a:endParaRPr lang="fr-FR" sz="2800" b="1" dirty="0" smtClean="0"/>
          </a:p>
          <a:p>
            <a:pPr algn="just">
              <a:lnSpc>
                <a:spcPct val="120000"/>
              </a:lnSpc>
            </a:pPr>
            <a:r>
              <a:rPr lang="fr-FR" sz="2800" b="1" dirty="0" smtClean="0"/>
              <a:t>  1 - L’existence d’un système prévisionnel;</a:t>
            </a:r>
          </a:p>
          <a:p>
            <a:pPr algn="just">
              <a:lnSpc>
                <a:spcPct val="120000"/>
              </a:lnSpc>
            </a:pPr>
            <a:r>
              <a:rPr lang="fr-FR" sz="2800" b="1" dirty="0" smtClean="0"/>
              <a:t>  2 – La qualité des prévisions qui sont faites;</a:t>
            </a:r>
          </a:p>
          <a:p>
            <a:pPr algn="just">
              <a:lnSpc>
                <a:spcPct val="120000"/>
              </a:lnSpc>
            </a:pPr>
            <a:r>
              <a:rPr lang="fr-FR" sz="2800" b="1" dirty="0" smtClean="0"/>
              <a:t>  3 – La cohérence entre elles;</a:t>
            </a:r>
          </a:p>
          <a:p>
            <a:pPr algn="just">
              <a:lnSpc>
                <a:spcPct val="120000"/>
              </a:lnSpc>
            </a:pPr>
            <a:r>
              <a:rPr lang="fr-FR" sz="2800" b="1" dirty="0" smtClean="0"/>
              <a:t>  4 – Une bonne circulation de l’information. </a:t>
            </a:r>
          </a:p>
          <a:p>
            <a:pPr>
              <a:lnSpc>
                <a:spcPct val="120000"/>
              </a:lnSpc>
              <a:buFont typeface="Wingdings" pitchFamily="2" charset="2"/>
              <a:buChar char="Ø"/>
            </a:pPr>
            <a:endParaRPr lang="fr-FR" sz="2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85736"/>
            <a:ext cx="8715436" cy="1143000"/>
          </a:xfrm>
        </p:spPr>
        <p:txBody>
          <a:bodyPr>
            <a:normAutofit/>
          </a:bodyPr>
          <a:lstStyle/>
          <a:p>
            <a:pPr algn="ctr"/>
            <a:r>
              <a:rPr lang="fr-FR" sz="3600" dirty="0" smtClean="0"/>
              <a:t>1. Le système prévisionnel</a:t>
            </a:r>
            <a:endParaRPr lang="fr-FR" sz="3600" dirty="0"/>
          </a:p>
        </p:txBody>
      </p:sp>
      <p:sp>
        <p:nvSpPr>
          <p:cNvPr id="4" name="Titre 2"/>
          <p:cNvSpPr txBox="1">
            <a:spLocks/>
          </p:cNvSpPr>
          <p:nvPr/>
        </p:nvSpPr>
        <p:spPr>
          <a:xfrm>
            <a:off x="428596" y="1785926"/>
            <a:ext cx="8001056" cy="1714512"/>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Autofit/>
            <a:scene3d>
              <a:camera prst="orthographicFront"/>
              <a:lightRig rig="soft" dir="t"/>
            </a:scene3d>
            <a:sp3d prstMaterial="softEdge">
              <a:bevelT w="25400" h="25400"/>
            </a:sp3d>
          </a:bodyPr>
          <a:lstStyle/>
          <a:p>
            <a:pPr algn="just">
              <a:lnSpc>
                <a:spcPct val="150000"/>
              </a:lnSpc>
            </a:pPr>
            <a:r>
              <a:rPr lang="fr-FR" sz="2800" dirty="0" smtClean="0"/>
              <a:t>	</a:t>
            </a:r>
            <a:r>
              <a:rPr lang="fr-FR" sz="2400" b="1" dirty="0" smtClean="0"/>
              <a:t>la place des documents prévisionnels dans le processus prévisionnel de l’entreprise peut être schématisé ainsi</a:t>
            </a:r>
          </a:p>
          <a:p>
            <a:pPr>
              <a:lnSpc>
                <a:spcPct val="120000"/>
              </a:lnSpc>
            </a:pPr>
            <a:endParaRPr lang="fr-FR" sz="2800" dirty="0" smtClean="0"/>
          </a:p>
          <a:p>
            <a:pPr>
              <a:lnSpc>
                <a:spcPct val="120000"/>
              </a:lnSpc>
            </a:pPr>
            <a:r>
              <a:rPr lang="fr-FR" sz="2800" dirty="0" smtClean="0"/>
              <a:t>    </a:t>
            </a:r>
          </a:p>
        </p:txBody>
      </p:sp>
      <p:sp>
        <p:nvSpPr>
          <p:cNvPr id="15" name="ZoneTexte 14"/>
          <p:cNvSpPr txBox="1"/>
          <p:nvPr/>
        </p:nvSpPr>
        <p:spPr>
          <a:xfrm>
            <a:off x="2285984" y="3143248"/>
            <a:ext cx="6143668" cy="707886"/>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000" b="1" dirty="0" smtClean="0"/>
              <a:t>Stratégie à long terme (LT)</a:t>
            </a:r>
          </a:p>
          <a:p>
            <a:r>
              <a:rPr lang="fr-FR" sz="2000" b="1" dirty="0" smtClean="0"/>
              <a:t>Chiffrés très globalement </a:t>
            </a:r>
            <a:r>
              <a:rPr lang="fr-FR" sz="2000" dirty="0" smtClean="0"/>
              <a:t>…………           </a:t>
            </a:r>
            <a:r>
              <a:rPr lang="fr-FR" sz="2000" b="1" dirty="0" smtClean="0"/>
              <a:t>10 ans</a:t>
            </a:r>
            <a:endParaRPr lang="fr-FR" sz="2000" b="1" dirty="0"/>
          </a:p>
        </p:txBody>
      </p:sp>
      <p:cxnSp>
        <p:nvCxnSpPr>
          <p:cNvPr id="17" name="Connecteur droit avec flèche 16"/>
          <p:cNvCxnSpPr/>
          <p:nvPr/>
        </p:nvCxnSpPr>
        <p:spPr>
          <a:xfrm>
            <a:off x="6858016" y="3643314"/>
            <a:ext cx="50006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1428728" y="4078436"/>
            <a:ext cx="6143668" cy="707886"/>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000" b="1" dirty="0" smtClean="0"/>
              <a:t>Plan de financement</a:t>
            </a:r>
          </a:p>
          <a:p>
            <a:r>
              <a:rPr lang="fr-FR" sz="2000" b="1" dirty="0" smtClean="0"/>
              <a:t>Chiffré</a:t>
            </a:r>
            <a:r>
              <a:rPr lang="fr-FR" sz="2000" dirty="0" smtClean="0"/>
              <a:t> ………………………………             </a:t>
            </a:r>
            <a:r>
              <a:rPr lang="fr-FR" sz="2000" b="1" dirty="0" smtClean="0"/>
              <a:t>05 ans</a:t>
            </a:r>
            <a:endParaRPr lang="fr-FR" sz="2000" b="1" dirty="0"/>
          </a:p>
        </p:txBody>
      </p:sp>
      <p:cxnSp>
        <p:nvCxnSpPr>
          <p:cNvPr id="19" name="Connecteur droit avec flèche 18"/>
          <p:cNvCxnSpPr/>
          <p:nvPr/>
        </p:nvCxnSpPr>
        <p:spPr>
          <a:xfrm>
            <a:off x="5929322" y="4572008"/>
            <a:ext cx="50006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ZoneTexte 19"/>
          <p:cNvSpPr txBox="1"/>
          <p:nvPr/>
        </p:nvSpPr>
        <p:spPr>
          <a:xfrm>
            <a:off x="357158" y="5007130"/>
            <a:ext cx="6143668"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2000" b="1" dirty="0" smtClean="0"/>
              <a:t>Documents prévisionnels </a:t>
            </a:r>
          </a:p>
          <a:p>
            <a:r>
              <a:rPr lang="fr-FR" sz="2000" b="1" dirty="0" smtClean="0"/>
              <a:t>à court terme (CT)</a:t>
            </a:r>
            <a:r>
              <a:rPr lang="fr-FR" sz="2000" dirty="0" smtClean="0"/>
              <a:t>……………………            </a:t>
            </a:r>
            <a:r>
              <a:rPr lang="fr-FR" sz="2000" b="1" dirty="0" smtClean="0"/>
              <a:t>01 an</a:t>
            </a:r>
            <a:endParaRPr lang="fr-FR" sz="2000" b="1" dirty="0"/>
          </a:p>
        </p:txBody>
      </p:sp>
      <p:cxnSp>
        <p:nvCxnSpPr>
          <p:cNvPr id="21" name="Connecteur droit avec flèche 20"/>
          <p:cNvCxnSpPr/>
          <p:nvPr/>
        </p:nvCxnSpPr>
        <p:spPr>
          <a:xfrm>
            <a:off x="5000628" y="5500702"/>
            <a:ext cx="571504"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85736"/>
            <a:ext cx="8715436" cy="1143000"/>
          </a:xfrm>
        </p:spPr>
        <p:txBody>
          <a:bodyPr>
            <a:noAutofit/>
          </a:bodyPr>
          <a:lstStyle/>
          <a:p>
            <a:pPr algn="ctr"/>
            <a:r>
              <a:rPr lang="fr-FR" sz="3600" dirty="0" smtClean="0"/>
              <a:t>Il faut connaitre la stratégie </a:t>
            </a:r>
            <a:br>
              <a:rPr lang="fr-FR" sz="3600" dirty="0" smtClean="0"/>
            </a:br>
            <a:r>
              <a:rPr lang="fr-FR" sz="3600" dirty="0" smtClean="0"/>
              <a:t>de l’entreprise</a:t>
            </a:r>
            <a:endParaRPr lang="fr-FR" sz="3600" dirty="0"/>
          </a:p>
        </p:txBody>
      </p:sp>
      <p:sp>
        <p:nvSpPr>
          <p:cNvPr id="4" name="Titre 2"/>
          <p:cNvSpPr txBox="1">
            <a:spLocks/>
          </p:cNvSpPr>
          <p:nvPr/>
        </p:nvSpPr>
        <p:spPr>
          <a:xfrm>
            <a:off x="428596" y="1571612"/>
            <a:ext cx="8572528"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20000"/>
              </a:lnSpc>
            </a:pPr>
            <a:r>
              <a:rPr lang="fr-FR" sz="2400" dirty="0" smtClean="0"/>
              <a:t>	</a:t>
            </a:r>
            <a:r>
              <a:rPr lang="fr-FR" sz="2400" b="1" dirty="0" smtClean="0"/>
              <a:t>Aucun plan de financement ni aucun bilan prévisionnel ne peuvent être établis si l’on ne connait pas, au moins dans ses grandes lignes, la stratégie de l’entreprise :</a:t>
            </a:r>
          </a:p>
          <a:p>
            <a:pPr algn="just">
              <a:lnSpc>
                <a:spcPct val="120000"/>
              </a:lnSpc>
            </a:pPr>
            <a:endParaRPr lang="fr-FR" sz="2400" b="1" dirty="0" smtClean="0"/>
          </a:p>
          <a:p>
            <a:pPr algn="just">
              <a:lnSpc>
                <a:spcPct val="120000"/>
              </a:lnSpc>
              <a:buFont typeface="Wingdings" pitchFamily="2" charset="2"/>
              <a:buChar char="§"/>
            </a:pPr>
            <a:r>
              <a:rPr lang="fr-FR" sz="2400" b="1" dirty="0" smtClean="0"/>
              <a:t>    Il est nécessaire de savoir si l’usine X va 	être fermée, l’usine Y a grandi ou le produit Z a été abandonné.</a:t>
            </a:r>
          </a:p>
          <a:p>
            <a:pPr algn="just">
              <a:lnSpc>
                <a:spcPct val="120000"/>
              </a:lnSpc>
              <a:buFont typeface="Wingdings" pitchFamily="2" charset="2"/>
              <a:buChar char="§"/>
            </a:pPr>
            <a:r>
              <a:rPr lang="fr-FR" sz="2400" b="1" dirty="0" smtClean="0"/>
              <a:t>    Il appartient à la direction à son plus haut niveau de fixer les objectifs et la stratégie de l’entreprise puis les indiquer au service financier.</a:t>
            </a:r>
          </a:p>
          <a:p>
            <a:pPr algn="just">
              <a:lnSpc>
                <a:spcPct val="120000"/>
              </a:lnSpc>
              <a:buFont typeface="Wingdings" pitchFamily="2" charset="2"/>
              <a:buChar char="Ø"/>
            </a:pPr>
            <a:endParaRPr lang="fr-FR"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85736"/>
            <a:ext cx="8715436" cy="1143000"/>
          </a:xfrm>
        </p:spPr>
        <p:txBody>
          <a:bodyPr>
            <a:noAutofit/>
          </a:bodyPr>
          <a:lstStyle/>
          <a:p>
            <a:pPr algn="ctr"/>
            <a:r>
              <a:rPr lang="fr-FR" sz="3600" dirty="0" smtClean="0"/>
              <a:t>Le </a:t>
            </a:r>
            <a:r>
              <a:rPr lang="fr-FR" sz="3600" dirty="0" err="1" smtClean="0"/>
              <a:t>feed</a:t>
            </a:r>
            <a:r>
              <a:rPr lang="fr-FR" sz="3600" dirty="0" smtClean="0"/>
              <a:t> back est important</a:t>
            </a:r>
            <a:endParaRPr lang="fr-FR" sz="3600" dirty="0"/>
          </a:p>
        </p:txBody>
      </p:sp>
      <p:sp>
        <p:nvSpPr>
          <p:cNvPr id="4" name="Titre 2"/>
          <p:cNvSpPr txBox="1">
            <a:spLocks/>
          </p:cNvSpPr>
          <p:nvPr/>
        </p:nvSpPr>
        <p:spPr>
          <a:xfrm>
            <a:off x="357158" y="1643050"/>
            <a:ext cx="8572528" cy="450058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20000"/>
              </a:lnSpc>
            </a:pPr>
            <a:r>
              <a:rPr lang="fr-FR" sz="3300" dirty="0" smtClean="0"/>
              <a:t>	</a:t>
            </a:r>
            <a:r>
              <a:rPr lang="fr-FR" sz="2700" b="1" dirty="0" smtClean="0"/>
              <a:t>En retour le service financier présente à la direction les conséquences chiffrées des droits envisagés, par la suite au fur et à mesure de la réalisation des décisions, le service financier évalue les écarts entre les résultats prévus et les résultats réels, et en avertit les dirigeants pour qu’ils puissent prendre des mesures correctives : (Voir le schéma suivant)</a:t>
            </a:r>
          </a:p>
          <a:p>
            <a:pPr>
              <a:lnSpc>
                <a:spcPct val="120000"/>
              </a:lnSpc>
              <a:buFont typeface="Wingdings" pitchFamily="2" charset="2"/>
              <a:buChar char="Ø"/>
            </a:pPr>
            <a:endParaRPr lang="fr-FR" sz="33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nvGraphicFramePr>
        <p:xfrm>
          <a:off x="71438" y="0"/>
          <a:ext cx="90011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Connecteur droit avec flèche 9"/>
          <p:cNvCxnSpPr/>
          <p:nvPr/>
        </p:nvCxnSpPr>
        <p:spPr>
          <a:xfrm rot="5400000">
            <a:off x="7928792" y="3071016"/>
            <a:ext cx="857256" cy="1588"/>
          </a:xfrm>
          <a:prstGeom prst="straightConnector1">
            <a:avLst/>
          </a:prstGeom>
          <a:ln w="7620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5400000" flipH="1" flipV="1">
            <a:off x="5965835" y="3106735"/>
            <a:ext cx="928694" cy="1588"/>
          </a:xfrm>
          <a:prstGeom prst="straightConnector1">
            <a:avLst/>
          </a:prstGeom>
          <a:ln w="7620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flipH="1" flipV="1">
            <a:off x="322233" y="3106735"/>
            <a:ext cx="928694" cy="1588"/>
          </a:xfrm>
          <a:prstGeom prst="straightConnector1">
            <a:avLst/>
          </a:prstGeom>
          <a:ln w="762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flipH="1" flipV="1">
            <a:off x="4106859" y="3106735"/>
            <a:ext cx="928694" cy="1588"/>
          </a:xfrm>
          <a:prstGeom prst="straightConnector1">
            <a:avLst/>
          </a:prstGeom>
          <a:ln w="762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5400000" flipH="1" flipV="1">
            <a:off x="2251059" y="3106735"/>
            <a:ext cx="928694"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a:off x="4929190" y="3571876"/>
            <a:ext cx="1357322" cy="1588"/>
          </a:xfrm>
          <a:prstGeom prst="straightConnector1">
            <a:avLst/>
          </a:prstGeom>
          <a:ln w="7620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a:off x="3071802" y="3570287"/>
            <a:ext cx="1357322" cy="1588"/>
          </a:xfrm>
          <a:prstGeom prst="straightConnector1">
            <a:avLst/>
          </a:prstGeom>
          <a:ln w="762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10800000">
            <a:off x="6858016" y="3570288"/>
            <a:ext cx="1357322" cy="1588"/>
          </a:xfrm>
          <a:prstGeom prst="straightConnector1">
            <a:avLst/>
          </a:prstGeom>
          <a:ln w="7620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a:off x="1142976" y="3570288"/>
            <a:ext cx="1357322"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1500166" y="4500570"/>
            <a:ext cx="6858048" cy="830997"/>
          </a:xfrm>
          <a:prstGeom prst="rect">
            <a:avLst/>
          </a:prstGeom>
          <a:noFill/>
        </p:spPr>
        <p:txBody>
          <a:bodyPr wrap="square" rtlCol="0">
            <a:spAutoFit/>
          </a:bodyPr>
          <a:lstStyle/>
          <a:p>
            <a:pPr algn="ctr"/>
            <a:r>
              <a:rPr lang="fr-FR" sz="2400" b="1" dirty="0" smtClean="0">
                <a:effectLst>
                  <a:outerShdw blurRad="38100" dist="38100" dir="2700000" algn="tl">
                    <a:srgbClr val="000000">
                      <a:alpha val="43137"/>
                    </a:srgbClr>
                  </a:outerShdw>
                </a:effectLst>
              </a:rPr>
              <a:t>Retour de l’information ( </a:t>
            </a:r>
            <a:r>
              <a:rPr lang="fr-FR" sz="2400" b="1" dirty="0" err="1" smtClean="0">
                <a:effectLst>
                  <a:outerShdw blurRad="38100" dist="38100" dir="2700000" algn="tl">
                    <a:srgbClr val="000000">
                      <a:alpha val="43137"/>
                    </a:srgbClr>
                  </a:outerShdw>
                </a:effectLst>
              </a:rPr>
              <a:t>feed</a:t>
            </a:r>
            <a:r>
              <a:rPr lang="fr-FR" sz="2400" b="1" dirty="0" smtClean="0">
                <a:effectLst>
                  <a:outerShdw blurRad="38100" dist="38100" dir="2700000" algn="tl">
                    <a:srgbClr val="000000">
                      <a:alpha val="43137"/>
                    </a:srgbClr>
                  </a:outerShdw>
                </a:effectLst>
              </a:rPr>
              <a:t> back) et mesures correctives</a:t>
            </a:r>
            <a:endParaRPr lang="fr-FR" sz="2400" b="1" dirty="0">
              <a:effectLst>
                <a:outerShdw blurRad="38100" dist="38100" dir="2700000" algn="tl">
                  <a:srgbClr val="000000">
                    <a:alpha val="43137"/>
                  </a:srgbClr>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a:bodyPr>
          <a:lstStyle/>
          <a:p>
            <a:pPr algn="ctr"/>
            <a:r>
              <a:rPr lang="fr-FR" sz="3600" dirty="0" smtClean="0"/>
              <a:t>2. Qualité des prévisions</a:t>
            </a:r>
            <a:endParaRPr lang="fr-FR" sz="3600" dirty="0"/>
          </a:p>
        </p:txBody>
      </p:sp>
      <p:sp>
        <p:nvSpPr>
          <p:cNvPr id="4" name="Titre 2"/>
          <p:cNvSpPr txBox="1">
            <a:spLocks/>
          </p:cNvSpPr>
          <p:nvPr/>
        </p:nvSpPr>
        <p:spPr>
          <a:xfrm>
            <a:off x="571472" y="1785926"/>
            <a:ext cx="8001056" cy="428628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82500" lnSpcReduction="10000"/>
            <a:scene3d>
              <a:camera prst="orthographicFront"/>
              <a:lightRig rig="soft" dir="t"/>
            </a:scene3d>
            <a:sp3d prstMaterial="softEdge">
              <a:bevelT w="25400" h="25400"/>
            </a:sp3d>
          </a:bodyPr>
          <a:lstStyle/>
          <a:p>
            <a:pPr algn="just">
              <a:lnSpc>
                <a:spcPct val="160000"/>
              </a:lnSpc>
            </a:pPr>
            <a:r>
              <a:rPr lang="fr-FR" sz="3300" dirty="0" smtClean="0"/>
              <a:t>	</a:t>
            </a:r>
            <a:r>
              <a:rPr lang="fr-FR" sz="3100" b="1" dirty="0" smtClean="0"/>
              <a:t>Tous les documents prévisionnels reposent sur des prévisions. Ce fait est d’autant plus évident que, comme le montrent les schémas précédents, leur construction est l’aboutissement d’un processus stratégique</a:t>
            </a:r>
            <a:r>
              <a:rPr lang="fr-FR" sz="3100" dirty="0" smtClean="0"/>
              <a:t>.</a:t>
            </a:r>
          </a:p>
          <a:p>
            <a:pPr>
              <a:lnSpc>
                <a:spcPct val="120000"/>
              </a:lnSpc>
            </a:pPr>
            <a:endParaRPr lang="fr-FR" sz="1400" dirty="0" smtClean="0"/>
          </a:p>
          <a:p>
            <a:pPr>
              <a:lnSpc>
                <a:spcPct val="120000"/>
              </a:lnSpc>
            </a:pPr>
            <a:r>
              <a:rPr lang="fr-FR" sz="3100" dirty="0" smtClean="0"/>
              <a:t>    </a:t>
            </a:r>
            <a:endParaRPr lang="fr-FR" sz="33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Prévoir, en Finance</a:t>
            </a:r>
            <a:endParaRPr lang="fr-FR" dirty="0"/>
          </a:p>
        </p:txBody>
      </p:sp>
      <p:sp>
        <p:nvSpPr>
          <p:cNvPr id="4" name="Titre 2"/>
          <p:cNvSpPr txBox="1">
            <a:spLocks/>
          </p:cNvSpPr>
          <p:nvPr/>
        </p:nvSpPr>
        <p:spPr>
          <a:xfrm>
            <a:off x="642910" y="1643050"/>
            <a:ext cx="8229600" cy="392909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50000"/>
              </a:lnSpc>
            </a:pPr>
            <a:r>
              <a:rPr lang="fr-FR" sz="2800" dirty="0" smtClean="0"/>
              <a:t>	</a:t>
            </a:r>
            <a:r>
              <a:rPr lang="fr-FR" sz="2800" b="1" dirty="0" smtClean="0"/>
              <a:t>Prévoir en finance, c’est mettre en quelques chiffres l’avenir envisagé : prévoir le montant des stocks, la rentabilité d’une machine, le coût d’un emprunt, ou le montant dont-on disposera en trésorerie dans les 06 mois à venir.</a:t>
            </a:r>
          </a:p>
          <a:p>
            <a:pPr lvl="1">
              <a:buFont typeface="Arial" pitchFamily="34" charset="0"/>
              <a:buChar char="•"/>
            </a:pPr>
            <a:endParaRPr lang="fr-FR"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fontScale="90000"/>
          </a:bodyPr>
          <a:lstStyle/>
          <a:p>
            <a:pPr algn="ctr"/>
            <a:r>
              <a:rPr lang="fr-FR" sz="3600" dirty="0" smtClean="0"/>
              <a:t>Faire attention aux choix des hypothèses</a:t>
            </a:r>
            <a:endParaRPr lang="fr-FR" sz="3600" dirty="0"/>
          </a:p>
        </p:txBody>
      </p:sp>
      <p:sp>
        <p:nvSpPr>
          <p:cNvPr id="4" name="Titre 2"/>
          <p:cNvSpPr txBox="1">
            <a:spLocks/>
          </p:cNvSpPr>
          <p:nvPr/>
        </p:nvSpPr>
        <p:spPr>
          <a:xfrm>
            <a:off x="571472" y="1785926"/>
            <a:ext cx="8143932" cy="428628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a:scene3d>
              <a:camera prst="orthographicFront"/>
              <a:lightRig rig="soft" dir="t"/>
            </a:scene3d>
            <a:sp3d prstMaterial="softEdge">
              <a:bevelT w="25400" h="25400"/>
            </a:sp3d>
          </a:bodyPr>
          <a:lstStyle/>
          <a:p>
            <a:pPr algn="just">
              <a:lnSpc>
                <a:spcPct val="150000"/>
              </a:lnSpc>
            </a:pPr>
            <a:r>
              <a:rPr lang="fr-FR" sz="2800" dirty="0" smtClean="0"/>
              <a:t>	</a:t>
            </a:r>
            <a:r>
              <a:rPr lang="fr-FR" sz="2800" b="1" dirty="0" smtClean="0"/>
              <a:t>il serait grave, à partir d’hypothèses qui sont toujours fragiles, de construire des prévisions chiffrées n’offrant aucune possibilité de changement ou d’adaptation aux évolutions de l’environnement.</a:t>
            </a:r>
          </a:p>
          <a:p>
            <a:pPr>
              <a:lnSpc>
                <a:spcPct val="120000"/>
              </a:lnSpc>
            </a:pPr>
            <a:endParaRPr lang="fr-FR" sz="2800" dirty="0" smtClean="0"/>
          </a:p>
          <a:p>
            <a:pPr>
              <a:lnSpc>
                <a:spcPct val="120000"/>
              </a:lnSpc>
            </a:pPr>
            <a:r>
              <a:rPr lang="fr-FR" sz="2800"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fontScale="90000"/>
          </a:bodyPr>
          <a:lstStyle/>
          <a:p>
            <a:pPr algn="ctr"/>
            <a:r>
              <a:rPr lang="fr-FR" sz="3600" dirty="0" smtClean="0"/>
              <a:t>L’apport des mathématiques aux prévisions</a:t>
            </a:r>
            <a:endParaRPr lang="fr-FR" sz="3600" dirty="0"/>
          </a:p>
        </p:txBody>
      </p:sp>
      <p:sp>
        <p:nvSpPr>
          <p:cNvPr id="4" name="Titre 2"/>
          <p:cNvSpPr txBox="1">
            <a:spLocks/>
          </p:cNvSpPr>
          <p:nvPr/>
        </p:nvSpPr>
        <p:spPr>
          <a:xfrm>
            <a:off x="642910" y="1643050"/>
            <a:ext cx="8001056" cy="442915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52500" lnSpcReduction="20000"/>
            <a:scene3d>
              <a:camera prst="orthographicFront"/>
              <a:lightRig rig="soft" dir="t"/>
            </a:scene3d>
            <a:sp3d prstMaterial="softEdge">
              <a:bevelT w="25400" h="25400"/>
            </a:sp3d>
          </a:bodyPr>
          <a:lstStyle/>
          <a:p>
            <a:pPr algn="just">
              <a:lnSpc>
                <a:spcPct val="120000"/>
              </a:lnSpc>
            </a:pPr>
            <a:r>
              <a:rPr lang="fr-FR" sz="3300" dirty="0" smtClean="0"/>
              <a:t>	</a:t>
            </a:r>
            <a:r>
              <a:rPr lang="fr-FR" sz="4000" b="1" dirty="0" smtClean="0"/>
              <a:t>les mathématiques offrent des aides nombreuses pour établir des prévisions mais, néanmoins, ni les développements mathématiques sont toujours arithmétiquement exacts, ils sont toujours, rappelons-le à nouveau, basés sur de simples hypothèses plus ou moins réalistes :</a:t>
            </a:r>
          </a:p>
          <a:p>
            <a:pPr algn="just">
              <a:lnSpc>
                <a:spcPct val="120000"/>
              </a:lnSpc>
            </a:pPr>
            <a:endParaRPr lang="fr-FR" sz="4000" b="1" dirty="0" smtClean="0"/>
          </a:p>
          <a:p>
            <a:pPr algn="just">
              <a:lnSpc>
                <a:spcPct val="120000"/>
              </a:lnSpc>
            </a:pPr>
            <a:r>
              <a:rPr lang="fr-FR" sz="4000" b="1" dirty="0" smtClean="0"/>
              <a:t>Il serait simpliste d’être séduit par de superbes courbes établies par micro-ordinateur à l’aide d’une table traçante et d’oublier que le problème n’est pas la qualité des équations mais celui de la qualité de hypothèses.</a:t>
            </a:r>
          </a:p>
          <a:p>
            <a:pPr>
              <a:lnSpc>
                <a:spcPct val="120000"/>
              </a:lnSpc>
            </a:pPr>
            <a:endParaRPr lang="fr-FR" sz="1400" dirty="0" smtClean="0"/>
          </a:p>
          <a:p>
            <a:pPr>
              <a:lnSpc>
                <a:spcPct val="120000"/>
              </a:lnSpc>
            </a:pPr>
            <a:r>
              <a:rPr lang="fr-FR" sz="3100" dirty="0" smtClean="0"/>
              <a:t>    </a:t>
            </a:r>
            <a:endParaRPr lang="fr-FR" sz="33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fontScale="90000"/>
          </a:bodyPr>
          <a:lstStyle/>
          <a:p>
            <a:pPr algn="ctr"/>
            <a:r>
              <a:rPr lang="fr-FR" sz="3600" dirty="0" smtClean="0"/>
              <a:t>3. La nécessaire cohérence des prévisions</a:t>
            </a:r>
            <a:endParaRPr lang="fr-FR" sz="3600" dirty="0"/>
          </a:p>
        </p:txBody>
      </p:sp>
      <p:sp>
        <p:nvSpPr>
          <p:cNvPr id="4" name="Titre 2"/>
          <p:cNvSpPr txBox="1">
            <a:spLocks/>
          </p:cNvSpPr>
          <p:nvPr/>
        </p:nvSpPr>
        <p:spPr>
          <a:xfrm>
            <a:off x="642910" y="1428736"/>
            <a:ext cx="8001056" cy="428628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20000"/>
              </a:lnSpc>
            </a:pPr>
            <a:r>
              <a:rPr lang="fr-FR" sz="3300" dirty="0" smtClean="0"/>
              <a:t>	</a:t>
            </a:r>
            <a:r>
              <a:rPr lang="fr-FR" sz="3100" b="1" dirty="0" smtClean="0"/>
              <a:t>le maître-mot de tout système prévisionnel est cohérence car l’entreprise est un tout, un ensemble, on dit parfois un « système ».</a:t>
            </a:r>
          </a:p>
          <a:p>
            <a:pPr algn="just">
              <a:lnSpc>
                <a:spcPct val="120000"/>
              </a:lnSpc>
            </a:pPr>
            <a:endParaRPr lang="fr-FR" sz="3100" b="1" dirty="0" smtClean="0"/>
          </a:p>
          <a:p>
            <a:pPr algn="just">
              <a:lnSpc>
                <a:spcPct val="120000"/>
              </a:lnSpc>
            </a:pPr>
            <a:r>
              <a:rPr lang="fr-FR" sz="3100" b="1" dirty="0" smtClean="0"/>
              <a:t>Toute prévision sur un poste particulier est oblig</a:t>
            </a:r>
            <a:r>
              <a:rPr lang="fr-FR" sz="3100" b="1" dirty="0" smtClean="0">
                <a:solidFill>
                  <a:schemeClr val="tx1"/>
                </a:solidFill>
              </a:rPr>
              <a:t>atoirem</a:t>
            </a:r>
            <a:r>
              <a:rPr lang="fr-FR" sz="3100" b="1" dirty="0" smtClean="0"/>
              <a:t>ent liée à la prévision sur un autre poste. Donnons un exemple simple :</a:t>
            </a:r>
          </a:p>
          <a:p>
            <a:pPr algn="just">
              <a:lnSpc>
                <a:spcPct val="120000"/>
              </a:lnSpc>
            </a:pPr>
            <a:endParaRPr lang="fr-FR" sz="3100" b="1" dirty="0" smtClean="0"/>
          </a:p>
          <a:p>
            <a:pPr algn="just">
              <a:lnSpc>
                <a:spcPct val="120000"/>
              </a:lnSpc>
            </a:pPr>
            <a:r>
              <a:rPr lang="fr-FR" sz="3100" b="1" dirty="0" smtClean="0"/>
              <a:t>Prévoir de doubler les ventes de marchandises nécessite de prévoir de doubler les achats de marchandises.    </a:t>
            </a:r>
            <a:endParaRPr lang="fr-FR" sz="3300" b="1"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a:bodyPr>
          <a:lstStyle/>
          <a:p>
            <a:pPr algn="ctr"/>
            <a:r>
              <a:rPr lang="fr-FR" sz="3600" dirty="0" smtClean="0"/>
              <a:t>Exemple de prévision des ventes</a:t>
            </a:r>
            <a:endParaRPr lang="fr-FR" sz="3600" dirty="0"/>
          </a:p>
        </p:txBody>
      </p:sp>
      <p:sp>
        <p:nvSpPr>
          <p:cNvPr id="4" name="Titre 2"/>
          <p:cNvSpPr txBox="1">
            <a:spLocks/>
          </p:cNvSpPr>
          <p:nvPr/>
        </p:nvSpPr>
        <p:spPr>
          <a:xfrm>
            <a:off x="642910" y="1500174"/>
            <a:ext cx="8001056" cy="4214842"/>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20000"/>
              </a:lnSpc>
            </a:pPr>
            <a:r>
              <a:rPr lang="fr-FR" sz="3100" b="1" dirty="0" smtClean="0">
                <a:solidFill>
                  <a:schemeClr val="tx1"/>
                </a:solidFill>
              </a:rPr>
              <a:t>De manière générale, toute prévision de vente : </a:t>
            </a:r>
          </a:p>
          <a:p>
            <a:pPr algn="just">
              <a:lnSpc>
                <a:spcPct val="120000"/>
              </a:lnSpc>
            </a:pPr>
            <a:endParaRPr lang="fr-FR" sz="3100" b="1" dirty="0" smtClean="0">
              <a:solidFill>
                <a:schemeClr val="tx1"/>
              </a:solidFill>
            </a:endParaRPr>
          </a:p>
          <a:p>
            <a:pPr algn="just">
              <a:lnSpc>
                <a:spcPct val="120000"/>
              </a:lnSpc>
              <a:buFont typeface="Wingdings" pitchFamily="2" charset="2"/>
              <a:buChar char="§"/>
            </a:pPr>
            <a:r>
              <a:rPr lang="fr-FR" sz="3100" b="1" dirty="0" smtClean="0">
                <a:solidFill>
                  <a:schemeClr val="tx1"/>
                </a:solidFill>
              </a:rPr>
              <a:t>  Implique des prévisions concernant les éléments nécessaires à la vente, par exemple, achats et charges de personnel, ces dernières ayant une influence sur les charges et les décaissements prévisionnels.</a:t>
            </a:r>
          </a:p>
          <a:p>
            <a:pPr algn="just">
              <a:lnSpc>
                <a:spcPct val="120000"/>
              </a:lnSpc>
            </a:pPr>
            <a:endParaRPr lang="fr-FR" sz="3100" b="1" dirty="0" smtClean="0">
              <a:solidFill>
                <a:schemeClr val="tx1"/>
              </a:solidFill>
            </a:endParaRPr>
          </a:p>
          <a:p>
            <a:pPr algn="just">
              <a:lnSpc>
                <a:spcPct val="120000"/>
              </a:lnSpc>
              <a:buFont typeface="Wingdings" pitchFamily="2" charset="2"/>
              <a:buChar char="§"/>
            </a:pPr>
            <a:r>
              <a:rPr lang="fr-FR" sz="3100" b="1" dirty="0" smtClean="0">
                <a:solidFill>
                  <a:schemeClr val="tx1"/>
                </a:solidFill>
              </a:rPr>
              <a:t>  Implique le cas échéant de prévoir l’acquisition de nouvelles machines, celle-ci ayant une influence sur le poste « immobilisation » du bilan prévisionnel.    </a:t>
            </a:r>
            <a:endParaRPr lang="fr-FR" sz="3300" b="1" dirty="0" smtClean="0">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fontScale="90000"/>
          </a:bodyPr>
          <a:lstStyle/>
          <a:p>
            <a:pPr algn="ctr"/>
            <a:r>
              <a:rPr lang="fr-FR" sz="3600" dirty="0" smtClean="0"/>
              <a:t>Suite de l’exemple, prévisions de ventes</a:t>
            </a:r>
            <a:endParaRPr lang="fr-FR" sz="3600" dirty="0"/>
          </a:p>
        </p:txBody>
      </p:sp>
      <p:sp>
        <p:nvSpPr>
          <p:cNvPr id="4" name="Titre 2"/>
          <p:cNvSpPr txBox="1">
            <a:spLocks/>
          </p:cNvSpPr>
          <p:nvPr/>
        </p:nvSpPr>
        <p:spPr>
          <a:xfrm>
            <a:off x="642910" y="1500174"/>
            <a:ext cx="8001056" cy="464347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70000"/>
              </a:lnSpc>
            </a:pPr>
            <a:r>
              <a:rPr lang="fr-FR" sz="3300" dirty="0" smtClean="0"/>
              <a:t>	</a:t>
            </a:r>
            <a:r>
              <a:rPr lang="fr-FR" sz="3100" b="1" dirty="0" smtClean="0">
                <a:solidFill>
                  <a:schemeClr val="tx1"/>
                </a:solidFill>
              </a:rPr>
              <a:t>Toute prévision commence nécessairement par celles afférentes aux ventes dans le cadre d’un « budget des ventes ». De ce budget des ventes découlent, de manière cohérente, le budget des achats, le budget des charges de personnel, le budget des investissements, et tous les autres budgets nécessaires à l’objectif de vente: budget des transports, budget de la publicité …</a:t>
            </a:r>
            <a:endParaRPr lang="fr-FR" sz="3300" b="1" dirty="0" smtClean="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a:bodyPr>
          <a:lstStyle/>
          <a:p>
            <a:pPr algn="ctr"/>
            <a:r>
              <a:rPr lang="fr-FR" sz="3600" dirty="0" smtClean="0"/>
              <a:t>Implication sur d’autres postes</a:t>
            </a:r>
            <a:endParaRPr lang="fr-FR" sz="3600" dirty="0"/>
          </a:p>
        </p:txBody>
      </p:sp>
      <p:sp>
        <p:nvSpPr>
          <p:cNvPr id="4" name="Titre 2"/>
          <p:cNvSpPr txBox="1">
            <a:spLocks/>
          </p:cNvSpPr>
          <p:nvPr/>
        </p:nvSpPr>
        <p:spPr>
          <a:xfrm>
            <a:off x="642910" y="1500174"/>
            <a:ext cx="8001056" cy="442915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0000" lnSpcReduction="10000"/>
            <a:scene3d>
              <a:camera prst="orthographicFront"/>
              <a:lightRig rig="soft" dir="t"/>
            </a:scene3d>
            <a:sp3d prstMaterial="softEdge">
              <a:bevelT w="25400" h="25400"/>
            </a:sp3d>
          </a:bodyPr>
          <a:lstStyle/>
          <a:p>
            <a:pPr algn="just">
              <a:lnSpc>
                <a:spcPct val="150000"/>
              </a:lnSpc>
            </a:pPr>
            <a:r>
              <a:rPr lang="fr-FR" sz="3300" dirty="0" smtClean="0"/>
              <a:t>	</a:t>
            </a:r>
            <a:r>
              <a:rPr lang="fr-FR" sz="2700" b="1" dirty="0" smtClean="0">
                <a:solidFill>
                  <a:schemeClr val="tx1"/>
                </a:solidFill>
              </a:rPr>
              <a:t>Il est néanmoins nécessaire de réfléchir en même temps aux budgets qui auront une influence sur d’autres budgets. Par exemple, un budget d’investissement prévoyant une robotisation accrue du processus de production entraîne une diminution des consommations par des gains de productivité, et entraîne le cas échéant une réduction du personnel nécessaire.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428612"/>
            <a:ext cx="8715436" cy="1143000"/>
          </a:xfrm>
        </p:spPr>
        <p:txBody>
          <a:bodyPr>
            <a:normAutofit/>
          </a:bodyPr>
          <a:lstStyle/>
          <a:p>
            <a:pPr algn="ctr"/>
            <a:r>
              <a:rPr lang="fr-FR" sz="3600" dirty="0" smtClean="0"/>
              <a:t>4. Circulation de l’information</a:t>
            </a:r>
            <a:endParaRPr lang="fr-FR" sz="3600" dirty="0"/>
          </a:p>
        </p:txBody>
      </p:sp>
      <p:sp>
        <p:nvSpPr>
          <p:cNvPr id="4" name="Titre 2"/>
          <p:cNvSpPr txBox="1">
            <a:spLocks/>
          </p:cNvSpPr>
          <p:nvPr/>
        </p:nvSpPr>
        <p:spPr>
          <a:xfrm>
            <a:off x="642910" y="1428736"/>
            <a:ext cx="8215370" cy="464347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75000" lnSpcReduction="20000"/>
            <a:scene3d>
              <a:camera prst="orthographicFront"/>
              <a:lightRig rig="soft" dir="t"/>
            </a:scene3d>
            <a:sp3d prstMaterial="softEdge">
              <a:bevelT w="25400" h="25400"/>
            </a:sp3d>
          </a:bodyPr>
          <a:lstStyle/>
          <a:p>
            <a:pPr algn="just">
              <a:lnSpc>
                <a:spcPct val="170000"/>
              </a:lnSpc>
            </a:pPr>
            <a:r>
              <a:rPr lang="fr-FR" sz="3300" dirty="0" smtClean="0"/>
              <a:t>	</a:t>
            </a:r>
            <a:r>
              <a:rPr lang="fr-FR" sz="2900" b="1" dirty="0" smtClean="0">
                <a:solidFill>
                  <a:schemeClr val="tx1"/>
                </a:solidFill>
              </a:rPr>
              <a:t>Ce n’est pas l’enchaînement et l’imbrication théorique des différentes prévisions entre-elles qui posent un problème, c’est l’information et sa circulation :</a:t>
            </a:r>
          </a:p>
          <a:p>
            <a:pPr algn="just">
              <a:lnSpc>
                <a:spcPct val="120000"/>
              </a:lnSpc>
            </a:pPr>
            <a:endParaRPr lang="fr-FR" sz="2900" b="1" dirty="0" smtClean="0">
              <a:solidFill>
                <a:schemeClr val="tx1"/>
              </a:solidFill>
            </a:endParaRPr>
          </a:p>
          <a:p>
            <a:pPr algn="just">
              <a:lnSpc>
                <a:spcPct val="170000"/>
              </a:lnSpc>
              <a:buFont typeface="Wingdings" pitchFamily="2" charset="2"/>
              <a:buChar char="§"/>
            </a:pPr>
            <a:r>
              <a:rPr lang="fr-FR" sz="2900" b="1" dirty="0" smtClean="0">
                <a:solidFill>
                  <a:schemeClr val="tx1"/>
                </a:solidFill>
              </a:rPr>
              <a:t>  Sans information, il ne peut y avoir de cohérence entre les budgets.</a:t>
            </a:r>
          </a:p>
          <a:p>
            <a:pPr algn="just">
              <a:lnSpc>
                <a:spcPct val="120000"/>
              </a:lnSpc>
            </a:pPr>
            <a:endParaRPr lang="fr-FR" sz="2900" b="1" dirty="0" smtClean="0">
              <a:solidFill>
                <a:schemeClr val="tx1"/>
              </a:solidFill>
            </a:endParaRPr>
          </a:p>
          <a:p>
            <a:pPr algn="just">
              <a:lnSpc>
                <a:spcPct val="170000"/>
              </a:lnSpc>
              <a:buFont typeface="Wingdings" pitchFamily="2" charset="2"/>
              <a:buChar char="§"/>
            </a:pPr>
            <a:r>
              <a:rPr lang="fr-FR" sz="2900" b="1" dirty="0" smtClean="0">
                <a:solidFill>
                  <a:schemeClr val="tx1"/>
                </a:solidFill>
              </a:rPr>
              <a:t>  Sans information l’analyse des écarts ne permet pas de modifier à temps les budgets et les prévisions.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142852"/>
            <a:ext cx="8715436" cy="1143000"/>
          </a:xfrm>
        </p:spPr>
        <p:txBody>
          <a:bodyPr>
            <a:normAutofit/>
          </a:bodyPr>
          <a:lstStyle/>
          <a:p>
            <a:pPr algn="ctr"/>
            <a:r>
              <a:rPr lang="fr-FR" sz="3600" dirty="0" smtClean="0"/>
              <a:t>Le parfait en prévision est relatif</a:t>
            </a:r>
            <a:endParaRPr lang="fr-FR" sz="3600" dirty="0"/>
          </a:p>
        </p:txBody>
      </p:sp>
      <p:sp>
        <p:nvSpPr>
          <p:cNvPr id="4" name="Titre 2"/>
          <p:cNvSpPr txBox="1">
            <a:spLocks/>
          </p:cNvSpPr>
          <p:nvPr/>
        </p:nvSpPr>
        <p:spPr>
          <a:xfrm>
            <a:off x="642910" y="1428736"/>
            <a:ext cx="8001056" cy="4429156"/>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Autofit/>
            <a:scene3d>
              <a:camera prst="orthographicFront"/>
              <a:lightRig rig="soft" dir="t"/>
            </a:scene3d>
            <a:sp3d prstMaterial="softEdge">
              <a:bevelT w="25400" h="25400"/>
            </a:sp3d>
          </a:bodyPr>
          <a:lstStyle/>
          <a:p>
            <a:pPr algn="just">
              <a:lnSpc>
                <a:spcPct val="150000"/>
              </a:lnSpc>
            </a:pPr>
            <a:r>
              <a:rPr lang="fr-FR" sz="2400" dirty="0" smtClean="0"/>
              <a:t>	</a:t>
            </a:r>
            <a:r>
              <a:rPr lang="fr-FR" sz="2400" b="1" dirty="0" smtClean="0">
                <a:solidFill>
                  <a:schemeClr val="tx1"/>
                </a:solidFill>
              </a:rPr>
              <a:t>Aucun système prévisionnel, aussi parfait soit-il en théorie, ne peut fonctionner sans information.</a:t>
            </a:r>
          </a:p>
          <a:p>
            <a:pPr algn="just">
              <a:lnSpc>
                <a:spcPct val="120000"/>
              </a:lnSpc>
            </a:pPr>
            <a:endParaRPr lang="fr-FR" sz="2400" b="1" dirty="0" smtClean="0">
              <a:solidFill>
                <a:schemeClr val="tx1"/>
              </a:solidFill>
            </a:endParaRPr>
          </a:p>
          <a:p>
            <a:pPr algn="just">
              <a:lnSpc>
                <a:spcPct val="150000"/>
              </a:lnSpc>
            </a:pPr>
            <a:r>
              <a:rPr lang="fr-FR" sz="2400" b="1" dirty="0" smtClean="0">
                <a:solidFill>
                  <a:schemeClr val="tx1"/>
                </a:solidFill>
              </a:rPr>
              <a:t>Or, on le sait, toute information rencontre deux obstacles, la confidentialité et la rétention .</a:t>
            </a:r>
          </a:p>
          <a:p>
            <a:pPr algn="just">
              <a:lnSpc>
                <a:spcPct val="120000"/>
              </a:lnSpc>
            </a:pPr>
            <a:endParaRPr lang="fr-FR" sz="2400" b="1" dirty="0" smtClean="0">
              <a:solidFill>
                <a:schemeClr val="tx1"/>
              </a:solidFill>
            </a:endParaRPr>
          </a:p>
          <a:p>
            <a:pPr algn="just">
              <a:lnSpc>
                <a:spcPct val="150000"/>
              </a:lnSpc>
            </a:pPr>
            <a:r>
              <a:rPr lang="fr-FR" sz="2400" b="1" dirty="0" smtClean="0">
                <a:solidFill>
                  <a:schemeClr val="tx1"/>
                </a:solidFill>
              </a:rPr>
              <a:t>il n’est pas rare qu’un système prévisionnel soit totalement inopérant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85728"/>
            <a:ext cx="8715436" cy="1143000"/>
          </a:xfrm>
        </p:spPr>
        <p:txBody>
          <a:bodyPr>
            <a:normAutofit/>
          </a:bodyPr>
          <a:lstStyle/>
          <a:p>
            <a:pPr algn="ctr"/>
            <a:r>
              <a:rPr lang="fr-FR" sz="3600" dirty="0" smtClean="0"/>
              <a:t>Suite sur la relativité des prévisions</a:t>
            </a:r>
            <a:endParaRPr lang="fr-FR" sz="3600" dirty="0"/>
          </a:p>
        </p:txBody>
      </p:sp>
      <p:sp>
        <p:nvSpPr>
          <p:cNvPr id="4" name="Titre 2"/>
          <p:cNvSpPr txBox="1">
            <a:spLocks/>
          </p:cNvSpPr>
          <p:nvPr/>
        </p:nvSpPr>
        <p:spPr>
          <a:xfrm>
            <a:off x="714348" y="1142984"/>
            <a:ext cx="8001056" cy="535785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0000" lnSpcReduction="20000"/>
            <a:scene3d>
              <a:camera prst="orthographicFront"/>
              <a:lightRig rig="soft" dir="t"/>
            </a:scene3d>
            <a:sp3d prstMaterial="softEdge">
              <a:bevelT w="25400" h="25400"/>
            </a:sp3d>
          </a:bodyPr>
          <a:lstStyle/>
          <a:p>
            <a:pPr marL="514350" indent="-514350" algn="just">
              <a:lnSpc>
                <a:spcPct val="170000"/>
              </a:lnSpc>
              <a:buFont typeface="+mj-lt"/>
              <a:buAutoNum type="arabicPeriod"/>
            </a:pPr>
            <a:r>
              <a:rPr lang="fr-FR" sz="3100" b="1" dirty="0" smtClean="0">
                <a:solidFill>
                  <a:schemeClr val="tx1"/>
                </a:solidFill>
              </a:rPr>
              <a:t>parce qu’une information jugée confidentielle n’a pas été transmise à temps au responsable qui en a besoin, c’est le cas par exemple de décisions stratégiques dont le secret garantit le succès, par exemple, acquisition d’une filiale, fermeture d’une usine, arrêt d’une production, acquisition d’un brevet, …</a:t>
            </a:r>
          </a:p>
          <a:p>
            <a:pPr marL="514350" indent="-514350" algn="just">
              <a:lnSpc>
                <a:spcPct val="120000"/>
              </a:lnSpc>
              <a:buFont typeface="+mj-lt"/>
              <a:buAutoNum type="arabicPeriod"/>
            </a:pPr>
            <a:endParaRPr lang="fr-FR" sz="3100" b="1" dirty="0" smtClean="0">
              <a:solidFill>
                <a:schemeClr val="tx1"/>
              </a:solidFill>
            </a:endParaRPr>
          </a:p>
          <a:p>
            <a:pPr marL="514350" indent="-514350" algn="just">
              <a:lnSpc>
                <a:spcPct val="170000"/>
              </a:lnSpc>
              <a:buFont typeface="+mj-lt"/>
              <a:buAutoNum type="arabicPeriod"/>
            </a:pPr>
            <a:r>
              <a:rPr lang="fr-FR" sz="3100" b="1" dirty="0" smtClean="0">
                <a:solidFill>
                  <a:schemeClr val="tx1"/>
                </a:solidFill>
              </a:rPr>
              <a:t>Ou parce qu’une information pourtant utile à un responsable opérationnel ne lui a pas été volontairement transmise :</a:t>
            </a:r>
          </a:p>
          <a:p>
            <a:pPr marL="514350" indent="-514350" algn="just">
              <a:lnSpc>
                <a:spcPct val="170000"/>
              </a:lnSpc>
            </a:pPr>
            <a:r>
              <a:rPr lang="fr-FR" sz="3100" b="1" dirty="0" smtClean="0">
                <a:solidFill>
                  <a:schemeClr val="tx1"/>
                </a:solidFill>
              </a:rPr>
              <a:t>	On entre ici dans le domaine de la psychologie des individus sur leur lien de travail.</a:t>
            </a:r>
            <a:endParaRPr lang="fr-FR" sz="3300" b="1" dirty="0" smtClean="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643182"/>
            <a:ext cx="8715436" cy="1143000"/>
          </a:xfrm>
        </p:spPr>
        <p:txBody>
          <a:bodyPr>
            <a:normAutofit/>
          </a:bodyPr>
          <a:lstStyle/>
          <a:p>
            <a:pPr algn="ctr"/>
            <a:r>
              <a:rPr lang="fr-FR" sz="4800" dirty="0" smtClean="0"/>
              <a:t>Merci pour votre attention</a:t>
            </a:r>
            <a:endParaRPr lang="fr-FR"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Complexité de la prévision</a:t>
            </a:r>
            <a:endParaRPr lang="fr-FR" dirty="0"/>
          </a:p>
        </p:txBody>
      </p:sp>
      <p:sp>
        <p:nvSpPr>
          <p:cNvPr id="4" name="Titre 2"/>
          <p:cNvSpPr txBox="1">
            <a:spLocks/>
          </p:cNvSpPr>
          <p:nvPr/>
        </p:nvSpPr>
        <p:spPr>
          <a:xfrm>
            <a:off x="428596" y="1357298"/>
            <a:ext cx="8229600" cy="4857784"/>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60000" lnSpcReduction="20000"/>
            <a:scene3d>
              <a:camera prst="orthographicFront"/>
              <a:lightRig rig="soft" dir="t"/>
            </a:scene3d>
            <a:sp3d prstMaterial="softEdge">
              <a:bevelT w="25400" h="25400"/>
            </a:sp3d>
          </a:bodyPr>
          <a:lstStyle/>
          <a:p>
            <a:pPr algn="just">
              <a:lnSpc>
                <a:spcPct val="170000"/>
              </a:lnSpc>
            </a:pPr>
            <a:r>
              <a:rPr lang="fr-FR" sz="3300" dirty="0" smtClean="0"/>
              <a:t>	</a:t>
            </a:r>
            <a:r>
              <a:rPr lang="fr-FR" sz="3700" b="1" dirty="0" smtClean="0"/>
              <a:t>La prévision financière peut être plus ou moins complexe:</a:t>
            </a:r>
          </a:p>
          <a:p>
            <a:pPr algn="just">
              <a:lnSpc>
                <a:spcPct val="170000"/>
              </a:lnSpc>
            </a:pPr>
            <a:endParaRPr lang="fr-FR" sz="3700" b="1" dirty="0" smtClean="0"/>
          </a:p>
          <a:p>
            <a:pPr algn="just">
              <a:lnSpc>
                <a:spcPct val="170000"/>
              </a:lnSpc>
            </a:pPr>
            <a:r>
              <a:rPr lang="fr-FR" sz="3700" b="1" dirty="0" smtClean="0"/>
              <a:t>Intuitive ou faisant appel à des modèles mathématiques, chiffrée en millions de dinars au dinar prés, à deux mois ou à 10 ans, faite par le dirigeant ou par un département employant plusieurs personnes,…. Quoi qu’il en soit la finance prévisionnelle utilise nécessairement un processus qui aboutit à la construction de documents chiffrés. </a:t>
            </a:r>
          </a:p>
          <a:p>
            <a:pPr lvl="1">
              <a:buFont typeface="Arial" pitchFamily="34" charset="0"/>
              <a:buChar char="•"/>
            </a:pPr>
            <a:endParaRPr lang="fr-FR"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Nécessité de documents</a:t>
            </a:r>
            <a:endParaRPr lang="fr-FR" dirty="0"/>
          </a:p>
        </p:txBody>
      </p:sp>
      <p:sp>
        <p:nvSpPr>
          <p:cNvPr id="4" name="Titre 2"/>
          <p:cNvSpPr txBox="1">
            <a:spLocks/>
          </p:cNvSpPr>
          <p:nvPr/>
        </p:nvSpPr>
        <p:spPr>
          <a:xfrm>
            <a:off x="428596" y="1643050"/>
            <a:ext cx="8229600" cy="3857644"/>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lnSpcReduction="10000"/>
            <a:scene3d>
              <a:camera prst="orthographicFront"/>
              <a:lightRig rig="soft" dir="t"/>
            </a:scene3d>
            <a:sp3d prstMaterial="softEdge">
              <a:bevelT w="25400" h="25400"/>
            </a:sp3d>
          </a:bodyPr>
          <a:lstStyle/>
          <a:p>
            <a:pPr algn="just">
              <a:lnSpc>
                <a:spcPct val="150000"/>
              </a:lnSpc>
            </a:pPr>
            <a:r>
              <a:rPr lang="fr-FR" sz="3300" dirty="0" smtClean="0"/>
              <a:t>	</a:t>
            </a:r>
            <a:r>
              <a:rPr lang="fr-FR" sz="2900" b="1" dirty="0" smtClean="0"/>
              <a:t>Etablir ces documents nécessite de mesurer les cash-flows prévisionnels, de </a:t>
            </a:r>
          </a:p>
          <a:p>
            <a:pPr algn="just">
              <a:lnSpc>
                <a:spcPct val="150000"/>
              </a:lnSpc>
            </a:pPr>
            <a:r>
              <a:rPr lang="fr-FR" sz="2900" b="1" dirty="0" smtClean="0"/>
              <a:t>prévoir l’argent nécessaire au financement de l’exploitation, de prévoir celui nécessaire aux investissements nouveaux et de réfléchir aux moyens de l’obtenir.</a:t>
            </a:r>
          </a:p>
          <a:p>
            <a:pPr lvl="1"/>
            <a:endParaRPr lang="fr-FR"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0"/>
            <a:ext cx="8229600" cy="1143000"/>
          </a:xfrm>
        </p:spPr>
        <p:txBody>
          <a:bodyPr>
            <a:normAutofit/>
          </a:bodyPr>
          <a:lstStyle/>
          <a:p>
            <a:pPr algn="ctr"/>
            <a:r>
              <a:rPr lang="fr-FR" dirty="0" smtClean="0"/>
              <a:t>Quels documents construire ?</a:t>
            </a:r>
            <a:endParaRPr lang="fr-FR" dirty="0"/>
          </a:p>
        </p:txBody>
      </p:sp>
      <p:sp>
        <p:nvSpPr>
          <p:cNvPr id="4" name="Titre 2"/>
          <p:cNvSpPr txBox="1">
            <a:spLocks/>
          </p:cNvSpPr>
          <p:nvPr/>
        </p:nvSpPr>
        <p:spPr>
          <a:xfrm>
            <a:off x="628680" y="1357306"/>
            <a:ext cx="8229600" cy="4714900"/>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rmAutofit fontScale="97500" lnSpcReduction="10000"/>
            <a:scene3d>
              <a:camera prst="orthographicFront"/>
              <a:lightRig rig="soft" dir="t"/>
            </a:scene3d>
            <a:sp3d prstMaterial="softEdge">
              <a:bevelT w="25400" h="25400"/>
            </a:sp3d>
          </a:bodyPr>
          <a:lstStyle/>
          <a:p>
            <a:pPr algn="just">
              <a:lnSpc>
                <a:spcPct val="150000"/>
              </a:lnSpc>
            </a:pPr>
            <a:r>
              <a:rPr lang="fr-FR" sz="2800" dirty="0" smtClean="0"/>
              <a:t>	</a:t>
            </a:r>
            <a:r>
              <a:rPr lang="fr-FR" sz="2800" b="1" dirty="0" smtClean="0"/>
              <a:t>On peut alors construire des documents prévisionnels soit :</a:t>
            </a:r>
          </a:p>
          <a:p>
            <a:pPr algn="just"/>
            <a:endParaRPr lang="fr-FR" sz="1600" b="1" dirty="0" smtClean="0"/>
          </a:p>
          <a:p>
            <a:pPr algn="just">
              <a:lnSpc>
                <a:spcPct val="120000"/>
              </a:lnSpc>
              <a:buFont typeface="Wingdings" pitchFamily="2" charset="2"/>
              <a:buChar char="q"/>
            </a:pPr>
            <a:r>
              <a:rPr lang="fr-FR" sz="2800" b="1" u="sng" dirty="0" smtClean="0"/>
              <a:t> à court terme </a:t>
            </a:r>
            <a:r>
              <a:rPr lang="fr-FR" sz="2800" b="1" dirty="0" smtClean="0"/>
              <a:t>:</a:t>
            </a:r>
          </a:p>
          <a:p>
            <a:pPr algn="just">
              <a:lnSpc>
                <a:spcPct val="120000"/>
              </a:lnSpc>
            </a:pPr>
            <a:endParaRPr lang="fr-FR" sz="800" b="1" dirty="0" smtClean="0"/>
          </a:p>
          <a:p>
            <a:pPr lvl="2" algn="just">
              <a:lnSpc>
                <a:spcPct val="120000"/>
              </a:lnSpc>
              <a:buFont typeface="Wingdings" pitchFamily="2" charset="2"/>
              <a:buChar char="§"/>
            </a:pPr>
            <a:r>
              <a:rPr lang="fr-FR" sz="2800" b="1" dirty="0" smtClean="0"/>
              <a:t> Budget de trésorerie,</a:t>
            </a:r>
          </a:p>
          <a:p>
            <a:pPr lvl="2" algn="just">
              <a:lnSpc>
                <a:spcPct val="120000"/>
              </a:lnSpc>
              <a:buFont typeface="Wingdings" pitchFamily="2" charset="2"/>
              <a:buChar char="§"/>
            </a:pPr>
            <a:r>
              <a:rPr lang="fr-FR" sz="2800" b="1" dirty="0" smtClean="0"/>
              <a:t> Compte de résultat,</a:t>
            </a:r>
          </a:p>
          <a:p>
            <a:pPr lvl="2" algn="just">
              <a:lnSpc>
                <a:spcPct val="120000"/>
              </a:lnSpc>
              <a:buFont typeface="Wingdings" pitchFamily="2" charset="2"/>
              <a:buChar char="§"/>
            </a:pPr>
            <a:r>
              <a:rPr lang="fr-FR" sz="2800" b="1" dirty="0" smtClean="0"/>
              <a:t> Bilan prévisionnel.</a:t>
            </a:r>
          </a:p>
          <a:p>
            <a:pPr lvl="2" algn="just"/>
            <a:endParaRPr lang="fr-FR" sz="1600" b="1" dirty="0"/>
          </a:p>
          <a:p>
            <a:pPr algn="just">
              <a:buFont typeface="Wingdings" pitchFamily="2" charset="2"/>
              <a:buChar char="q"/>
            </a:pPr>
            <a:r>
              <a:rPr lang="fr-FR" sz="2800" b="1" u="sng" dirty="0" smtClean="0"/>
              <a:t> ou à long terme </a:t>
            </a:r>
            <a:r>
              <a:rPr lang="fr-FR" sz="2800" b="1" dirty="0" smtClean="0"/>
              <a:t>:</a:t>
            </a:r>
          </a:p>
          <a:p>
            <a:pPr algn="just">
              <a:buFont typeface="Wingdings" pitchFamily="2" charset="2"/>
              <a:buChar char="q"/>
            </a:pPr>
            <a:endParaRPr lang="fr-FR" sz="900" b="1" dirty="0" smtClean="0"/>
          </a:p>
          <a:p>
            <a:pPr lvl="2" algn="just">
              <a:buFont typeface="Wingdings" pitchFamily="2" charset="2"/>
              <a:buChar char="§"/>
            </a:pPr>
            <a:r>
              <a:rPr lang="fr-FR" sz="2800" b="1" dirty="0" smtClean="0"/>
              <a:t> Plan de financement.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42852"/>
            <a:ext cx="8229600" cy="1143000"/>
          </a:xfrm>
        </p:spPr>
        <p:txBody>
          <a:bodyPr>
            <a:normAutofit/>
          </a:bodyPr>
          <a:lstStyle/>
          <a:p>
            <a:pPr algn="ctr"/>
            <a:r>
              <a:rPr lang="fr-FR" dirty="0" smtClean="0"/>
              <a:t>Le processus prévisionnel</a:t>
            </a:r>
            <a:endParaRPr lang="fr-FR" dirty="0"/>
          </a:p>
        </p:txBody>
      </p:sp>
      <p:sp>
        <p:nvSpPr>
          <p:cNvPr id="4" name="Titre 2"/>
          <p:cNvSpPr txBox="1">
            <a:spLocks/>
          </p:cNvSpPr>
          <p:nvPr/>
        </p:nvSpPr>
        <p:spPr>
          <a:xfrm>
            <a:off x="642910" y="1357306"/>
            <a:ext cx="8229600" cy="4643462"/>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Autofit/>
            <a:scene3d>
              <a:camera prst="orthographicFront"/>
              <a:lightRig rig="soft" dir="t"/>
            </a:scene3d>
            <a:sp3d prstMaterial="softEdge">
              <a:bevelT w="25400" h="25400"/>
            </a:sp3d>
          </a:bodyPr>
          <a:lstStyle/>
          <a:p>
            <a:pPr algn="just">
              <a:lnSpc>
                <a:spcPct val="150000"/>
              </a:lnSpc>
              <a:buFont typeface="Wingdings" pitchFamily="2" charset="2"/>
              <a:buChar char="Ø"/>
            </a:pPr>
            <a:r>
              <a:rPr lang="fr-FR" sz="2800" dirty="0" smtClean="0"/>
              <a:t>  </a:t>
            </a:r>
            <a:r>
              <a:rPr lang="fr-FR" sz="2400" b="1" dirty="0" smtClean="0"/>
              <a:t>le processus prévisionnel est destiné à réduire ou éviter les risques.</a:t>
            </a:r>
          </a:p>
          <a:p>
            <a:pPr algn="just">
              <a:lnSpc>
                <a:spcPct val="120000"/>
              </a:lnSpc>
              <a:buFont typeface="Wingdings" pitchFamily="2" charset="2"/>
              <a:buChar char="Ø"/>
            </a:pPr>
            <a:endParaRPr lang="fr-FR" sz="900" b="1" dirty="0" smtClean="0"/>
          </a:p>
          <a:p>
            <a:pPr algn="just">
              <a:lnSpc>
                <a:spcPct val="150000"/>
              </a:lnSpc>
              <a:buFont typeface="Wingdings" pitchFamily="2" charset="2"/>
              <a:buChar char="Ø"/>
            </a:pPr>
            <a:r>
              <a:rPr lang="fr-FR" sz="2400" b="1" dirty="0" smtClean="0"/>
              <a:t> Il implique l’existence de prévisions chiffrées, placées dans des documents prévisionnels à CT ou LT.</a:t>
            </a:r>
          </a:p>
          <a:p>
            <a:pPr algn="just">
              <a:lnSpc>
                <a:spcPct val="120000"/>
              </a:lnSpc>
            </a:pPr>
            <a:endParaRPr lang="fr-FR" sz="1000" b="1" dirty="0" smtClean="0"/>
          </a:p>
          <a:p>
            <a:pPr algn="just">
              <a:lnSpc>
                <a:spcPct val="150000"/>
              </a:lnSpc>
              <a:buFont typeface="Wingdings" pitchFamily="2" charset="2"/>
              <a:buChar char="Ø"/>
            </a:pPr>
            <a:r>
              <a:rPr lang="fr-FR" sz="2400" b="1" dirty="0" smtClean="0"/>
              <a:t> Ces prévisions doivent être cohérentes entre elles et basées sur une bonne circulation de l’information.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142852"/>
            <a:ext cx="9144000" cy="1143000"/>
          </a:xfrm>
        </p:spPr>
        <p:txBody>
          <a:bodyPr>
            <a:normAutofit fontScale="90000"/>
          </a:bodyPr>
          <a:lstStyle/>
          <a:p>
            <a:pPr algn="ctr"/>
            <a:r>
              <a:rPr lang="fr-FR" dirty="0" smtClean="0"/>
              <a:t>Eviter les risques liés au financement</a:t>
            </a:r>
            <a:endParaRPr lang="fr-FR" dirty="0"/>
          </a:p>
        </p:txBody>
      </p:sp>
      <p:sp>
        <p:nvSpPr>
          <p:cNvPr id="4" name="Titre 2"/>
          <p:cNvSpPr txBox="1">
            <a:spLocks/>
          </p:cNvSpPr>
          <p:nvPr/>
        </p:nvSpPr>
        <p:spPr>
          <a:xfrm>
            <a:off x="500034" y="1214422"/>
            <a:ext cx="8229600" cy="4929222"/>
          </a:xfrm>
          <a:prstGeom prst="rect">
            <a:avLst/>
          </a:prstGeom>
          <a:noFill/>
          <a:ln>
            <a:noFill/>
          </a:ln>
        </p:spPr>
        <p:style>
          <a:lnRef idx="2">
            <a:schemeClr val="accent4"/>
          </a:lnRef>
          <a:fillRef idx="1001">
            <a:schemeClr val="lt1"/>
          </a:fillRef>
          <a:effectRef idx="0">
            <a:schemeClr val="accent4"/>
          </a:effectRef>
          <a:fontRef idx="minor">
            <a:schemeClr val="dk1"/>
          </a:fontRef>
        </p:style>
        <p:txBody>
          <a:bodyPr vert="horz" rtlCol="0" anchor="ctr">
            <a:noAutofit/>
            <a:scene3d>
              <a:camera prst="orthographicFront"/>
              <a:lightRig rig="soft" dir="t"/>
            </a:scene3d>
            <a:sp3d prstMaterial="softEdge">
              <a:bevelT w="25400" h="25400"/>
            </a:sp3d>
          </a:bodyPr>
          <a:lstStyle/>
          <a:p>
            <a:pPr marL="514350" indent="-514350" algn="just">
              <a:lnSpc>
                <a:spcPct val="150000"/>
              </a:lnSpc>
            </a:pPr>
            <a:r>
              <a:rPr lang="fr-FR" sz="2400" dirty="0" smtClean="0"/>
              <a:t>	</a:t>
            </a:r>
            <a:r>
              <a:rPr lang="fr-FR" sz="2400" b="1" dirty="0" smtClean="0"/>
              <a:t>Les risques liés au financement sont principalement de deux sortes :</a:t>
            </a:r>
          </a:p>
          <a:p>
            <a:pPr marL="342900" indent="-342900" algn="just">
              <a:lnSpc>
                <a:spcPct val="120000"/>
              </a:lnSpc>
              <a:buFont typeface="+mj-lt"/>
              <a:buAutoNum type="arabicPeriod"/>
            </a:pPr>
            <a:endParaRPr lang="fr-FR" sz="1400" b="1" dirty="0" smtClean="0"/>
          </a:p>
          <a:p>
            <a:pPr marL="514350" indent="-514350" algn="just">
              <a:lnSpc>
                <a:spcPct val="150000"/>
              </a:lnSpc>
              <a:buFont typeface="+mj-lt"/>
              <a:buAutoNum type="arabicPeriod"/>
            </a:pPr>
            <a:r>
              <a:rPr lang="fr-FR" sz="2400" b="1" dirty="0" smtClean="0"/>
              <a:t>Une insuffisance de capitaux propres   qui conduit à la cessation de paiement.</a:t>
            </a:r>
          </a:p>
          <a:p>
            <a:pPr marL="514350" indent="-514350" algn="just">
              <a:lnSpc>
                <a:spcPct val="120000"/>
              </a:lnSpc>
              <a:buFont typeface="+mj-lt"/>
              <a:buAutoNum type="arabicPeriod"/>
            </a:pPr>
            <a:endParaRPr lang="fr-FR" sz="1400" b="1" dirty="0"/>
          </a:p>
          <a:p>
            <a:pPr marL="514350" indent="-514350" algn="just">
              <a:lnSpc>
                <a:spcPct val="150000"/>
              </a:lnSpc>
              <a:buFont typeface="+mj-lt"/>
              <a:buAutoNum type="arabicPeriod"/>
            </a:pPr>
            <a:r>
              <a:rPr lang="fr-FR" sz="2400" b="1" dirty="0" smtClean="0"/>
              <a:t>Une surabondance de dettes financières (emprunts, découverts bancaires) qui grèvent les charges financières et, par suite, le résultat de l’exercice.</a:t>
            </a:r>
            <a:endParaRPr lang="fr-FR"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735</TotalTime>
  <Words>1063</Words>
  <Application>Microsoft Office PowerPoint</Application>
  <PresentationFormat>Affichage à l'écran (4:3)</PresentationFormat>
  <Paragraphs>305</Paragraphs>
  <Slides>49</Slides>
  <Notes>0</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Rotonde</vt:lpstr>
      <vt:lpstr>Diapositive 1</vt:lpstr>
      <vt:lpstr>Cours :  La finance prévisionnelle complément de la matière analyse financière avancée</vt:lpstr>
      <vt:lpstr>Prévision :  Partant du verbe prévoir</vt:lpstr>
      <vt:lpstr>Prévoir, en Finance</vt:lpstr>
      <vt:lpstr>Complexité de la prévision</vt:lpstr>
      <vt:lpstr>Nécessité de documents</vt:lpstr>
      <vt:lpstr>Quels documents construire ?</vt:lpstr>
      <vt:lpstr>Le processus prévisionnel</vt:lpstr>
      <vt:lpstr>Eviter les risques liés au financement</vt:lpstr>
      <vt:lpstr>Ce  qu’il  faut  retenir</vt:lpstr>
      <vt:lpstr>Ce  qu’il  faut  retenir</vt:lpstr>
      <vt:lpstr>Les documents prévisionnels</vt:lpstr>
      <vt:lpstr>Les documents à court terme (CT)</vt:lpstr>
      <vt:lpstr>Les documents à moyen &amp; long terme (MT &amp; LT)</vt:lpstr>
      <vt:lpstr>Le budget prévisionnel</vt:lpstr>
      <vt:lpstr>Bien cibler les charges &amp; les produits</vt:lpstr>
      <vt:lpstr>Données essentiels d’un budget prévisionnel de trésorerie</vt:lpstr>
      <vt:lpstr>Le budget prévisionnel de trésorerie</vt:lpstr>
      <vt:lpstr>Prévisions plus exhaustives</vt:lpstr>
      <vt:lpstr>L’objet d’un budget prévisionnel de trésorerie</vt:lpstr>
      <vt:lpstr>Compte de résultat prévisionnel</vt:lpstr>
      <vt:lpstr>Ce  qu’il  faut  distinguer</vt:lpstr>
      <vt:lpstr>Ce  qu’il  faut  distinguer</vt:lpstr>
      <vt:lpstr>Les éléments essentiels d’un compte de résultat prévisionnel</vt:lpstr>
      <vt:lpstr>L’objet du compte de résultat prévisionnel</vt:lpstr>
      <vt:lpstr>Le bilan prévisionnel</vt:lpstr>
      <vt:lpstr>Récapitulatif</vt:lpstr>
      <vt:lpstr>L’objectif du bilan prévisionnel</vt:lpstr>
      <vt:lpstr>Le plan de financement</vt:lpstr>
      <vt:lpstr>Objectif du plan de financement</vt:lpstr>
      <vt:lpstr>Les éléments essentiels du plan de financement</vt:lpstr>
      <vt:lpstr>Faire attention à certains poste du plan de financement</vt:lpstr>
      <vt:lpstr>Cohérence des prévisions et circulation de l’information</vt:lpstr>
      <vt:lpstr>Les prévisions ne sont pas uniquement téchniques</vt:lpstr>
      <vt:lpstr>1. Le système prévisionnel</vt:lpstr>
      <vt:lpstr>Il faut connaitre la stratégie  de l’entreprise</vt:lpstr>
      <vt:lpstr>Le feed back est important</vt:lpstr>
      <vt:lpstr>Diapositive 38</vt:lpstr>
      <vt:lpstr>2. Qualité des prévisions</vt:lpstr>
      <vt:lpstr>Faire attention aux choix des hypothèses</vt:lpstr>
      <vt:lpstr>L’apport des mathématiques aux prévisions</vt:lpstr>
      <vt:lpstr>3. La nécessaire cohérence des prévisions</vt:lpstr>
      <vt:lpstr>Exemple de prévision des ventes</vt:lpstr>
      <vt:lpstr>Suite de l’exemple, prévisions de ventes</vt:lpstr>
      <vt:lpstr>Implication sur d’autres postes</vt:lpstr>
      <vt:lpstr>4. Circulation de l’information</vt:lpstr>
      <vt:lpstr>Le parfait en prévision est relatif</vt:lpstr>
      <vt:lpstr>Suite sur la relativité des prévisions</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18</cp:revision>
  <dcterms:created xsi:type="dcterms:W3CDTF">2021-01-31T14:24:49Z</dcterms:created>
  <dcterms:modified xsi:type="dcterms:W3CDTF">2021-02-11T21:09:42Z</dcterms:modified>
</cp:coreProperties>
</file>