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1" r:id="rId5"/>
    <p:sldId id="259" r:id="rId6"/>
    <p:sldId id="260"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88F93-7DDE-454B-BE32-D8D1D8D8ECE6}" type="datetimeFigureOut">
              <a:rPr lang="fr-FR" smtClean="0"/>
              <a:pPr/>
              <a:t>22/05/2017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7EA9BA-E7D5-45FA-8CB2-AD0CCBBD98F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7EA9BA-E7D5-45FA-8CB2-AD0CCBBD98FE}"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7EA9BA-E7D5-45FA-8CB2-AD0CCBBD98FE}"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7EA9BA-E7D5-45FA-8CB2-AD0CCBBD98FE}"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4E5C0C3-4B31-41A4-9C01-A94D37014750}" type="datetimeFigureOut">
              <a:rPr lang="fr-FR" smtClean="0"/>
              <a:pPr/>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E2EEB-6022-472D-B236-754862831EE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5C0C3-4B31-41A4-9C01-A94D37014750}" type="datetimeFigureOut">
              <a:rPr lang="fr-FR" smtClean="0"/>
              <a:pPr/>
              <a:t>22/05/2017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E2EEB-6022-472D-B236-754862831EE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600" dirty="0">
                <a:latin typeface="Comic Sans MS" pitchFamily="66" charset="0"/>
              </a:rPr>
              <a:t>TRANSFERT ET CONTRE-TRANSFERT</a:t>
            </a:r>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Définir les </a:t>
            </a:r>
            <a:r>
              <a:rPr lang="fr-FR" sz="3200" dirty="0">
                <a:latin typeface="Comic Sans MS" pitchFamily="66" charset="0"/>
              </a:rPr>
              <a:t>mécanismes transférentiels</a:t>
            </a:r>
          </a:p>
        </p:txBody>
      </p:sp>
      <p:sp>
        <p:nvSpPr>
          <p:cNvPr id="3" name="Espace réservé du contenu 2"/>
          <p:cNvSpPr>
            <a:spLocks noGrp="1"/>
          </p:cNvSpPr>
          <p:nvPr>
            <p:ph idx="1"/>
          </p:nvPr>
        </p:nvSpPr>
        <p:spPr/>
        <p:txBody>
          <a:bodyPr>
            <a:normAutofit fontScale="92500"/>
          </a:bodyPr>
          <a:lstStyle/>
          <a:p>
            <a:r>
              <a:rPr lang="fr-FR" dirty="0" smtClean="0"/>
              <a:t> </a:t>
            </a:r>
            <a:r>
              <a:rPr lang="fr-FR" sz="2800" dirty="0">
                <a:latin typeface="Comic Sans MS" pitchFamily="66" charset="0"/>
              </a:rPr>
              <a:t>E</a:t>
            </a:r>
            <a:r>
              <a:rPr lang="fr-FR" sz="2800" dirty="0" smtClean="0">
                <a:latin typeface="Comic Sans MS" pitchFamily="66" charset="0"/>
              </a:rPr>
              <a:t>n psychanalyse « transfert » désigne un  mouvement dans le sens de processus à travers lequel </a:t>
            </a:r>
            <a:r>
              <a:rPr lang="fr-FR" sz="2800" dirty="0">
                <a:latin typeface="Comic Sans MS" pitchFamily="66" charset="0"/>
              </a:rPr>
              <a:t>les désirs inconscients s'actualisent sur certains objets dans le cadre </a:t>
            </a:r>
            <a:r>
              <a:rPr lang="fr-FR" sz="2800" dirty="0" smtClean="0">
                <a:latin typeface="Comic Sans MS" pitchFamily="66" charset="0"/>
              </a:rPr>
              <a:t>d'un certain </a:t>
            </a:r>
            <a:r>
              <a:rPr lang="fr-FR" sz="2800" dirty="0">
                <a:latin typeface="Comic Sans MS" pitchFamily="66" charset="0"/>
              </a:rPr>
              <a:t>type de relations établies avec eux et </a:t>
            </a:r>
            <a:r>
              <a:rPr lang="fr-FR" sz="2800" dirty="0" smtClean="0">
                <a:latin typeface="Comic Sans MS" pitchFamily="66" charset="0"/>
              </a:rPr>
              <a:t>particulièrement </a:t>
            </a:r>
            <a:r>
              <a:rPr lang="fr-FR" sz="2800" dirty="0">
                <a:latin typeface="Comic Sans MS" pitchFamily="66" charset="0"/>
              </a:rPr>
              <a:t>dans le cadre de </a:t>
            </a:r>
            <a:r>
              <a:rPr lang="fr-FR" sz="2800" dirty="0" smtClean="0">
                <a:latin typeface="Comic Sans MS" pitchFamily="66" charset="0"/>
              </a:rPr>
              <a:t>la relation analytique. Autrement dit, et selon la définition donnée par Laplanche et </a:t>
            </a:r>
          </a:p>
          <a:p>
            <a:pPr>
              <a:buNone/>
            </a:pPr>
            <a:r>
              <a:rPr lang="fr-FR" sz="2800" dirty="0" smtClean="0">
                <a:latin typeface="Comic Sans MS" pitchFamily="66" charset="0"/>
              </a:rPr>
              <a:t>    Pontalis  :</a:t>
            </a:r>
          </a:p>
          <a:p>
            <a:r>
              <a:rPr lang="fr-FR" sz="2800" dirty="0" smtClean="0">
                <a:latin typeface="Comic Sans MS" pitchFamily="66" charset="0"/>
              </a:rPr>
              <a:t>« C’est une </a:t>
            </a:r>
            <a:r>
              <a:rPr lang="fr-FR" sz="2800" dirty="0">
                <a:latin typeface="Comic Sans MS" pitchFamily="66" charset="0"/>
              </a:rPr>
              <a:t>répétition de </a:t>
            </a:r>
            <a:r>
              <a:rPr lang="fr-FR" sz="2800" dirty="0" smtClean="0">
                <a:latin typeface="Comic Sans MS" pitchFamily="66" charset="0"/>
              </a:rPr>
              <a:t>prototypes infantiles </a:t>
            </a:r>
            <a:r>
              <a:rPr lang="fr-FR" sz="2800" dirty="0">
                <a:latin typeface="Comic Sans MS" pitchFamily="66" charset="0"/>
              </a:rPr>
              <a:t>vécus avec un </a:t>
            </a:r>
            <a:r>
              <a:rPr lang="fr-FR" sz="2800" dirty="0" smtClean="0">
                <a:latin typeface="Comic Sans MS" pitchFamily="66" charset="0"/>
              </a:rPr>
              <a:t>sentiment d'actualité marquée »</a:t>
            </a:r>
            <a:endParaRPr lang="fr-FR" sz="28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sz="2800" dirty="0">
                <a:latin typeface="Comic Sans MS" pitchFamily="66" charset="0"/>
              </a:rPr>
              <a:t>Le transfert est donc un processus psychologique qui tend à reporter sur les</a:t>
            </a:r>
          </a:p>
          <a:p>
            <a:pPr>
              <a:buNone/>
            </a:pPr>
            <a:r>
              <a:rPr lang="fr-FR" sz="2800" dirty="0" smtClean="0">
                <a:latin typeface="Comic Sans MS" pitchFamily="66" charset="0"/>
              </a:rPr>
              <a:t>   personnes </a:t>
            </a:r>
            <a:r>
              <a:rPr lang="fr-FR" sz="2800" dirty="0">
                <a:latin typeface="Comic Sans MS" pitchFamily="66" charset="0"/>
              </a:rPr>
              <a:t>ou des objets, apparemment neutres, l'ensemble des émotions et</a:t>
            </a:r>
          </a:p>
          <a:p>
            <a:pPr>
              <a:buNone/>
            </a:pPr>
            <a:r>
              <a:rPr lang="fr-FR" sz="2800" dirty="0" smtClean="0">
                <a:latin typeface="Comic Sans MS" pitchFamily="66" charset="0"/>
              </a:rPr>
              <a:t>   désirs </a:t>
            </a:r>
            <a:r>
              <a:rPr lang="fr-FR" sz="2800" dirty="0">
                <a:latin typeface="Comic Sans MS" pitchFamily="66" charset="0"/>
              </a:rPr>
              <a:t>ressentis par le sujet (oscillant entre l'amour l'agressivité, la tendresse</a:t>
            </a:r>
          </a:p>
          <a:p>
            <a:pPr>
              <a:buNone/>
            </a:pPr>
            <a:r>
              <a:rPr lang="fr-FR" sz="2800" dirty="0" smtClean="0">
                <a:latin typeface="Comic Sans MS" pitchFamily="66" charset="0"/>
              </a:rPr>
              <a:t>   et </a:t>
            </a:r>
            <a:r>
              <a:rPr lang="fr-FR" sz="2800" dirty="0">
                <a:latin typeface="Comic Sans MS" pitchFamily="66" charset="0"/>
              </a:rPr>
              <a:t>la haine) de façon souvent </a:t>
            </a:r>
            <a:r>
              <a:rPr lang="fr-FR" sz="2800" dirty="0" smtClean="0">
                <a:latin typeface="Comic Sans MS" pitchFamily="66" charset="0"/>
              </a:rPr>
              <a:t>ambivalente.il souligne </a:t>
            </a:r>
            <a:r>
              <a:rPr lang="fr-FR" sz="2800" dirty="0">
                <a:latin typeface="Comic Sans MS" pitchFamily="66" charset="0"/>
              </a:rPr>
              <a:t>la vulnérabilité du patient, son manque de </a:t>
            </a:r>
            <a:r>
              <a:rPr lang="fr-FR" sz="2800" dirty="0" smtClean="0">
                <a:latin typeface="Comic Sans MS" pitchFamily="66" charset="0"/>
              </a:rPr>
              <a:t>ressources internes </a:t>
            </a:r>
            <a:r>
              <a:rPr lang="fr-FR" sz="2800" dirty="0">
                <a:latin typeface="Comic Sans MS" pitchFamily="66" charset="0"/>
              </a:rPr>
              <a:t>qu’il cherche à combler auprès du soignant…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En conséquence le soignant se doit de fixer des limites objectives et claires afin de créer un environnement sûr pour son patient puisque il est le principal responsable du déroulement et de l’évolution de la relation</a:t>
            </a:r>
          </a:p>
          <a:p>
            <a:pPr>
              <a:buNone/>
            </a:pPr>
            <a:r>
              <a:rPr lang="fr-FR" sz="2800" dirty="0" smtClean="0">
                <a:latin typeface="Comic Sans MS" pitchFamily="66" charset="0"/>
              </a:rPr>
              <a:t>    thérapeutique.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latin typeface="Comic Sans MS" pitchFamily="66" charset="0"/>
              </a:rPr>
              <a:t>l</a:t>
            </a:r>
            <a:r>
              <a:rPr lang="fr-FR" sz="3200" dirty="0" smtClean="0">
                <a:latin typeface="Comic Sans MS" pitchFamily="66" charset="0"/>
              </a:rPr>
              <a:t>e </a:t>
            </a:r>
            <a:r>
              <a:rPr lang="fr-FR" sz="3200" dirty="0">
                <a:latin typeface="Comic Sans MS" pitchFamily="66" charset="0"/>
              </a:rPr>
              <a:t>transfert dépend de deux mécanismes inconscients :</a:t>
            </a:r>
          </a:p>
        </p:txBody>
      </p:sp>
      <p:sp>
        <p:nvSpPr>
          <p:cNvPr id="3" name="Espace réservé du contenu 2"/>
          <p:cNvSpPr>
            <a:spLocks noGrp="1"/>
          </p:cNvSpPr>
          <p:nvPr>
            <p:ph idx="1"/>
          </p:nvPr>
        </p:nvSpPr>
        <p:spPr/>
        <p:txBody>
          <a:bodyPr>
            <a:normAutofit/>
          </a:bodyPr>
          <a:lstStyle/>
          <a:p>
            <a:r>
              <a:rPr lang="fr-FR" sz="2800" b="1" dirty="0" smtClean="0">
                <a:latin typeface="Comic Sans MS" pitchFamily="66" charset="0"/>
              </a:rPr>
              <a:t>Le premier</a:t>
            </a:r>
            <a:r>
              <a:rPr lang="fr-FR" sz="2800" dirty="0" smtClean="0">
                <a:latin typeface="Comic Sans MS" pitchFamily="66" charset="0"/>
              </a:rPr>
              <a:t> consiste en l'identification qui  </a:t>
            </a:r>
            <a:r>
              <a:rPr lang="fr-FR" sz="2800" dirty="0">
                <a:latin typeface="Comic Sans MS" pitchFamily="66" charset="0"/>
              </a:rPr>
              <a:t>constitue </a:t>
            </a:r>
            <a:r>
              <a:rPr lang="fr-FR" sz="2800" dirty="0" smtClean="0">
                <a:latin typeface="Comic Sans MS" pitchFamily="66" charset="0"/>
              </a:rPr>
              <a:t>une </a:t>
            </a:r>
            <a:r>
              <a:rPr lang="fr-FR" sz="2800" dirty="0">
                <a:latin typeface="Comic Sans MS" pitchFamily="66" charset="0"/>
              </a:rPr>
              <a:t>première manifestation </a:t>
            </a:r>
            <a:r>
              <a:rPr lang="fr-FR" sz="2800" dirty="0" smtClean="0">
                <a:latin typeface="Comic Sans MS" pitchFamily="66" charset="0"/>
              </a:rPr>
              <a:t>d'un attachement </a:t>
            </a:r>
            <a:r>
              <a:rPr lang="fr-FR" sz="2800" dirty="0">
                <a:latin typeface="Comic Sans MS" pitchFamily="66" charset="0"/>
              </a:rPr>
              <a:t>affectif à une autre personne </a:t>
            </a:r>
            <a:r>
              <a:rPr lang="fr-FR" sz="2800" dirty="0" smtClean="0">
                <a:latin typeface="Comic Sans MS" pitchFamily="66" charset="0"/>
              </a:rPr>
              <a:t>en </a:t>
            </a:r>
            <a:r>
              <a:rPr lang="fr-FR" sz="2800" dirty="0">
                <a:latin typeface="Comic Sans MS" pitchFamily="66" charset="0"/>
              </a:rPr>
              <a:t>tant que </a:t>
            </a:r>
            <a:r>
              <a:rPr lang="fr-FR" sz="2800" dirty="0" smtClean="0">
                <a:latin typeface="Comic Sans MS" pitchFamily="66" charset="0"/>
              </a:rPr>
              <a:t>modèle à imiter</a:t>
            </a:r>
          </a:p>
          <a:p>
            <a:r>
              <a:rPr lang="fr-FR" sz="2800" b="1" dirty="0" smtClean="0">
                <a:latin typeface="Comic Sans MS" pitchFamily="66" charset="0"/>
              </a:rPr>
              <a:t>Le second </a:t>
            </a:r>
            <a:r>
              <a:rPr lang="fr-FR" sz="2800" dirty="0" smtClean="0">
                <a:latin typeface="Comic Sans MS" pitchFamily="66" charset="0"/>
              </a:rPr>
              <a:t>est </a:t>
            </a:r>
            <a:r>
              <a:rPr lang="fr-FR" sz="2800" dirty="0">
                <a:latin typeface="Comic Sans MS" pitchFamily="66" charset="0"/>
              </a:rPr>
              <a:t>la projection </a:t>
            </a:r>
            <a:r>
              <a:rPr lang="fr-FR" sz="2800" dirty="0" smtClean="0">
                <a:latin typeface="Comic Sans MS" pitchFamily="66" charset="0"/>
              </a:rPr>
              <a:t>qui elle consiste en une manifestation </a:t>
            </a:r>
            <a:r>
              <a:rPr lang="fr-FR" sz="2800" dirty="0">
                <a:latin typeface="Comic Sans MS" pitchFamily="66" charset="0"/>
              </a:rPr>
              <a:t>inverse, par laquelle le </a:t>
            </a:r>
            <a:r>
              <a:rPr lang="fr-FR" sz="2800" dirty="0" smtClean="0">
                <a:latin typeface="Comic Sans MS" pitchFamily="66" charset="0"/>
              </a:rPr>
              <a:t>sujet "projette</a:t>
            </a:r>
            <a:r>
              <a:rPr lang="fr-FR" sz="2800" dirty="0">
                <a:latin typeface="Comic Sans MS" pitchFamily="66" charset="0"/>
              </a:rPr>
              <a:t>" ou attribue à autrui des caractéristiques qui lui sont propres </a:t>
            </a:r>
            <a:r>
              <a:rPr lang="fr-FR" sz="2800" dirty="0" smtClean="0">
                <a:latin typeface="Comic Sans MS" pitchFamily="66" charset="0"/>
              </a:rPr>
              <a:t> et </a:t>
            </a:r>
            <a:r>
              <a:rPr lang="fr-FR" sz="2800" dirty="0">
                <a:latin typeface="Comic Sans MS" pitchFamily="66" charset="0"/>
              </a:rPr>
              <a:t>qu'il refuse en lui (craintes, peurs, désirs </a:t>
            </a:r>
            <a:r>
              <a:rPr lang="fr-FR" sz="2800" dirty="0" smtClean="0">
                <a:latin typeface="Comic Sans MS" pitchFamily="66" charset="0"/>
              </a:rPr>
              <a:t>inconscients etc. ...).</a:t>
            </a:r>
            <a:endParaRPr lang="fr-FR" sz="28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rôle du </a:t>
            </a:r>
            <a:r>
              <a:rPr lang="fr-FR" sz="3200" dirty="0">
                <a:latin typeface="Comic Sans MS" pitchFamily="66" charset="0"/>
              </a:rPr>
              <a:t>t</a:t>
            </a:r>
            <a:r>
              <a:rPr lang="fr-FR" sz="3200" dirty="0" smtClean="0">
                <a:latin typeface="Comic Sans MS" pitchFamily="66" charset="0"/>
              </a:rPr>
              <a:t>ransfert dans </a:t>
            </a:r>
            <a:r>
              <a:rPr lang="fr-FR" sz="3200" dirty="0">
                <a:latin typeface="Comic Sans MS" pitchFamily="66" charset="0"/>
              </a:rPr>
              <a:t>la cure </a:t>
            </a:r>
          </a:p>
        </p:txBody>
      </p:sp>
      <p:sp>
        <p:nvSpPr>
          <p:cNvPr id="3" name="Espace réservé du contenu 2"/>
          <p:cNvSpPr>
            <a:spLocks noGrp="1"/>
          </p:cNvSpPr>
          <p:nvPr>
            <p:ph idx="1"/>
          </p:nvPr>
        </p:nvSpPr>
        <p:spPr>
          <a:xfrm>
            <a:off x="457200" y="1357298"/>
            <a:ext cx="8229600" cy="5072098"/>
          </a:xfrm>
        </p:spPr>
        <p:txBody>
          <a:bodyPr>
            <a:noAutofit/>
          </a:bodyPr>
          <a:lstStyle/>
          <a:p>
            <a:pPr algn="just"/>
            <a:r>
              <a:rPr lang="fr-FR" sz="2800" dirty="0">
                <a:latin typeface="Comic Sans MS" pitchFamily="66" charset="0"/>
              </a:rPr>
              <a:t>il </a:t>
            </a:r>
            <a:r>
              <a:rPr lang="fr-FR" sz="2800" dirty="0" smtClean="0">
                <a:latin typeface="Comic Sans MS" pitchFamily="66" charset="0"/>
              </a:rPr>
              <a:t>a la fonction de </a:t>
            </a:r>
            <a:r>
              <a:rPr lang="fr-FR" sz="2800" dirty="0">
                <a:latin typeface="Comic Sans MS" pitchFamily="66" charset="0"/>
              </a:rPr>
              <a:t>"résistance" : le patient répète sur le </a:t>
            </a:r>
            <a:r>
              <a:rPr lang="fr-FR" sz="2800" dirty="0" smtClean="0">
                <a:latin typeface="Comic Sans MS" pitchFamily="66" charset="0"/>
              </a:rPr>
              <a:t>soignant son </a:t>
            </a:r>
            <a:r>
              <a:rPr lang="fr-FR" sz="2800" dirty="0">
                <a:latin typeface="Comic Sans MS" pitchFamily="66" charset="0"/>
              </a:rPr>
              <a:t>vécu </a:t>
            </a:r>
            <a:r>
              <a:rPr lang="fr-FR" sz="2800" dirty="0" smtClean="0">
                <a:latin typeface="Comic Sans MS" pitchFamily="66" charset="0"/>
              </a:rPr>
              <a:t>infantile</a:t>
            </a:r>
          </a:p>
          <a:p>
            <a:pPr algn="just"/>
            <a:r>
              <a:rPr lang="fr-FR" sz="2800" dirty="0" smtClean="0">
                <a:latin typeface="Comic Sans MS" pitchFamily="66" charset="0"/>
              </a:rPr>
              <a:t>Il contribue à la reprise de confiance chez  le patient afin d’ appréhender son histoire et son vécu personnels. Comprendre son fonctionnement mental défensif, le patient va pouvoir  réaliser  qu'il peut en</a:t>
            </a:r>
          </a:p>
          <a:p>
            <a:pPr algn="just">
              <a:buNone/>
            </a:pPr>
            <a:r>
              <a:rPr lang="fr-FR" sz="2800" dirty="0" smtClean="0">
                <a:latin typeface="Comic Sans MS" pitchFamily="66" charset="0"/>
              </a:rPr>
              <a:t>     changer.</a:t>
            </a:r>
          </a:p>
          <a:p>
            <a:pPr algn="just"/>
            <a:r>
              <a:rPr lang="fr-FR" sz="2800" dirty="0" smtClean="0">
                <a:latin typeface="Comic Sans MS" pitchFamily="66" charset="0"/>
              </a:rPr>
              <a:t>il est essentiel que le patient et le soignant puissent interpréter le transfert pour avoir possibilité le dépasser à la fin de la cure.</a:t>
            </a:r>
          </a:p>
          <a:p>
            <a:endParaRPr lang="fr-FR" sz="28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fr-FR" sz="3200" b="1" dirty="0">
                <a:latin typeface="Comic Sans MS" pitchFamily="66" charset="0"/>
              </a:rPr>
              <a:t>formes du transfert</a:t>
            </a:r>
          </a:p>
        </p:txBody>
      </p:sp>
      <p:sp>
        <p:nvSpPr>
          <p:cNvPr id="3" name="Espace réservé du contenu 2"/>
          <p:cNvSpPr>
            <a:spLocks noGrp="1"/>
          </p:cNvSpPr>
          <p:nvPr>
            <p:ph idx="1"/>
          </p:nvPr>
        </p:nvSpPr>
        <p:spPr>
          <a:xfrm>
            <a:off x="457200" y="1071546"/>
            <a:ext cx="8229600" cy="5572164"/>
          </a:xfrm>
        </p:spPr>
        <p:txBody>
          <a:bodyPr>
            <a:normAutofit/>
          </a:bodyPr>
          <a:lstStyle/>
          <a:p>
            <a:pPr>
              <a:buNone/>
            </a:pPr>
            <a:r>
              <a:rPr lang="fr-FR" sz="2800" b="1" dirty="0" smtClean="0">
                <a:latin typeface="Comic Sans MS" pitchFamily="66" charset="0"/>
              </a:rPr>
              <a:t>   </a:t>
            </a:r>
            <a:r>
              <a:rPr lang="fr-FR" sz="2800" b="1" dirty="0">
                <a:latin typeface="Comic Sans MS" pitchFamily="66" charset="0"/>
              </a:rPr>
              <a:t>Le transfert positif</a:t>
            </a:r>
          </a:p>
          <a:p>
            <a:pPr>
              <a:buNone/>
            </a:pPr>
            <a:r>
              <a:rPr lang="fr-FR" sz="2800" dirty="0" smtClean="0">
                <a:latin typeface="Comic Sans MS" pitchFamily="66" charset="0"/>
              </a:rPr>
              <a:t>  </a:t>
            </a:r>
            <a:r>
              <a:rPr lang="fr-FR" sz="2800" dirty="0">
                <a:latin typeface="Comic Sans MS" pitchFamily="66" charset="0"/>
              </a:rPr>
              <a:t> </a:t>
            </a:r>
            <a:r>
              <a:rPr lang="fr-FR" sz="2800" dirty="0" smtClean="0">
                <a:latin typeface="Comic Sans MS" pitchFamily="66" charset="0"/>
              </a:rPr>
              <a:t>quand il </a:t>
            </a:r>
            <a:r>
              <a:rPr lang="fr-FR" sz="2800" dirty="0">
                <a:latin typeface="Comic Sans MS" pitchFamily="66" charset="0"/>
              </a:rPr>
              <a:t>est composé de sentiments </a:t>
            </a:r>
            <a:r>
              <a:rPr lang="fr-FR" sz="2800" dirty="0" smtClean="0">
                <a:latin typeface="Comic Sans MS" pitchFamily="66" charset="0"/>
              </a:rPr>
              <a:t>tendres conscients et d’amitié et ce en dépit d’un fondement </a:t>
            </a:r>
            <a:r>
              <a:rPr lang="fr-FR" sz="2800" dirty="0">
                <a:latin typeface="Comic Sans MS" pitchFamily="66" charset="0"/>
              </a:rPr>
              <a:t>érotique inconscient. </a:t>
            </a:r>
            <a:r>
              <a:rPr lang="fr-FR" sz="2800" dirty="0" smtClean="0">
                <a:latin typeface="Comic Sans MS" pitchFamily="66" charset="0"/>
              </a:rPr>
              <a:t>Comme le patient qui essaie </a:t>
            </a:r>
            <a:r>
              <a:rPr lang="fr-FR" sz="2800" dirty="0">
                <a:latin typeface="Comic Sans MS" pitchFamily="66" charset="0"/>
              </a:rPr>
              <a:t>d'accaparer </a:t>
            </a:r>
            <a:r>
              <a:rPr lang="fr-FR" sz="2800" dirty="0" smtClean="0">
                <a:latin typeface="Comic Sans MS" pitchFamily="66" charset="0"/>
              </a:rPr>
              <a:t>son thérapeute en offrant son amitié.</a:t>
            </a:r>
            <a:endParaRPr lang="fr-FR" sz="2800" dirty="0">
              <a:latin typeface="Comic Sans MS" pitchFamily="66" charset="0"/>
            </a:endParaRPr>
          </a:p>
          <a:p>
            <a:pPr>
              <a:buNone/>
            </a:pPr>
            <a:r>
              <a:rPr lang="fr-FR" sz="2800" b="1" dirty="0" smtClean="0">
                <a:latin typeface="Comic Sans MS" pitchFamily="66" charset="0"/>
              </a:rPr>
              <a:t>  Le </a:t>
            </a:r>
            <a:r>
              <a:rPr lang="fr-FR" sz="2800" b="1" dirty="0">
                <a:latin typeface="Comic Sans MS" pitchFamily="66" charset="0"/>
              </a:rPr>
              <a:t>transfert négatif</a:t>
            </a:r>
          </a:p>
          <a:p>
            <a:pPr>
              <a:buNone/>
            </a:pPr>
            <a:r>
              <a:rPr lang="fr-FR" sz="2800" dirty="0" smtClean="0">
                <a:latin typeface="Comic Sans MS" pitchFamily="66" charset="0"/>
              </a:rPr>
              <a:t>   concerne l'agressivité</a:t>
            </a:r>
            <a:r>
              <a:rPr lang="fr-FR" sz="2800" dirty="0">
                <a:latin typeface="Comic Sans MS" pitchFamily="66" charset="0"/>
              </a:rPr>
              <a:t>, la </a:t>
            </a:r>
            <a:r>
              <a:rPr lang="fr-FR" sz="2800" dirty="0" smtClean="0">
                <a:latin typeface="Comic Sans MS" pitchFamily="66" charset="0"/>
              </a:rPr>
              <a:t>méfiance, suspicion </a:t>
            </a:r>
            <a:r>
              <a:rPr lang="fr-FR" sz="2800" dirty="0">
                <a:latin typeface="Comic Sans MS" pitchFamily="66" charset="0"/>
              </a:rPr>
              <a:t>et </a:t>
            </a:r>
            <a:r>
              <a:rPr lang="fr-FR" sz="2800" dirty="0" smtClean="0">
                <a:latin typeface="Comic Sans MS" pitchFamily="66" charset="0"/>
              </a:rPr>
              <a:t>l'animosité. Dans ce cas là Le patient peut manifester de la colère, porte  des </a:t>
            </a:r>
            <a:r>
              <a:rPr lang="fr-FR" sz="2800" dirty="0">
                <a:latin typeface="Comic Sans MS" pitchFamily="66" charset="0"/>
              </a:rPr>
              <a:t>jugements </a:t>
            </a:r>
            <a:r>
              <a:rPr lang="fr-FR" sz="2800" dirty="0" smtClean="0">
                <a:latin typeface="Comic Sans MS" pitchFamily="66" charset="0"/>
              </a:rPr>
              <a:t>infondés </a:t>
            </a:r>
            <a:r>
              <a:rPr lang="fr-FR" sz="2800" dirty="0">
                <a:latin typeface="Comic Sans MS" pitchFamily="66" charset="0"/>
              </a:rPr>
              <a:t>à l'encontre </a:t>
            </a:r>
            <a:r>
              <a:rPr lang="fr-FR" sz="2800" dirty="0" smtClean="0">
                <a:latin typeface="Comic Sans MS" pitchFamily="66" charset="0"/>
              </a:rPr>
              <a:t>de son thérapeute .</a:t>
            </a:r>
            <a:endParaRPr lang="fr-FR" sz="28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latin typeface="Comic Sans MS" pitchFamily="66" charset="0"/>
              </a:rPr>
              <a:t>Le contre-transfert</a:t>
            </a:r>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 C’est </a:t>
            </a:r>
            <a:r>
              <a:rPr lang="fr-FR" sz="2800" dirty="0">
                <a:latin typeface="Comic Sans MS" pitchFamily="66" charset="0"/>
              </a:rPr>
              <a:t>l'ensemble des </a:t>
            </a:r>
            <a:r>
              <a:rPr lang="fr-FR" sz="2800" dirty="0" smtClean="0">
                <a:latin typeface="Comic Sans MS" pitchFamily="66" charset="0"/>
              </a:rPr>
              <a:t>réactions inconscientes </a:t>
            </a:r>
            <a:r>
              <a:rPr lang="fr-FR" sz="2800" dirty="0">
                <a:latin typeface="Comic Sans MS" pitchFamily="66" charset="0"/>
              </a:rPr>
              <a:t>de l'analyste à la personne de l'analysé et plus particulièrement </a:t>
            </a:r>
            <a:r>
              <a:rPr lang="fr-FR" sz="2800" dirty="0" smtClean="0">
                <a:latin typeface="Comic Sans MS" pitchFamily="66" charset="0"/>
              </a:rPr>
              <a:t>au transfert </a:t>
            </a:r>
            <a:r>
              <a:rPr lang="fr-FR" sz="2800" dirty="0">
                <a:latin typeface="Comic Sans MS" pitchFamily="66" charset="0"/>
              </a:rPr>
              <a:t>de </a:t>
            </a:r>
            <a:r>
              <a:rPr lang="fr-FR" sz="2800" dirty="0" smtClean="0">
                <a:latin typeface="Comic Sans MS" pitchFamily="66" charset="0"/>
              </a:rPr>
              <a:t>celui-ci » Laplanche </a:t>
            </a:r>
            <a:r>
              <a:rPr lang="fr-FR" sz="2800" dirty="0">
                <a:latin typeface="Comic Sans MS" pitchFamily="66" charset="0"/>
              </a:rPr>
              <a:t>et </a:t>
            </a:r>
            <a:r>
              <a:rPr lang="fr-FR" sz="2800" dirty="0" smtClean="0">
                <a:latin typeface="Comic Sans MS" pitchFamily="66" charset="0"/>
              </a:rPr>
              <a:t>Pontalis dans </a:t>
            </a:r>
            <a:r>
              <a:rPr lang="fr-FR" sz="2800" u="sng" dirty="0" smtClean="0">
                <a:latin typeface="Comic Sans MS" pitchFamily="66" charset="0"/>
              </a:rPr>
              <a:t>Vocabulaire de la psychanalyse. </a:t>
            </a:r>
          </a:p>
          <a:p>
            <a:r>
              <a:rPr lang="fr-FR" sz="2800" dirty="0">
                <a:latin typeface="Comic Sans MS" pitchFamily="66" charset="0"/>
              </a:rPr>
              <a:t>Il désigne l'incapacité du </a:t>
            </a:r>
            <a:r>
              <a:rPr lang="fr-FR" sz="2800" dirty="0" smtClean="0">
                <a:latin typeface="Comic Sans MS" pitchFamily="66" charset="0"/>
              </a:rPr>
              <a:t>soignant à séparer </a:t>
            </a:r>
            <a:r>
              <a:rPr lang="fr-FR" sz="2800" dirty="0">
                <a:latin typeface="Comic Sans MS" pitchFamily="66" charset="0"/>
              </a:rPr>
              <a:t>la relation thérapeutique de ses </a:t>
            </a:r>
            <a:r>
              <a:rPr lang="fr-FR" sz="2800" dirty="0" smtClean="0">
                <a:latin typeface="Comic Sans MS" pitchFamily="66" charset="0"/>
              </a:rPr>
              <a:t>propres sentiments </a:t>
            </a:r>
            <a:r>
              <a:rPr lang="fr-FR" sz="2800" dirty="0">
                <a:latin typeface="Comic Sans MS" pitchFamily="66" charset="0"/>
              </a:rPr>
              <a:t>et des </a:t>
            </a:r>
            <a:r>
              <a:rPr lang="fr-FR" sz="2800" dirty="0" smtClean="0">
                <a:latin typeface="Comic Sans MS" pitchFamily="66" charset="0"/>
              </a:rPr>
              <a:t>attentes du patient. Ceci pourrait engendrer de la prédilection ou ,au contraire, de la répulsion. </a:t>
            </a:r>
            <a:endParaRPr lang="fr-FR" sz="2800" u="sng"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La dynamique </a:t>
            </a:r>
            <a:r>
              <a:rPr lang="fr-FR" sz="3200" dirty="0">
                <a:latin typeface="Comic Sans MS" pitchFamily="66" charset="0"/>
              </a:rPr>
              <a:t>des mécanismes transférentiels</a:t>
            </a:r>
          </a:p>
        </p:txBody>
      </p:sp>
      <p:sp>
        <p:nvSpPr>
          <p:cNvPr id="3" name="Espace réservé du contenu 2"/>
          <p:cNvSpPr>
            <a:spLocks noGrp="1"/>
          </p:cNvSpPr>
          <p:nvPr>
            <p:ph idx="1"/>
          </p:nvPr>
        </p:nvSpPr>
        <p:spPr/>
        <p:txBody>
          <a:bodyPr>
            <a:normAutofit fontScale="92500"/>
          </a:bodyPr>
          <a:lstStyle/>
          <a:p>
            <a:r>
              <a:rPr lang="fr-FR" sz="2800" dirty="0" smtClean="0">
                <a:latin typeface="Comic Sans MS" pitchFamily="66" charset="0"/>
              </a:rPr>
              <a:t>Ce sont des mécanismes nourris par le besoin, le désir du soignant d’</a:t>
            </a:r>
            <a:r>
              <a:rPr lang="fr-FR" sz="2800" dirty="0">
                <a:latin typeface="Comic Sans MS" pitchFamily="66" charset="0"/>
              </a:rPr>
              <a:t>ê</a:t>
            </a:r>
            <a:r>
              <a:rPr lang="fr-FR" sz="2800" dirty="0" smtClean="0">
                <a:latin typeface="Comic Sans MS" pitchFamily="66" charset="0"/>
              </a:rPr>
              <a:t>tre reconnu comme étant  bon et efficace.</a:t>
            </a:r>
          </a:p>
          <a:p>
            <a:r>
              <a:rPr lang="fr-FR" sz="2800" dirty="0" smtClean="0">
                <a:latin typeface="Comic Sans MS" pitchFamily="66" charset="0"/>
              </a:rPr>
              <a:t>il est donc impératif de </a:t>
            </a:r>
            <a:r>
              <a:rPr lang="fr-FR" sz="2800" dirty="0">
                <a:latin typeface="Comic Sans MS" pitchFamily="66" charset="0"/>
              </a:rPr>
              <a:t>maintenir des </a:t>
            </a:r>
            <a:r>
              <a:rPr lang="fr-FR" sz="2800" dirty="0" smtClean="0">
                <a:latin typeface="Comic Sans MS" pitchFamily="66" charset="0"/>
              </a:rPr>
              <a:t>limites bien  </a:t>
            </a:r>
            <a:r>
              <a:rPr lang="fr-FR" sz="2800" dirty="0">
                <a:latin typeface="Comic Sans MS" pitchFamily="66" charset="0"/>
              </a:rPr>
              <a:t>précises dans </a:t>
            </a:r>
            <a:r>
              <a:rPr lang="fr-FR" sz="2800" dirty="0" smtClean="0">
                <a:latin typeface="Comic Sans MS" pitchFamily="66" charset="0"/>
              </a:rPr>
              <a:t>cette </a:t>
            </a:r>
            <a:r>
              <a:rPr lang="fr-FR" sz="2800" dirty="0">
                <a:latin typeface="Comic Sans MS" pitchFamily="66" charset="0"/>
              </a:rPr>
              <a:t>relation </a:t>
            </a:r>
            <a:r>
              <a:rPr lang="fr-FR" sz="2800" dirty="0" smtClean="0">
                <a:latin typeface="Comic Sans MS" pitchFamily="66" charset="0"/>
              </a:rPr>
              <a:t>d’intervention et dont le patient doit être amené à en prendre conscience.</a:t>
            </a:r>
          </a:p>
          <a:p>
            <a:r>
              <a:rPr lang="fr-FR" sz="2800" dirty="0" smtClean="0">
                <a:latin typeface="Comic Sans MS" pitchFamily="66" charset="0"/>
              </a:rPr>
              <a:t>Tout en accompagnant le </a:t>
            </a:r>
            <a:r>
              <a:rPr lang="fr-FR" sz="2800" dirty="0">
                <a:latin typeface="Comic Sans MS" pitchFamily="66" charset="0"/>
              </a:rPr>
              <a:t>patient dans son vécu </a:t>
            </a:r>
            <a:r>
              <a:rPr lang="fr-FR" sz="2800" dirty="0" smtClean="0">
                <a:latin typeface="Comic Sans MS" pitchFamily="66" charset="0"/>
              </a:rPr>
              <a:t>émotionnel à travers la congruence(pertinence),</a:t>
            </a:r>
            <a:endParaRPr lang="fr-FR" sz="2800" dirty="0">
              <a:latin typeface="Comic Sans MS" pitchFamily="66" charset="0"/>
            </a:endParaRPr>
          </a:p>
          <a:p>
            <a:pPr>
              <a:buNone/>
            </a:pPr>
            <a:r>
              <a:rPr lang="fr-FR" sz="2800" dirty="0" smtClean="0">
                <a:latin typeface="Comic Sans MS" pitchFamily="66" charset="0"/>
              </a:rPr>
              <a:t>    l’empathie </a:t>
            </a:r>
            <a:r>
              <a:rPr lang="fr-FR" sz="2800" dirty="0">
                <a:latin typeface="Comic Sans MS" pitchFamily="66" charset="0"/>
              </a:rPr>
              <a:t>et </a:t>
            </a:r>
            <a:r>
              <a:rPr lang="fr-FR" sz="2800" dirty="0" smtClean="0">
                <a:latin typeface="Comic Sans MS" pitchFamily="66" charset="0"/>
              </a:rPr>
              <a:t>la considération </a:t>
            </a:r>
            <a:r>
              <a:rPr lang="fr-FR" sz="2800" dirty="0">
                <a:latin typeface="Comic Sans MS" pitchFamily="66" charset="0"/>
              </a:rPr>
              <a:t>positive</a:t>
            </a:r>
            <a:r>
              <a:rPr lang="fr-FR" sz="2800" dirty="0"/>
              <a:t>.</a:t>
            </a:r>
            <a:endParaRPr lang="fr-FR" sz="2800" dirty="0">
              <a:latin typeface="Comic Sans MS" pitchFamily="66"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570</Words>
  <Application>Microsoft Office PowerPoint</Application>
  <PresentationFormat>Affichage à l'écran (4:3)</PresentationFormat>
  <Paragraphs>35</Paragraphs>
  <Slides>9</Slides>
  <Notes>3</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TRANSFERT ET CONTRE-TRANSFERT</vt:lpstr>
      <vt:lpstr>Définir les mécanismes transférentiels</vt:lpstr>
      <vt:lpstr>Diapositive 3</vt:lpstr>
      <vt:lpstr>Diapositive 4</vt:lpstr>
      <vt:lpstr>le transfert dépend de deux mécanismes inconscients :</vt:lpstr>
      <vt:lpstr>rôle du transfert dans la cure </vt:lpstr>
      <vt:lpstr>formes du transfert</vt:lpstr>
      <vt:lpstr>Le contre-transfert</vt:lpstr>
      <vt:lpstr>La dynamique des mécanismes transférentiels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TRANSFERT ET CONTRE-TRANSFERT</dc:title>
  <dc:creator>A</dc:creator>
  <cp:lastModifiedBy>A</cp:lastModifiedBy>
  <cp:revision>32</cp:revision>
  <dcterms:created xsi:type="dcterms:W3CDTF">2017-02-27T14:02:40Z</dcterms:created>
  <dcterms:modified xsi:type="dcterms:W3CDTF">2017-05-22T15:19:24Z</dcterms:modified>
</cp:coreProperties>
</file>