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4314-12BA-4AE0-AEDC-B7F7B878354B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80FD-BA87-485C-81C9-6C1F9FE92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4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2EA1FC-6BBE-433F-B90C-AF2D4098AC78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5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509A-A798-4AE5-9103-B9B3B7E064E0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6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69C9-54B5-4382-93AD-7FBC1A2C161B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DD9E-F527-4E04-9F65-CEEF83986E35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6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9737-C4CD-42C2-A273-08BDAAC4FD23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0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2180-8618-4824-8CBD-BF453F16C860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B9BD-E6CC-4C24-8502-9CC57B6214C2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2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5A37-8DDD-4537-8163-180AB39BA01B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3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044-1B1A-4CAA-91A1-390B858E6FB7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3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5FF-B3E4-436C-A4BA-69EE7FAF5751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1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4FE8-0BAF-400A-9C31-35284AEB3204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0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E691-E376-441E-9416-AECD6C943715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95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E610-983C-4CF1-A7CD-FF0BF9B5D597}" type="datetime1">
              <a:rPr lang="fr-FR" smtClean="0"/>
              <a:t>11/12/2020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9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5941-2925-4367-A434-3799F4E16BC8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35AD-172A-43A2-8D22-B5D8EA590BA3}" type="datetime1">
              <a:rPr lang="fr-FR" smtClean="0"/>
              <a:t>11/12/2020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3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AD1-E3AE-4A03-B2B9-4F88F7D3059B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1E32-4A46-41A7-9A76-C54E2FB2DF9B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6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9C41B7-9A15-442C-9228-F62043E8D260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Oan2.FSS.Master démographie sociale .  M2_S3_MOD.DEM.co2/15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52999-35ED-49FF-9CC8-651EC58C1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0F06F-B1F8-485B-926A-1C2A5082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79419"/>
            <a:ext cx="6815669" cy="1807246"/>
          </a:xfrm>
        </p:spPr>
        <p:txBody>
          <a:bodyPr/>
          <a:lstStyle/>
          <a:p>
            <a:pPr rtl="1"/>
            <a:r>
              <a:rPr lang="ar-DZ" sz="4400" dirty="0">
                <a:solidFill>
                  <a:srgbClr val="FF0000"/>
                </a:solidFill>
              </a:rPr>
              <a:t>المحاضرة1 في مادة النماذج السكانية</a:t>
            </a:r>
            <a:br>
              <a:rPr lang="ar-DZ" sz="4400" dirty="0"/>
            </a:br>
            <a:r>
              <a:rPr lang="ar-DZ" sz="4400" dirty="0">
                <a:solidFill>
                  <a:srgbClr val="0070C0"/>
                </a:solidFill>
              </a:rPr>
              <a:t>مفاهيم أساسية  </a:t>
            </a:r>
            <a:endParaRPr lang="fr-FR" sz="4400" dirty="0">
              <a:solidFill>
                <a:srgbClr val="0070C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240F56-0D7A-4106-8E50-29F15A039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/>
              <a:t>د. راشدي خضرة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C63CD-EA1D-4784-9D1A-E6C26700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166238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DA2BD-CE9F-4613-93A5-B9B1242C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أنواع النماذج السكانية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F42D-CE48-4B65-B9B6-ABACC53E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النموذج السكوني(</a:t>
            </a:r>
            <a:r>
              <a:rPr lang="fr-FR" sz="2800" dirty="0"/>
              <a:t>modèle statique</a:t>
            </a:r>
            <a:r>
              <a:rPr lang="ar-DZ" sz="2800" dirty="0"/>
              <a:t>) : خصائص السكان ثابتة لا تتغير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النموذج الحركي(</a:t>
            </a:r>
            <a:r>
              <a:rPr lang="fr-FR" sz="2800" dirty="0"/>
              <a:t>modèle dynamique</a:t>
            </a:r>
            <a:r>
              <a:rPr lang="ar-DZ" sz="2800" dirty="0"/>
              <a:t>) تتغير خصائص السكان خلال الزمن </a:t>
            </a:r>
          </a:p>
          <a:p>
            <a:pPr marL="0" indent="0" algn="just" rtl="1">
              <a:buNone/>
            </a:pPr>
            <a:r>
              <a:rPr lang="ar-DZ" sz="2800" dirty="0"/>
              <a:t> كما نميز النماذج الحتمية و النماذج الاحتمالية  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8EC178-87DA-40E3-9655-2FE0C098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370183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FE27F-1CCA-406A-AF24-0E8048DC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b="1" dirty="0"/>
              <a:t>النماذج الحتمية (</a:t>
            </a:r>
            <a:r>
              <a:rPr lang="fr-FR" sz="3600" b="1" dirty="0"/>
              <a:t>modèles déterministes</a:t>
            </a:r>
            <a:r>
              <a:rPr lang="ar-DZ" b="1" dirty="0"/>
              <a:t>)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4ABBA-F398-4EC6-A3B4-07B47342B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3600" dirty="0"/>
              <a:t>تعتمد على النظريات الرياضية التقليدية القائلة بان هناك سبب ينجم عنه نتيجة . و هذه النماذج تتألف في الغالب من علاقات رياضية تشتق منها معادلات خاصة بطريقة المنطق الرياضي ولها خاصية واحدة انها تعطي إجابة واحدة محددة من المعادلة المستخدمة ( السرياني و الصالح.ص7)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CCBF82-83BC-41CC-BFAC-183D8ED5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427550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51333-3D9D-4B4A-97A8-EE8E3041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خصائص النماذج الحتمية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5F0196-1E14-4C56-B03F-2C5619D1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3600" dirty="0"/>
              <a:t>تنطلق من حالة ابتدائية(</a:t>
            </a:r>
            <a:r>
              <a:rPr lang="fr-FR" sz="2800" dirty="0"/>
              <a:t>état initial</a:t>
            </a:r>
            <a:r>
              <a:rPr lang="ar-DZ" sz="3600" dirty="0"/>
              <a:t>) وتنتهي بحالة نهائية واحدة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600" dirty="0"/>
              <a:t>لا وجود للظواهر العشوائية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600" dirty="0"/>
              <a:t>معروفة 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702351-4252-4DC0-BD31-1D1224CA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21872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020D2-2D20-4CD5-8F4B-7631D642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b="1" dirty="0"/>
              <a:t>النماذج الاحتمالية (</a:t>
            </a:r>
            <a:r>
              <a:rPr lang="fr-FR" sz="4000" b="1" dirty="0"/>
              <a:t>modèles stochastiques</a:t>
            </a:r>
            <a:r>
              <a:rPr lang="ar-DZ" b="1" dirty="0"/>
              <a:t>)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E51756-29FF-47DF-A063-46B3AEE0D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3600" dirty="0"/>
              <a:t>هي نماذج مبنية على نظرية الاحتمالات ، و لهذا فان ما تعطيه هذه النماذج اقل تحديدا من سابقتها ، إذ انها تعطي مجموعة من الإجابات الممكنة و المحتملة (السرياني و الصالح، ص8) 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101E0C-C471-43C5-98A5-29B085C9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199619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C9436-66BF-4D49-9849-4E84DE60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خصائص النماذج الاحتمالية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4EC5E-6C85-420F-99C8-BAA33E07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تنطلق من حالة أولية و نحصل على عدة حالات نهائية  مع وجود مخاطر (</a:t>
            </a:r>
            <a:r>
              <a:rPr lang="fr-FR" sz="2800" dirty="0"/>
              <a:t>aléa</a:t>
            </a:r>
            <a:r>
              <a:rPr lang="ar-DZ" sz="2800" dirty="0"/>
              <a:t>)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تأخذ بعين الاعتبار العشوائية </a:t>
            </a:r>
            <a:endParaRPr lang="fr-FR" sz="2800" dirty="0"/>
          </a:p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معلومات ناقصة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كل نموذج احتمالي ينشأ من نموذج حتمي ، و كل ما هو غير حتمي هو احتمالي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2800" dirty="0"/>
              <a:t>يهدف الى معرفة التقلبات (</a:t>
            </a:r>
            <a:r>
              <a:rPr lang="fr-FR" sz="2800" dirty="0"/>
              <a:t>variabilité</a:t>
            </a:r>
            <a:r>
              <a:rPr lang="ar-DZ" sz="2800" dirty="0"/>
              <a:t>) و حساب الخطر (</a:t>
            </a:r>
            <a:r>
              <a:rPr lang="fr-FR" sz="2800" dirty="0"/>
              <a:t>risque</a:t>
            </a:r>
            <a:r>
              <a:rPr lang="ar-DZ" sz="2800" dirty="0"/>
              <a:t>) </a:t>
            </a:r>
          </a:p>
          <a:p>
            <a:pPr marL="457200" indent="-457200" algn="just" rtl="1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914CCC-2B5A-453F-8EFE-9B398907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218127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700C5-7E3F-4875-8A37-E0BAB836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الزمن في النماذج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79189-0FC4-47DF-9F8D-938F51D6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3200" b="1" dirty="0"/>
              <a:t>الزمن المتقطع </a:t>
            </a:r>
            <a:r>
              <a:rPr lang="ar-DZ" sz="3200" dirty="0"/>
              <a:t>(</a:t>
            </a:r>
            <a:r>
              <a:rPr lang="fr-FR" sz="3200" dirty="0"/>
              <a:t>temps discret</a:t>
            </a:r>
            <a:r>
              <a:rPr lang="ar-DZ" sz="3200" dirty="0"/>
              <a:t>):</a:t>
            </a:r>
            <a:r>
              <a:rPr lang="fr-FR" sz="3200" dirty="0"/>
              <a:t> </a:t>
            </a:r>
            <a:r>
              <a:rPr lang="ar-DZ" sz="3200" dirty="0"/>
              <a:t>يعني ان نأخذ قيما متباعدة كان </a:t>
            </a:r>
            <a:r>
              <a:rPr lang="ar-DZ" sz="3200" dirty="0" err="1"/>
              <a:t>ناخذ</a:t>
            </a:r>
            <a:r>
              <a:rPr lang="ar-DZ" sz="3200" dirty="0"/>
              <a:t> مثلا سنة 1980 و سنة 2000 ( كالنمو الهندسي)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200" b="1" dirty="0"/>
              <a:t>الزمن المستمر </a:t>
            </a:r>
            <a:r>
              <a:rPr lang="ar-DZ" sz="3200" dirty="0"/>
              <a:t>(</a:t>
            </a:r>
            <a:r>
              <a:rPr lang="fr-FR" sz="3200" dirty="0"/>
              <a:t>temps continu</a:t>
            </a:r>
            <a:r>
              <a:rPr lang="ar-DZ" sz="3200" dirty="0"/>
              <a:t>): نأخذ أي لحظة زمنية ضمن مجال زمني معين أي ان الزمن المستمر يأخذ كل القيم المحصورة بين قيمتين كان نأخذ الفترة 1980-2000( كالنمو الاسي) </a:t>
            </a:r>
            <a:endParaRPr lang="fr-FR" sz="3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35FA8-0B9C-43B8-8109-649144EB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417703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F8FD8-CF4C-480E-9D04-F84C265D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الزمن في النماذج</a:t>
            </a:r>
            <a:endParaRPr lang="fr-FR" b="1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09B1B02-0E9B-40D9-8DCC-0B8968D65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05793"/>
              </p:ext>
            </p:extLst>
          </p:nvPr>
        </p:nvGraphicFramePr>
        <p:xfrm>
          <a:off x="2396836" y="2557463"/>
          <a:ext cx="7883238" cy="264812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7746">
                  <a:extLst>
                    <a:ext uri="{9D8B030D-6E8A-4147-A177-3AD203B41FA5}">
                      <a16:colId xmlns:a16="http://schemas.microsoft.com/office/drawing/2014/main" val="2749149135"/>
                    </a:ext>
                  </a:extLst>
                </a:gridCol>
                <a:gridCol w="2627746">
                  <a:extLst>
                    <a:ext uri="{9D8B030D-6E8A-4147-A177-3AD203B41FA5}">
                      <a16:colId xmlns:a16="http://schemas.microsoft.com/office/drawing/2014/main" val="457950455"/>
                    </a:ext>
                  </a:extLst>
                </a:gridCol>
                <a:gridCol w="2627746">
                  <a:extLst>
                    <a:ext uri="{9D8B030D-6E8A-4147-A177-3AD203B41FA5}">
                      <a16:colId xmlns:a16="http://schemas.microsoft.com/office/drawing/2014/main" val="2697760703"/>
                    </a:ext>
                  </a:extLst>
                </a:gridCol>
              </a:tblGrid>
              <a:tr h="851621"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النماذج الاحتمالية 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النماذج الحتمية 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الزمن </a:t>
                      </a:r>
                      <a:endParaRPr lang="fr-F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4538"/>
                  </a:ext>
                </a:extLst>
              </a:tr>
              <a:tr h="851621"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سلسلة ماركوف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المتتاليات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المتقطع</a:t>
                      </a:r>
                      <a:endParaRPr lang="fr-F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22941"/>
                  </a:ext>
                </a:extLst>
              </a:tr>
              <a:tr h="851621"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سلسلة ماركوف في الزمن المستمر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المعادلات التفاضلية 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800" b="1" dirty="0"/>
                        <a:t>المستمر</a:t>
                      </a:r>
                      <a:endParaRPr lang="fr-F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39456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8BF1DC-74FB-4807-8B18-A63DB65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86665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44376-3BA3-49E0-A077-08548840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24545"/>
            <a:ext cx="9601196" cy="2382982"/>
          </a:xfrm>
        </p:spPr>
        <p:txBody>
          <a:bodyPr>
            <a:normAutofit/>
          </a:bodyPr>
          <a:lstStyle/>
          <a:p>
            <a:r>
              <a:rPr lang="ar-D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الى اللقاء في المحاضرة 2 حول النمو الاسي </a:t>
            </a:r>
            <a:endParaRPr lang="fr-F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5C7E51-28DB-4BC6-8F97-E3E1896E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45293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598FB-786A-42C8-A967-7D09CCB0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تمهيد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09CBF-E4E7-417D-A234-503CB24B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3600" dirty="0"/>
              <a:t>الهدف من العلم هو وصف الظاهرة وتفسيرها والتنبؤ بها، لذلك نجد ان مختلف العلوم تتبنى الكثير من النظريات المساعدة في الوصول الى هذا الهدف . و عادة نستبدل النظرية بالنموذج نظرا لترادف الكلمتين ( نظرية و نموذج) لأن كلاهما يحمل نفس المعنى و الهدف و لكن عامة يستند النموذج على نظرية ما </a:t>
            </a: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E3FEB2-E8DE-4EB1-8D19-6216F539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279540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5E9A0-7A68-4909-9F1E-180194A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مفهوم النموذج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4597E-A885-4337-B561-47AD4D52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DZ" sz="3600" dirty="0"/>
              <a:t>هو شكل مبسط للواقع أي تصور عقلي للمشكل او الظاهرة المدروسة و يصاغ على عدة اشكال : معادلات رياضية ، رسومات و مخططات بيانية ، صور، مجسمات و غيرها ترتكز أساسا على مفاهيم و متغيرات محددة مسبقا </a:t>
            </a:r>
            <a:r>
              <a:rPr lang="ar-DZ" dirty="0"/>
              <a:t>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9D333-1982-473A-B795-ED45D1B6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244104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DB532-9724-4311-A010-71CA949C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عناصر النموذج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F9F2C-6C01-4EB6-8E11-7D38A978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3200" b="1" dirty="0"/>
              <a:t>الموضوع</a:t>
            </a:r>
            <a:r>
              <a:rPr lang="ar-DZ" sz="3200" dirty="0"/>
              <a:t> : تحديد الموضوع الذي سيتناوله النموذج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200" b="1" dirty="0"/>
              <a:t>الهدف</a:t>
            </a:r>
            <a:r>
              <a:rPr lang="ar-DZ" sz="3200" dirty="0"/>
              <a:t>: تحديد الغرض الذي سيصل اليه النموذج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200" dirty="0"/>
              <a:t>ا</a:t>
            </a:r>
            <a:r>
              <a:rPr lang="ar-DZ" sz="3200" b="1" dirty="0"/>
              <a:t>لنظرية</a:t>
            </a:r>
            <a:r>
              <a:rPr lang="ar-DZ" sz="3200" dirty="0"/>
              <a:t> : تحديد النظرية التي سيرتكز عليها النموذج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3200" b="1" dirty="0"/>
              <a:t>الطريقة</a:t>
            </a:r>
            <a:r>
              <a:rPr lang="ar-DZ" sz="3200" dirty="0"/>
              <a:t> : كيف سيستخدم النموذج النظرية للوصول الى هدفه</a:t>
            </a:r>
          </a:p>
          <a:p>
            <a:pPr marL="0" indent="0" algn="just" rtl="1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DB3689-0DA4-4352-BF58-A60E0518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6935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F6B44-A090-4883-96B0-8FB7DE70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أهمية النموذج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ECB27-AA29-4626-BFDD-DD35272A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DZ" sz="4000" dirty="0"/>
              <a:t>وصف او تفسير الظاهرة او المشكلة المدروسة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4000" dirty="0"/>
              <a:t>اتخاذ القرارات الصائبة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DZ" sz="4000" dirty="0"/>
              <a:t>التنبؤ بمستقبل هذه الظاهرة 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B08DA3-6C5B-476F-80A2-FE07724D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390410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F4037-AD30-46E5-8D86-34DD5B91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النموذج الديموغرافي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30CE8-BAEF-4E29-91E7-ABFF4AB1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DZ" sz="3200" dirty="0"/>
              <a:t>النموذج الديموغرافي  في العموم ، هو تلخيص لما يكون بعد الملاحظة والتحليل الديموغرافي ، كدراسة العلاقات الكمية  بهدف معرفة الأسباب الداخلية و الخارجية في الديموغرافيا .  حيث تتمثل الأسباب الداخلية في كل ما هو مرتبط بالديموغرافيا  في حد ذاتها، في حين ترتبط الأسباب الخارجية بغير ميدان الديموغرافيا كالاقتصاد و البيولوجيا و الاجتماع (  </a:t>
            </a:r>
            <a:r>
              <a:rPr lang="fr-FR" dirty="0"/>
              <a:t>Meslé ,F et autres,2011.p264-265</a:t>
            </a:r>
            <a:r>
              <a:rPr lang="ar-DZ" dirty="0"/>
              <a:t>)  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379E1C-CD2B-45E7-B2AF-67CD435C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30835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33CC6-B6B1-4B12-9E74-FC927B8E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أهمية النماذج الديموغرافية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6418F-19AB-4E3B-B596-5D4D8E97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تقييم و تقويم البيانات </a:t>
            </a:r>
          </a:p>
          <a:p>
            <a:pPr algn="r" rtl="1"/>
            <a:r>
              <a:rPr lang="ar-DZ"/>
              <a:t>التقدير غير  </a:t>
            </a:r>
            <a:r>
              <a:rPr lang="ar-DZ" dirty="0"/>
              <a:t>المباشر للمؤشرات الديموغرافية </a:t>
            </a:r>
          </a:p>
          <a:p>
            <a:pPr algn="r" rtl="1"/>
            <a:r>
              <a:rPr lang="ar-DZ" dirty="0"/>
              <a:t>دراسة عوامل التطور الديموغرافي </a:t>
            </a:r>
          </a:p>
          <a:p>
            <a:pPr algn="r" rtl="1"/>
            <a:r>
              <a:rPr lang="ar-DZ" dirty="0"/>
              <a:t>التنبؤ بالتغيرات السكانية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755BD2-0E45-4FB3-A3DC-B23AA492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78311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57CF8-51D4-4364-B7A9-36507B8F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8400"/>
            <a:ext cx="9601196" cy="1967345"/>
          </a:xfrm>
        </p:spPr>
        <p:txBody>
          <a:bodyPr/>
          <a:lstStyle/>
          <a:p>
            <a:r>
              <a:rPr lang="ar-DZ" b="1" dirty="0"/>
              <a:t>أنواع النماذج السكانية  </a:t>
            </a:r>
            <a:endParaRPr lang="fr-FR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4CD23E-AC47-445C-A896-1DA90A32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164631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C7BF5-7CF5-4A2E-8EAA-6E3BCEA3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/>
              <a:t>النماذج السكانية  (1)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D3278-6615-4B92-A696-3F2CDB08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DZ" sz="3200" dirty="0"/>
              <a:t>تعتبر النماذج السكانية (</a:t>
            </a:r>
            <a:r>
              <a:rPr lang="fr-FR" sz="2800" dirty="0"/>
              <a:t>modèles de population</a:t>
            </a:r>
            <a:r>
              <a:rPr lang="ar-DZ" sz="3200" dirty="0"/>
              <a:t>) من اشهر النماذج الديموغرافية و هي كل دراسة نظرية لتطور السكان ( افراد، ازواج، اسر، اسر معيشية ...)  و بنيتهم في حالتهم الأولية و خصائصهم الديموغرافية</a:t>
            </a:r>
            <a:endParaRPr lang="fr-FR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58CFB3-0407-4620-A23A-341651A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Oan2.FSS.Master démographie sociale .  M2_S3_MOD.DEM.co2/15</a:t>
            </a:r>
          </a:p>
        </p:txBody>
      </p:sp>
    </p:spTree>
    <p:extLst>
      <p:ext uri="{BB962C8B-B14F-4D97-AF65-F5344CB8AC3E}">
        <p14:creationId xmlns:p14="http://schemas.microsoft.com/office/powerpoint/2010/main" val="2425937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866</Words>
  <Application>Microsoft Office PowerPoint</Application>
  <PresentationFormat>Grand écran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Garamond</vt:lpstr>
      <vt:lpstr>Organique</vt:lpstr>
      <vt:lpstr>المحاضرة1 في مادة النماذج السكانية مفاهيم أساسية  </vt:lpstr>
      <vt:lpstr>تمهيد </vt:lpstr>
      <vt:lpstr>مفهوم النموذج</vt:lpstr>
      <vt:lpstr>عناصر النموذج </vt:lpstr>
      <vt:lpstr>أهمية النموذج </vt:lpstr>
      <vt:lpstr>النموذج الديموغرافي</vt:lpstr>
      <vt:lpstr>أهمية النماذج الديموغرافية </vt:lpstr>
      <vt:lpstr>أنواع النماذج السكانية  </vt:lpstr>
      <vt:lpstr>النماذج السكانية  (1) </vt:lpstr>
      <vt:lpstr>أنواع النماذج السكانية</vt:lpstr>
      <vt:lpstr>النماذج الحتمية (modèles déterministes) </vt:lpstr>
      <vt:lpstr>خصائص النماذج الحتمية </vt:lpstr>
      <vt:lpstr>النماذج الاحتمالية (modèles stochastiques) </vt:lpstr>
      <vt:lpstr>خصائص النماذج الاحتمالية </vt:lpstr>
      <vt:lpstr>الزمن في النماذج </vt:lpstr>
      <vt:lpstr>الزمن في النماذج</vt:lpstr>
      <vt:lpstr>الى اللقاء في المحاضرة 2 حول النمو الاسي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النماذج السكانية </dc:title>
  <dc:creator>DELL</dc:creator>
  <cp:lastModifiedBy>DELL</cp:lastModifiedBy>
  <cp:revision>14</cp:revision>
  <dcterms:created xsi:type="dcterms:W3CDTF">2020-11-23T15:50:37Z</dcterms:created>
  <dcterms:modified xsi:type="dcterms:W3CDTF">2020-12-11T15:59:49Z</dcterms:modified>
</cp:coreProperties>
</file>