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9EA8-0D61-47A9-A842-E5E2F06A9543}" type="datetimeFigureOut">
              <a:rPr lang="fr-FR" smtClean="0"/>
              <a:pPr/>
              <a:t>10/12/2020</a:t>
            </a:fld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5D25E29-1865-4545-89EB-942851DD5B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9EA8-0D61-47A9-A842-E5E2F06A9543}" type="datetimeFigureOut">
              <a:rPr lang="fr-FR" smtClean="0"/>
              <a:pPr/>
              <a:t>10/12/2020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25E29-1865-4545-89EB-942851DD5B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9EA8-0D61-47A9-A842-E5E2F06A9543}" type="datetimeFigureOut">
              <a:rPr lang="fr-FR" smtClean="0"/>
              <a:pPr/>
              <a:t>10/12/2020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25E29-1865-4545-89EB-942851DD5B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9EA8-0D61-47A9-A842-E5E2F06A9543}" type="datetimeFigureOut">
              <a:rPr lang="fr-FR" smtClean="0"/>
              <a:pPr/>
              <a:t>10/12/2020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5D25E29-1865-4545-89EB-942851DD5B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9EA8-0D61-47A9-A842-E5E2F06A9543}" type="datetimeFigureOut">
              <a:rPr lang="fr-FR" smtClean="0"/>
              <a:pPr/>
              <a:t>10/12/2020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25E29-1865-4545-89EB-942851DD5B2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9EA8-0D61-47A9-A842-E5E2F06A9543}" type="datetimeFigureOut">
              <a:rPr lang="fr-FR" smtClean="0"/>
              <a:pPr/>
              <a:t>10/12/2020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25E29-1865-4545-89EB-942851DD5B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9EA8-0D61-47A9-A842-E5E2F06A9543}" type="datetimeFigureOut">
              <a:rPr lang="fr-FR" smtClean="0"/>
              <a:pPr/>
              <a:t>10/12/2020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5D25E29-1865-4545-89EB-942851DD5B2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9EA8-0D61-47A9-A842-E5E2F06A9543}" type="datetimeFigureOut">
              <a:rPr lang="fr-FR" smtClean="0"/>
              <a:pPr/>
              <a:t>10/12/2020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25E29-1865-4545-89EB-942851DD5B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9EA8-0D61-47A9-A842-E5E2F06A9543}" type="datetimeFigureOut">
              <a:rPr lang="fr-FR" smtClean="0"/>
              <a:pPr/>
              <a:t>10/12/2020</a:t>
            </a:fld>
            <a:endParaRPr lang="fr-FR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25E29-1865-4545-89EB-942851DD5B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9EA8-0D61-47A9-A842-E5E2F06A9543}" type="datetimeFigureOut">
              <a:rPr lang="fr-FR" smtClean="0"/>
              <a:pPr/>
              <a:t>10/12/2020</a:t>
            </a:fld>
            <a:endParaRPr lang="fr-FR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25E29-1865-4545-89EB-942851DD5B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9EA8-0D61-47A9-A842-E5E2F06A9543}" type="datetimeFigureOut">
              <a:rPr lang="fr-FR" smtClean="0"/>
              <a:pPr/>
              <a:t>10/12/2020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25E29-1865-4545-89EB-942851DD5B2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7519EA8-0D61-47A9-A842-E5E2F06A9543}" type="datetimeFigureOut">
              <a:rPr lang="fr-FR" smtClean="0"/>
              <a:pPr/>
              <a:t>10/12/2020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5D25E29-1865-4545-89EB-942851DD5B2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00100" y="0"/>
            <a:ext cx="7143800" cy="5262979"/>
          </a:xfrm>
          <a:prstGeom prst="rect">
            <a:avLst/>
          </a:prstGeom>
          <a:noFill/>
          <a:effectLst>
            <a:outerShdw blurRad="50800" dist="50800" dir="5400000" algn="ctr" rotWithShape="0">
              <a:srgbClr val="FFFF00"/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DZ" sz="2800" b="1" dirty="0" smtClean="0">
                <a:ln cmpd="sng">
                  <a:solidFill>
                    <a:schemeClr val="tx1"/>
                  </a:solidFill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Indust Outline" pitchFamily="2" charset="-78"/>
              </a:rPr>
              <a:t>جامعة محمد بن أحمد-وهران02-</a:t>
            </a:r>
          </a:p>
          <a:p>
            <a:pPr algn="ctr" rtl="1">
              <a:lnSpc>
                <a:spcPct val="150000"/>
              </a:lnSpc>
            </a:pPr>
            <a:r>
              <a:rPr lang="ar-DZ" sz="2800" b="1" dirty="0" smtClean="0">
                <a:ln cmpd="sng">
                  <a:solidFill>
                    <a:schemeClr val="tx1"/>
                  </a:solidFill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Indust Outline" pitchFamily="2" charset="-78"/>
              </a:rPr>
              <a:t>كلية العلوم الاجتماعية.</a:t>
            </a:r>
          </a:p>
          <a:p>
            <a:pPr algn="ctr" rtl="1">
              <a:lnSpc>
                <a:spcPct val="150000"/>
              </a:lnSpc>
            </a:pPr>
            <a:r>
              <a:rPr lang="ar-DZ" sz="2800" b="1" dirty="0" smtClean="0">
                <a:ln cmpd="sng">
                  <a:solidFill>
                    <a:schemeClr val="tx1"/>
                  </a:solidFill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Indust Outline" pitchFamily="2" charset="-78"/>
              </a:rPr>
              <a:t>قسم علم الاجتماع</a:t>
            </a:r>
          </a:p>
          <a:p>
            <a:pPr algn="justLow" rtl="1">
              <a:lnSpc>
                <a:spcPct val="150000"/>
              </a:lnSpc>
            </a:pPr>
            <a:r>
              <a:rPr lang="ar-DZ" sz="2800" b="1" dirty="0" smtClean="0">
                <a:ln cmpd="sng">
                  <a:solidFill>
                    <a:schemeClr val="tx1"/>
                  </a:solidFill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Indust Outline" pitchFamily="2" charset="-78"/>
              </a:rPr>
              <a:t>أستاذة المادة: </a:t>
            </a:r>
            <a:r>
              <a:rPr lang="ar-DZ" sz="2800" b="1" dirty="0" smtClean="0">
                <a:ln cmpd="sng">
                  <a:solidFill>
                    <a:schemeClr val="tx1"/>
                  </a:solidFill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imple Indust Outline" pitchFamily="2" charset="-78"/>
              </a:rPr>
              <a:t>هَـــرَنْـــدي</a:t>
            </a:r>
          </a:p>
          <a:p>
            <a:pPr algn="justLow" rtl="1">
              <a:lnSpc>
                <a:spcPct val="150000"/>
              </a:lnSpc>
            </a:pPr>
            <a:r>
              <a:rPr lang="ar-DZ" sz="2800" b="1" dirty="0" smtClean="0">
                <a:ln cmpd="sng">
                  <a:solidFill>
                    <a:schemeClr val="tx1"/>
                  </a:solidFill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Indust Outline" pitchFamily="2" charset="-78"/>
              </a:rPr>
              <a:t>المقياس:“تحليل اجتماعي لقضايا حقوق الإنسان“</a:t>
            </a:r>
          </a:p>
          <a:p>
            <a:pPr algn="justLow" rtl="1">
              <a:lnSpc>
                <a:spcPct val="150000"/>
              </a:lnSpc>
            </a:pPr>
            <a:r>
              <a:rPr lang="ar-DZ" sz="2800" b="1" dirty="0" smtClean="0">
                <a:ln cmpd="sng">
                  <a:solidFill>
                    <a:schemeClr val="tx1"/>
                  </a:solidFill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Indust Outline" pitchFamily="2" charset="-78"/>
              </a:rPr>
              <a:t>الحجم الساعي:</a:t>
            </a:r>
            <a:r>
              <a:rPr lang="fr-FR" sz="2800" b="1" dirty="0" smtClean="0">
                <a:ln cmpd="sng">
                  <a:solidFill>
                    <a:schemeClr val="tx1"/>
                  </a:solidFill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Indust Outline" pitchFamily="2" charset="-78"/>
              </a:rPr>
              <a:t>18</a:t>
            </a:r>
            <a:r>
              <a:rPr lang="ar-DZ" sz="2800" b="1" dirty="0" smtClean="0">
                <a:ln cmpd="sng">
                  <a:solidFill>
                    <a:schemeClr val="tx1"/>
                  </a:solidFill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Indust Outline" pitchFamily="2" charset="-78"/>
              </a:rPr>
              <a:t> ساعة</a:t>
            </a:r>
            <a:endParaRPr lang="fr-FR" sz="2800" b="1" dirty="0" smtClean="0">
              <a:ln cmpd="sng">
                <a:solidFill>
                  <a:schemeClr val="tx1"/>
                </a:solidFill>
                <a:round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Indust Outline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DZ" sz="2800" b="1" dirty="0" smtClean="0">
                <a:ln cmpd="sng">
                  <a:solidFill>
                    <a:schemeClr val="tx1"/>
                  </a:solidFill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Indust Outline" pitchFamily="2" charset="-78"/>
              </a:rPr>
              <a:t>المعامـــــل:01                                    </a:t>
            </a:r>
            <a:br>
              <a:rPr lang="ar-DZ" sz="2800" b="1" dirty="0" smtClean="0">
                <a:ln cmpd="sng">
                  <a:solidFill>
                    <a:schemeClr val="tx1"/>
                  </a:solidFill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Indust Outline" pitchFamily="2" charset="-78"/>
              </a:rPr>
            </a:br>
            <a:r>
              <a:rPr lang="ar-DZ" sz="2800" b="1" dirty="0" smtClean="0">
                <a:ln cmpd="sng">
                  <a:solidFill>
                    <a:schemeClr val="tx1"/>
                  </a:solidFill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Indust Outline" pitchFamily="2" charset="-78"/>
              </a:rPr>
              <a:t>الرصيد:02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2" y="-71462"/>
            <a:ext cx="9144032" cy="692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3214678" y="-71462"/>
            <a:ext cx="5715040" cy="142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ndalus" pitchFamily="18" charset="-78"/>
                <a:ea typeface="+mj-ea"/>
                <a:cs typeface="Andalus" pitchFamily="18" charset="-78"/>
              </a:rPr>
              <a:t>المحاضرة رقم:</a:t>
            </a:r>
            <a:r>
              <a:rPr kumimoji="0" lang="fr-FR" sz="48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ndalus" pitchFamily="18" charset="-78"/>
                <a:ea typeface="+mj-ea"/>
                <a:cs typeface="Andalus" pitchFamily="18" charset="-78"/>
              </a:rPr>
              <a:t> </a:t>
            </a:r>
            <a:r>
              <a:rPr kumimoji="0" lang="fr-FR" sz="48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ndalus" pitchFamily="18" charset="-78"/>
                <a:ea typeface="+mj-ea"/>
                <a:cs typeface="Andalus" pitchFamily="18" charset="-78"/>
              </a:rPr>
              <a:t> </a:t>
            </a:r>
            <a:r>
              <a:rPr kumimoji="0" lang="ar-DZ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ndalus" pitchFamily="18" charset="-78"/>
                <a:ea typeface="+mj-ea"/>
                <a:cs typeface="Andalus" pitchFamily="18" charset="-78"/>
              </a:rPr>
              <a:t>*02*</a:t>
            </a:r>
            <a:endParaRPr kumimoji="0" lang="fr-FR" sz="4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ndalus" pitchFamily="18" charset="-78"/>
              <a:ea typeface="+mj-ea"/>
              <a:cs typeface="Andalus" pitchFamily="18" charset="-78"/>
            </a:endParaRPr>
          </a:p>
        </p:txBody>
      </p:sp>
    </p:spTree>
    <p:custDataLst>
      <p:tags r:id="rId1"/>
    </p:custDataLst>
  </p:cSld>
  <p:clrMapOvr>
    <a:masterClrMapping/>
  </p:clrMapOvr>
  <p:transition spd="slow" advTm="17849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000100" y="2285992"/>
            <a:ext cx="7500990" cy="2153408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isometricOffAxis2Lef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ndalus" pitchFamily="18" charset="-78"/>
                <a:ea typeface="+mj-ea"/>
                <a:cs typeface="Andalus" pitchFamily="18" charset="-78"/>
              </a:rPr>
              <a:t>*</a:t>
            </a:r>
            <a:r>
              <a:rPr lang="ar-DZ" sz="60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ea typeface="+mj-ea"/>
                <a:cs typeface="Andalus" pitchFamily="18" charset="-78"/>
              </a:rPr>
              <a:t>مراحل </a:t>
            </a:r>
            <a:r>
              <a:rPr lang="ar-DZ" sz="60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ea typeface="+mj-ea"/>
                <a:cs typeface="Andalus" pitchFamily="18" charset="-78"/>
              </a:rPr>
              <a:t>ظهور</a:t>
            </a:r>
            <a:r>
              <a:rPr lang="fr-FR" sz="60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ea typeface="+mj-ea"/>
                <a:cs typeface="Andalus" pitchFamily="18" charset="-78"/>
              </a:rPr>
              <a:t> </a:t>
            </a:r>
            <a:r>
              <a:rPr lang="ar-DZ" sz="60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ea typeface="+mj-ea"/>
                <a:cs typeface="Andalus" pitchFamily="18" charset="-78"/>
              </a:rPr>
              <a:t>ونشأة </a:t>
            </a:r>
            <a:r>
              <a:rPr kumimoji="0" lang="ar-DZ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ndalus" pitchFamily="18" charset="-78"/>
                <a:ea typeface="+mj-ea"/>
                <a:cs typeface="Andalus" pitchFamily="18" charset="-78"/>
              </a:rPr>
              <a:t>حقوق الإنسان*</a:t>
            </a:r>
            <a:endParaRPr kumimoji="0" lang="fr-FR" sz="6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ndalus" pitchFamily="18" charset="-78"/>
              <a:ea typeface="+mj-ea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4282" y="-357214"/>
            <a:ext cx="842968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buNone/>
            </a:pPr>
            <a:endParaRPr lang="ar-D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r" rtl="1">
              <a:buNone/>
            </a:pPr>
            <a:endParaRPr lang="ar-D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 rtl="1">
              <a:buNone/>
            </a:pPr>
            <a:r>
              <a:rPr lang="ar-DZ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”مخطط الدرس“</a:t>
            </a:r>
          </a:p>
          <a:p>
            <a:pPr algn="r" rtl="1">
              <a:buNone/>
            </a:pPr>
            <a:r>
              <a:rPr lang="ar-D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-</a:t>
            </a:r>
            <a:r>
              <a:rPr lang="ar-D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تمهيد.</a:t>
            </a:r>
          </a:p>
          <a:p>
            <a:pPr algn="r" rtl="1">
              <a:buNone/>
            </a:pPr>
            <a:r>
              <a:rPr lang="ar-D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-الأهداف العامة من الدّرس.</a:t>
            </a:r>
          </a:p>
          <a:p>
            <a:pPr algn="r" rtl="1">
              <a:buNone/>
            </a:pPr>
            <a:r>
              <a:rPr lang="ar-D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1-</a:t>
            </a:r>
            <a:r>
              <a:rPr lang="ar-D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ظهور مصطلح حقوق الإنسان.</a:t>
            </a:r>
          </a:p>
          <a:p>
            <a:pPr algn="r" rtl="1">
              <a:buNone/>
            </a:pPr>
            <a:r>
              <a:rPr lang="ar-D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2</a:t>
            </a:r>
            <a:r>
              <a:rPr lang="ar-D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-</a:t>
            </a:r>
            <a:r>
              <a:rPr lang="ar-D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حقوق الإنسان في أوروبا.</a:t>
            </a:r>
          </a:p>
          <a:p>
            <a:pPr algn="r" rtl="1">
              <a:buNone/>
            </a:pPr>
            <a:r>
              <a:rPr lang="ar-D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3-حقوق الإنسان في أمريكا.</a:t>
            </a:r>
            <a:endParaRPr lang="ar-D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r" rtl="1">
              <a:buNone/>
            </a:pPr>
            <a:r>
              <a:rPr lang="ar-D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4-</a:t>
            </a:r>
            <a:r>
              <a:rPr lang="ar-D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حقوق الإنسان في الصين واليابان.</a:t>
            </a:r>
            <a:endParaRPr lang="fr-F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r" rtl="1">
              <a:buNone/>
            </a:pPr>
            <a:r>
              <a:rPr lang="ar-D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5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-</a:t>
            </a:r>
            <a:r>
              <a:rPr lang="ar-D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حقوق الإنسان في شريعة حمو رابي.</a:t>
            </a:r>
            <a:endParaRPr lang="fr-F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r" rtl="1">
              <a:buNone/>
            </a:pPr>
            <a:r>
              <a:rPr lang="ar-D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6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-</a:t>
            </a:r>
            <a:r>
              <a:rPr lang="ar-D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حقوق الإنسان في الفكر الهندوسي.</a:t>
            </a:r>
          </a:p>
          <a:p>
            <a:pPr algn="r" rtl="1">
              <a:buNone/>
            </a:pPr>
            <a:r>
              <a:rPr lang="ar-D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7-</a:t>
            </a:r>
            <a:r>
              <a:rPr lang="ar-D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حقوق الإنسان في الديانات السماوية.</a:t>
            </a:r>
          </a:p>
          <a:p>
            <a:pPr algn="r" rtl="1">
              <a:buNone/>
            </a:pPr>
            <a:r>
              <a:rPr lang="ar-D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8-الالتزام بحقوق الإنسان من قبل الدول.</a:t>
            </a:r>
          </a:p>
          <a:p>
            <a:pPr algn="r" rtl="1">
              <a:buNone/>
            </a:pPr>
            <a:r>
              <a:rPr lang="ar-D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-</a:t>
            </a:r>
            <a:r>
              <a:rPr lang="ar-D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خاتمة</a:t>
            </a:r>
            <a:r>
              <a:rPr lang="ar-D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algn="r" rtl="1">
              <a:buNone/>
            </a:pPr>
            <a:r>
              <a:rPr lang="ar-D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-قائمة المراجع.</a:t>
            </a:r>
          </a:p>
          <a:p>
            <a:pPr algn="r" rtl="1">
              <a:buNone/>
            </a:pPr>
            <a:r>
              <a:rPr lang="ar-D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-فيدو عن الشرعية الدولية لحقوق الإنسان.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214545" cy="5143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ransition spd="slow" advTm="17849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algn="ctr" rtl="1"/>
            <a:r>
              <a:rPr lang="ar-DZ" i="1" u="sng" dirty="0" smtClean="0">
                <a:solidFill>
                  <a:schemeClr val="bg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الأهداف العامة للدرس:</a:t>
            </a:r>
            <a:endParaRPr lang="fr-FR" i="1" u="sng" dirty="0">
              <a:solidFill>
                <a:schemeClr val="bg2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649993"/>
          </a:xfrm>
        </p:spPr>
        <p:txBody>
          <a:bodyPr>
            <a:normAutofit/>
          </a:bodyPr>
          <a:lstStyle/>
          <a:p>
            <a:pPr algn="ctr" rtl="1">
              <a:buNone/>
            </a:pPr>
            <a:r>
              <a:rPr lang="ar-DZ" sz="3200" b="1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بالنسبة لمخرجات المحاضرة فهي كالآتي:</a:t>
            </a:r>
            <a:endParaRPr lang="fr-FR" sz="3200" b="1" dirty="0" smtClean="0">
              <a:solidFill>
                <a:schemeClr val="accent6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algn="justLow" rtl="1">
              <a:buNone/>
            </a:pPr>
            <a:r>
              <a:rPr lang="ar-DZ" sz="3200" b="1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1- تمكين الطالب من اكتساب معارف علمية عن نشأة وظهور حقوق الإنسان في العالم.</a:t>
            </a:r>
          </a:p>
          <a:p>
            <a:pPr algn="justLow" rtl="1">
              <a:buNone/>
            </a:pPr>
            <a:r>
              <a:rPr lang="ar-DZ" sz="3200" b="1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2-مساعدة الطالب على توضيح صورة واقعية حقوق الإنسان في الديانات السماوية.</a:t>
            </a:r>
          </a:p>
          <a:p>
            <a:pPr algn="justLow" rtl="1">
              <a:buNone/>
            </a:pPr>
            <a:r>
              <a:rPr lang="ar-DZ" sz="3200" b="1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3-تمكن الطالب من التتبع التاريخي لتطور هذا المفهوم.</a:t>
            </a:r>
          </a:p>
          <a:p>
            <a:pPr algn="justLow" rtl="1">
              <a:buNone/>
            </a:pPr>
            <a:r>
              <a:rPr lang="ar-DZ" sz="3200" b="1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4- تمكن الطالب من تحديد مفهوم الالتزام تجاه هذه الحقوق من قبل المجتمعات البشرية بصفة عامة.</a:t>
            </a:r>
            <a:endParaRPr lang="fr-FR" sz="3200" b="1" dirty="0">
              <a:solidFill>
                <a:schemeClr val="accent6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</TotalTime>
  <Words>185</Words>
  <Application>Microsoft Office PowerPoint</Application>
  <PresentationFormat>Affichage à l'écran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Promenade</vt:lpstr>
      <vt:lpstr>Diapositive 1</vt:lpstr>
      <vt:lpstr>Diapositive 2</vt:lpstr>
      <vt:lpstr>Diapositive 3</vt:lpstr>
      <vt:lpstr>Diapositive 4</vt:lpstr>
      <vt:lpstr>الأهداف العامة للدرس: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2</cp:revision>
  <dcterms:created xsi:type="dcterms:W3CDTF">2020-12-10T07:47:25Z</dcterms:created>
  <dcterms:modified xsi:type="dcterms:W3CDTF">2020-12-10T07:54:27Z</dcterms:modified>
</cp:coreProperties>
</file>