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0" r:id="rId4"/>
    <p:sldId id="268" r:id="rId5"/>
    <p:sldId id="269" r:id="rId6"/>
    <p:sldId id="259" r:id="rId7"/>
    <p:sldId id="261" r:id="rId8"/>
    <p:sldId id="262" r:id="rId9"/>
    <p:sldId id="263" r:id="rId10"/>
    <p:sldId id="265" r:id="rId11"/>
    <p:sldId id="271" r:id="rId12"/>
    <p:sldId id="272" r:id="rId13"/>
    <p:sldId id="273" r:id="rId14"/>
    <p:sldId id="274" r:id="rId15"/>
    <p:sldId id="266" r:id="rId16"/>
    <p:sldId id="267" r:id="rId17"/>
    <p:sldId id="275"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309A6D-C09C-4548-B29A-6CF363A7E532}" type="datetimeFigureOut">
              <a:rPr lang="fr-FR" smtClean="0"/>
              <a:pPr/>
              <a:t>09/04/2021</a:t>
            </a:fld>
            <a:endParaRPr lang="fr-BE"/>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BE"/>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a:xfrm>
            <a:off x="457201" y="6248207"/>
            <a:ext cx="5573483" cy="365125"/>
          </a:xfrm>
        </p:spPr>
        <p:txBody>
          <a:bodyPr/>
          <a:lstStyle/>
          <a:p>
            <a:endParaRPr lang="fr-BE"/>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0" name="Espace réservé du numéro de diapositive 9"/>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2" name="Espace réservé du pied de page 11"/>
          <p:cNvSpPr>
            <a:spLocks noGrp="1"/>
          </p:cNvSpPr>
          <p:nvPr>
            <p:ph type="ftr" sz="quarter" idx="17"/>
          </p:nvPr>
        </p:nvSpPr>
        <p:spPr/>
        <p:txBody>
          <a:bodyPr rtlCol="0"/>
          <a:lstStyle/>
          <a:p>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2" name="Espace réservé du numéro de diapositive 11"/>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4" name="Espace réservé du pied de page 13"/>
          <p:cNvSpPr>
            <a:spLocks noGrp="1"/>
          </p:cNvSpPr>
          <p:nvPr>
            <p:ph type="ftr" sz="quarter" idx="17"/>
          </p:nvPr>
        </p:nvSpPr>
        <p:spPr/>
        <p:txBody>
          <a:bodyPr rtlCol="0"/>
          <a:lstStyle/>
          <a:p>
            <a:endParaRPr lang="fr-BE"/>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BE"/>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BE"/>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r.wikipedia.org/wiki/%D8%A7%D9%84%D9%84%D8%BA%D8%A9_%D8%A7%D9%84%D8%A5%D9%86%D8%AC%D9%84%D9%8A%D8%B2%D9%8A%D8%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1991" TargetMode="External"/><Relationship Id="rId2" Type="http://schemas.openxmlformats.org/officeDocument/2006/relationships/hyperlink" Target="https://ar.wikipedia.org/wiki/%D8%AA%D9%8A%D9%85_%D8%A8%D9%8A%D8%B1%D9%86%D8%B1%D8%B2_%D9%84%D9%8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4" name="Titre 1"/>
          <p:cNvSpPr txBox="1">
            <a:spLocks/>
          </p:cNvSpPr>
          <p:nvPr/>
        </p:nvSpPr>
        <p:spPr>
          <a:xfrm>
            <a:off x="2157418" y="285728"/>
            <a:ext cx="6986582" cy="1470025"/>
          </a:xfrm>
          <a:prstGeom prst="rect">
            <a:avLst/>
          </a:prstGeom>
        </p:spPr>
        <p:txBody>
          <a:bodyPr vert="horz" lIns="91440" tIns="45720" rIns="91440" bIns="45720" rtlCol="0" anchor="ctr">
            <a:normAutofit fontScale="82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مقياس إعلام آلي</a:t>
            </a:r>
            <a:r>
              <a:rPr lang="fr-CA" sz="4400" dirty="0" smtClean="0">
                <a:latin typeface="+mj-lt"/>
                <a:ea typeface="+mj-ea"/>
                <a:cs typeface="+mj-cs"/>
              </a:rPr>
              <a:t>2</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r>
            <a:br>
              <a:rPr kumimoji="0" lang="ar-DZ" sz="4400" b="0" i="0" u="none" strike="noStrike" kern="1200" cap="none" spc="0" normalizeH="0" baseline="0" noProof="0" dirty="0" smtClean="0">
                <a:ln>
                  <a:noFill/>
                </a:ln>
                <a:solidFill>
                  <a:schemeClr val="tx1"/>
                </a:solidFill>
                <a:effectLst/>
                <a:uLnTx/>
                <a:uFillTx/>
                <a:latin typeface="+mj-lt"/>
                <a:ea typeface="+mj-ea"/>
                <a:cs typeface="+mj-cs"/>
              </a:rPr>
            </a:br>
            <a:r>
              <a:rPr kumimoji="0" lang="ar-DZ" sz="4400" b="0" i="0" u="none" strike="noStrike" kern="1200" cap="none" spc="0" normalizeH="0" baseline="0" noProof="0" dirty="0" smtClean="0">
                <a:ln>
                  <a:noFill/>
                </a:ln>
                <a:solidFill>
                  <a:schemeClr val="tx1"/>
                </a:solidFill>
                <a:effectLst/>
                <a:uLnTx/>
                <a:uFillTx/>
                <a:latin typeface="+mj-lt"/>
                <a:ea typeface="+mj-ea"/>
                <a:cs typeface="+mj-cs"/>
              </a:rPr>
              <a:t>سنة أولي </a:t>
            </a:r>
            <a:r>
              <a:rPr lang="ar-DZ" sz="4400" dirty="0" smtClean="0">
                <a:latin typeface="+mj-lt"/>
                <a:ea typeface="+mj-ea"/>
                <a:cs typeface="+mj-cs"/>
              </a:rPr>
              <a:t>جدع مشترك</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علوم اجتماعية</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4714876" y="2285992"/>
            <a:ext cx="4087978" cy="1323439"/>
          </a:xfrm>
          <a:prstGeom prst="rect">
            <a:avLst/>
          </a:prstGeom>
        </p:spPr>
        <p:txBody>
          <a:bodyPr wrap="none">
            <a:spAutoFit/>
          </a:bodyPr>
          <a:lstStyle/>
          <a:p>
            <a:pPr algn="r" rtl="1"/>
            <a:r>
              <a:rPr lang="ar-DZ" sz="4000" b="1" dirty="0" smtClean="0"/>
              <a:t>المحاضرة </a:t>
            </a:r>
            <a:r>
              <a:rPr lang="fr-CA" sz="4000" b="1" dirty="0" smtClean="0"/>
              <a:t>03</a:t>
            </a:r>
            <a:r>
              <a:rPr lang="ar-DZ" sz="4000" b="1" dirty="0" smtClean="0"/>
              <a:t>:</a:t>
            </a:r>
          </a:p>
          <a:p>
            <a:pPr algn="r" rtl="1"/>
            <a:r>
              <a:rPr lang="ar-DZ" sz="4000" b="1" dirty="0" smtClean="0"/>
              <a:t>المتصفح ومحرك البحث</a:t>
            </a:r>
            <a:endParaRPr lang="fr-FR" sz="4000" dirty="0"/>
          </a:p>
        </p:txBody>
      </p:sp>
      <p:sp>
        <p:nvSpPr>
          <p:cNvPr id="6" name="Sous-titre 4"/>
          <p:cNvSpPr txBox="1">
            <a:spLocks/>
          </p:cNvSpPr>
          <p:nvPr/>
        </p:nvSpPr>
        <p:spPr>
          <a:xfrm>
            <a:off x="2438400" y="5429264"/>
            <a:ext cx="6705600" cy="523220"/>
          </a:xfrm>
          <a:prstGeom prst="rect">
            <a:avLst/>
          </a:prstGeom>
          <a:noFill/>
        </p:spPr>
        <p:txBody>
          <a:bodyPr vert="horz" wrap="square" rtlCol="0" anchor="ctr">
            <a:spAutoFit/>
          </a:bodyPr>
          <a:lstStyle/>
          <a:p>
            <a:pPr marL="0" marR="0" lvl="0" indent="0" algn="r" defTabSz="914400" rtl="1" eaLnBrk="1" fontAlgn="auto" latinLnBrk="0" hangingPunct="1">
              <a:lnSpc>
                <a:spcPct val="100000"/>
              </a:lnSpc>
              <a:spcBef>
                <a:spcPts val="700"/>
              </a:spcBef>
              <a:spcAft>
                <a:spcPts val="0"/>
              </a:spcAft>
              <a:buClr>
                <a:schemeClr val="accent2"/>
              </a:buClr>
              <a:buSzPct val="60000"/>
              <a:buFont typeface="Wingdings"/>
              <a:buNone/>
              <a:tabLst/>
              <a:defRPr/>
            </a:pPr>
            <a:r>
              <a:rPr kumimoji="0" lang="ar-DZ" sz="2800" b="1" i="0" u="none" strike="noStrike" kern="1200" cap="none" spc="0" normalizeH="0" baseline="0" noProof="0" dirty="0" smtClean="0">
                <a:ln>
                  <a:noFill/>
                </a:ln>
                <a:solidFill>
                  <a:srgbClr val="FFFFFF"/>
                </a:solidFill>
                <a:effectLst/>
                <a:uLnTx/>
                <a:uFillTx/>
                <a:latin typeface="+mn-lt"/>
                <a:ea typeface="+mn-ea"/>
                <a:cs typeface="+mn-cs"/>
              </a:rPr>
              <a:t>الأستاذة بريشي</a:t>
            </a:r>
            <a:endParaRPr kumimoji="0" lang="fr-FR" sz="2800" b="1" i="0" u="none" strike="noStrike" kern="1200" cap="none" spc="0" normalizeH="0" baseline="0" noProof="0" dirty="0">
              <a:ln>
                <a:noFill/>
              </a:ln>
              <a:solidFill>
                <a:srgbClr val="FFFFFF"/>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0" y="0"/>
            <a:ext cx="3714744" cy="301943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3000372"/>
            <a:ext cx="3714744" cy="297656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b="1" dirty="0" smtClean="0"/>
              <a:t/>
            </a:r>
            <a:br>
              <a:rPr lang="ar-DZ" b="1" dirty="0" smtClean="0"/>
            </a:br>
            <a:r>
              <a:rPr lang="ar-DZ" b="1" dirty="0" smtClean="0"/>
              <a:t>أمثلة على محركات البحث: </a:t>
            </a:r>
            <a:br>
              <a:rPr lang="ar-DZ" b="1" dirty="0" smtClean="0"/>
            </a:br>
            <a:endParaRPr lang="fr-FR" b="1" dirty="0"/>
          </a:p>
        </p:txBody>
      </p:sp>
      <p:sp>
        <p:nvSpPr>
          <p:cNvPr id="3" name="Espace réservé du contenu 2"/>
          <p:cNvSpPr>
            <a:spLocks noGrp="1"/>
          </p:cNvSpPr>
          <p:nvPr>
            <p:ph sz="quarter" idx="1"/>
          </p:nvPr>
        </p:nvSpPr>
        <p:spPr/>
        <p:txBody>
          <a:bodyPr/>
          <a:lstStyle/>
          <a:p>
            <a:pPr algn="r" rtl="1"/>
            <a:endParaRPr lang="fr-FR" dirty="0"/>
          </a:p>
        </p:txBody>
      </p:sp>
      <p:pic>
        <p:nvPicPr>
          <p:cNvPr id="4098" name="Picture 2"/>
          <p:cNvPicPr>
            <a:picLocks noChangeAspect="1" noChangeArrowheads="1"/>
          </p:cNvPicPr>
          <p:nvPr/>
        </p:nvPicPr>
        <p:blipFill>
          <a:blip r:embed="rId2"/>
          <a:srcRect/>
          <a:stretch>
            <a:fillRect/>
          </a:stretch>
        </p:blipFill>
        <p:spPr bwMode="auto">
          <a:xfrm>
            <a:off x="500034" y="1785926"/>
            <a:ext cx="8324850" cy="428628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latin typeface="Book Antiqua" pitchFamily="18" charset="0"/>
              </a:rPr>
              <a:t>محرك البحث </a:t>
            </a:r>
            <a:r>
              <a:rPr lang="fr-CA" b="1" dirty="0" smtClean="0">
                <a:latin typeface="Book Antiqua" pitchFamily="18" charset="0"/>
              </a:rPr>
              <a:t>Google</a:t>
            </a:r>
            <a:endParaRPr lang="fr-FR" b="1" dirty="0">
              <a:latin typeface="Book Antiqua" pitchFamily="18" charset="0"/>
            </a:endParaRPr>
          </a:p>
        </p:txBody>
      </p:sp>
      <p:sp>
        <p:nvSpPr>
          <p:cNvPr id="3" name="Espace réservé du contenu 2"/>
          <p:cNvSpPr>
            <a:spLocks noGrp="1"/>
          </p:cNvSpPr>
          <p:nvPr>
            <p:ph sz="quarter" idx="1"/>
          </p:nvPr>
        </p:nvSpPr>
        <p:spPr/>
        <p:txBody>
          <a:bodyPr/>
          <a:lstStyle/>
          <a:p>
            <a:pPr algn="just" rtl="1"/>
            <a:r>
              <a:rPr lang="ar-DZ" dirty="0" smtClean="0"/>
              <a:t>هو محرك البحث الأكثر استخدامًا على مستوى العالم وهو من تطوير شركة </a:t>
            </a:r>
            <a:r>
              <a:rPr lang="fr-CA" b="1" dirty="0" smtClean="0">
                <a:latin typeface="Book Antiqua" pitchFamily="18" charset="0"/>
              </a:rPr>
              <a:t>Google</a:t>
            </a:r>
            <a:r>
              <a:rPr lang="ar-DZ" dirty="0" smtClean="0"/>
              <a:t> </a:t>
            </a:r>
            <a:r>
              <a:rPr lang="ar-DZ" dirty="0" smtClean="0"/>
              <a:t>العالمية التي تم تأسيسها عام 1998 </a:t>
            </a:r>
            <a:r>
              <a:rPr lang="ar-DZ" dirty="0" err="1" smtClean="0"/>
              <a:t>ويستحوز</a:t>
            </a:r>
            <a:r>
              <a:rPr lang="ar-DZ" dirty="0" smtClean="0"/>
              <a:t> محرك بحث </a:t>
            </a:r>
            <a:r>
              <a:rPr lang="fr-CA" b="1" dirty="0" smtClean="0">
                <a:latin typeface="Book Antiqua" pitchFamily="18" charset="0"/>
              </a:rPr>
              <a:t>Google</a:t>
            </a:r>
            <a:r>
              <a:rPr lang="ar-DZ" dirty="0" smtClean="0"/>
              <a:t> </a:t>
            </a:r>
            <a:r>
              <a:rPr lang="ar-DZ" dirty="0" smtClean="0"/>
              <a:t>علي نسبة 70 في المائة من الاستخدام من جانب مستخدمي محركات </a:t>
            </a:r>
            <a:r>
              <a:rPr lang="ar-DZ" dirty="0" smtClean="0"/>
              <a:t>البحث. </a:t>
            </a:r>
            <a:r>
              <a:rPr lang="ar-DZ" dirty="0" smtClean="0"/>
              <a:t>ويرجع ذلك إلي أنة هو المحرك الأساسي لمتصفح </a:t>
            </a:r>
            <a:r>
              <a:rPr lang="ar-DZ" dirty="0" err="1" smtClean="0"/>
              <a:t>جوجل</a:t>
            </a:r>
            <a:r>
              <a:rPr lang="ar-DZ" dirty="0" smtClean="0"/>
              <a:t> كروم وهو المتصفح الأكثر استخداما على مستوى العالم، ولذلك أصبح محرك بحث </a:t>
            </a:r>
            <a:r>
              <a:rPr lang="ar-DZ" dirty="0" err="1" smtClean="0"/>
              <a:t>جوجل</a:t>
            </a:r>
            <a:r>
              <a:rPr lang="ar-DZ" dirty="0" smtClean="0"/>
              <a:t> هو الأفضل والأكثر دقة واستخداما من جانب ما يزيد عن مليار مستخدم حول العالم شَهْرِيًّا.</a:t>
            </a:r>
            <a:endParaRPr lang="fr-FR" dirty="0"/>
          </a:p>
        </p:txBody>
      </p:sp>
      <p:pic>
        <p:nvPicPr>
          <p:cNvPr id="3074" name="Picture 2" descr="Google Homepage.svg"/>
          <p:cNvPicPr>
            <a:picLocks noChangeAspect="1" noChangeArrowheads="1"/>
          </p:cNvPicPr>
          <p:nvPr/>
        </p:nvPicPr>
        <p:blipFill>
          <a:blip r:embed="rId2"/>
          <a:srcRect/>
          <a:stretch>
            <a:fillRect/>
          </a:stretch>
        </p:blipFill>
        <p:spPr bwMode="auto">
          <a:xfrm>
            <a:off x="357158" y="5214950"/>
            <a:ext cx="4429124" cy="100013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latin typeface="Book Antiqua" pitchFamily="18" charset="0"/>
              </a:rPr>
              <a:t>محرك البحث </a:t>
            </a:r>
            <a:r>
              <a:rPr lang="fr-FR" b="1" dirty="0" smtClean="0">
                <a:solidFill>
                  <a:schemeClr val="tx1"/>
                </a:solidFill>
                <a:latin typeface="Book Antiqua" pitchFamily="18" charset="0"/>
              </a:rPr>
              <a:t>Yahoo</a:t>
            </a:r>
            <a:endParaRPr lang="fr-FR" dirty="0">
              <a:solidFill>
                <a:schemeClr val="tx1"/>
              </a:solidFill>
            </a:endParaRPr>
          </a:p>
        </p:txBody>
      </p:sp>
      <p:sp>
        <p:nvSpPr>
          <p:cNvPr id="3" name="Espace réservé du contenu 2"/>
          <p:cNvSpPr>
            <a:spLocks noGrp="1"/>
          </p:cNvSpPr>
          <p:nvPr>
            <p:ph sz="quarter" idx="1"/>
          </p:nvPr>
        </p:nvSpPr>
        <p:spPr/>
        <p:txBody>
          <a:bodyPr/>
          <a:lstStyle/>
          <a:p>
            <a:pPr algn="just" rtl="1">
              <a:buFont typeface="Wingdings" pitchFamily="2" charset="2"/>
              <a:buChar char="q"/>
            </a:pPr>
            <a:r>
              <a:rPr lang="fr-FR" dirty="0" smtClean="0"/>
              <a:t> </a:t>
            </a:r>
            <a:r>
              <a:rPr lang="ar-DZ" dirty="0" smtClean="0"/>
              <a:t>وهو واحد من أنواع محركات البحث التي أثبتت مكانتها وشهرتها الكبيرة في عالم التكنولوجيا، وتم إصدارة لأول مرة عام 2005،يتميز بواجهة استخدام بسيطة جداً يمكنك البحث من خلالها عن كل شيء تريده، والجدير بالذكر أنه تفوق في فترات على الكثير من أنواع محركات البحث.</a:t>
            </a:r>
            <a:endParaRPr lang="fr-FR" dirty="0"/>
          </a:p>
        </p:txBody>
      </p:sp>
      <p:sp>
        <p:nvSpPr>
          <p:cNvPr id="2050" name="AutoShape 2" descr="ابدأ نت: محرك البحث ياهو Yaho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تعرف على افضل محركات البحث على الانترنت ،واختر مايناسبك &quot;. - رابح للمعلومات"/>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053" name="Picture 5" descr="C:\Users\compaq\Desktop\semestre 2 inf2\téléchargement.jpg"/>
          <p:cNvPicPr>
            <a:picLocks noChangeAspect="1" noChangeArrowheads="1"/>
          </p:cNvPicPr>
          <p:nvPr/>
        </p:nvPicPr>
        <p:blipFill>
          <a:blip r:embed="rId2"/>
          <a:srcRect/>
          <a:stretch>
            <a:fillRect/>
          </a:stretch>
        </p:blipFill>
        <p:spPr bwMode="auto">
          <a:xfrm>
            <a:off x="1071538" y="4071942"/>
            <a:ext cx="7000924" cy="17430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latin typeface="Book Antiqua" pitchFamily="18" charset="0"/>
              </a:rPr>
              <a:t>محرك البحث </a:t>
            </a:r>
            <a:r>
              <a:rPr lang="fr-CA" b="1" dirty="0" smtClean="0">
                <a:latin typeface="Book Antiqua" pitchFamily="18" charset="0"/>
              </a:rPr>
              <a:t>bing</a:t>
            </a:r>
            <a:endParaRPr lang="fr-FR" b="1" dirty="0">
              <a:latin typeface="Book Antiqua" pitchFamily="18" charset="0"/>
            </a:endParaRPr>
          </a:p>
        </p:txBody>
      </p:sp>
      <p:sp>
        <p:nvSpPr>
          <p:cNvPr id="3" name="Espace réservé du contenu 2"/>
          <p:cNvSpPr>
            <a:spLocks noGrp="1"/>
          </p:cNvSpPr>
          <p:nvPr>
            <p:ph sz="quarter" idx="1"/>
          </p:nvPr>
        </p:nvSpPr>
        <p:spPr/>
        <p:txBody>
          <a:bodyPr/>
          <a:lstStyle/>
          <a:p>
            <a:pPr algn="r" rtl="1"/>
            <a:r>
              <a:rPr lang="ar-DZ" dirty="0" smtClean="0"/>
              <a:t>هو </a:t>
            </a:r>
            <a:r>
              <a:rPr lang="ar-DZ" dirty="0" smtClean="0"/>
              <a:t>ثاني </a:t>
            </a:r>
            <a:r>
              <a:rPr lang="ar-DZ" dirty="0" smtClean="0"/>
              <a:t>اكتر محركات البحث شهرة </a:t>
            </a:r>
            <a:r>
              <a:rPr lang="ar-DZ" dirty="0" err="1" smtClean="0"/>
              <a:t>و</a:t>
            </a:r>
            <a:r>
              <a:rPr lang="ar-DZ" dirty="0" smtClean="0"/>
              <a:t> استخداما في العالم.هو من تطوير شركة </a:t>
            </a:r>
            <a:r>
              <a:rPr lang="fr-CA" b="1" dirty="0" smtClean="0"/>
              <a:t>Microsoft</a:t>
            </a:r>
            <a:r>
              <a:rPr lang="ar-DZ" dirty="0" smtClean="0"/>
              <a:t> </a:t>
            </a:r>
            <a:r>
              <a:rPr lang="ar-DZ" dirty="0" smtClean="0"/>
              <a:t>تم تطويره </a:t>
            </a:r>
            <a:r>
              <a:rPr lang="ar-DZ" dirty="0" smtClean="0"/>
              <a:t>لأول </a:t>
            </a:r>
            <a:r>
              <a:rPr lang="ar-DZ" dirty="0" smtClean="0"/>
              <a:t>مرة 2009.</a:t>
            </a:r>
            <a:endParaRPr lang="fr-FR" dirty="0"/>
          </a:p>
        </p:txBody>
      </p:sp>
      <p:pic>
        <p:nvPicPr>
          <p:cNvPr id="1026" name="Picture 2" descr="C:\Users\compaq\Desktop\semestre 2 inf2\bing0.png"/>
          <p:cNvPicPr>
            <a:picLocks noChangeAspect="1" noChangeArrowheads="1"/>
          </p:cNvPicPr>
          <p:nvPr/>
        </p:nvPicPr>
        <p:blipFill>
          <a:blip r:embed="rId2"/>
          <a:srcRect/>
          <a:stretch>
            <a:fillRect/>
          </a:stretch>
        </p:blipFill>
        <p:spPr bwMode="auto">
          <a:xfrm>
            <a:off x="1428728" y="2857496"/>
            <a:ext cx="6564573" cy="200026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04"/>
            <a:ext cx="8153400" cy="990600"/>
          </a:xfrm>
        </p:spPr>
        <p:txBody>
          <a:bodyPr>
            <a:normAutofit fontScale="90000"/>
          </a:bodyPr>
          <a:lstStyle/>
          <a:p>
            <a:pPr algn="r" rtl="1"/>
            <a:r>
              <a:rPr lang="ar-DZ" b="1" dirty="0" smtClean="0">
                <a:latin typeface="Book Antiqua" pitchFamily="18" charset="0"/>
              </a:rPr>
              <a:t>محرك بحث </a:t>
            </a:r>
            <a:r>
              <a:rPr lang="fr-FR" b="1" dirty="0" err="1" smtClean="0">
                <a:latin typeface="Book Antiqua" pitchFamily="18" charset="0"/>
              </a:rPr>
              <a:t>Ask</a:t>
            </a:r>
            <a:r>
              <a:rPr lang="fr-FR" b="1" dirty="0" smtClean="0">
                <a:latin typeface="Book Antiqua" pitchFamily="18" charset="0"/>
              </a:rPr>
              <a:t/>
            </a:r>
            <a:br>
              <a:rPr lang="fr-FR" b="1" dirty="0" smtClean="0">
                <a:latin typeface="Book Antiqua" pitchFamily="18" charset="0"/>
              </a:rPr>
            </a:br>
            <a:endParaRPr lang="fr-FR" dirty="0">
              <a:latin typeface="Book Antiqua" pitchFamily="18" charset="0"/>
            </a:endParaRPr>
          </a:p>
        </p:txBody>
      </p:sp>
      <p:sp>
        <p:nvSpPr>
          <p:cNvPr id="3" name="Espace réservé du contenu 2"/>
          <p:cNvSpPr>
            <a:spLocks noGrp="1"/>
          </p:cNvSpPr>
          <p:nvPr>
            <p:ph sz="quarter" idx="1"/>
          </p:nvPr>
        </p:nvSpPr>
        <p:spPr/>
        <p:txBody>
          <a:bodyPr/>
          <a:lstStyle/>
          <a:p>
            <a:pPr algn="just" rtl="1"/>
            <a:r>
              <a:rPr lang="ar-MA" dirty="0" smtClean="0"/>
              <a:t>محرك البحث </a:t>
            </a:r>
            <a:r>
              <a:rPr lang="fr-FR" b="1" dirty="0" err="1" smtClean="0"/>
              <a:t>Ask</a:t>
            </a:r>
            <a:r>
              <a:rPr lang="ar-MA" b="1" dirty="0" smtClean="0"/>
              <a:t>  </a:t>
            </a:r>
            <a:r>
              <a:rPr lang="ar-MA" dirty="0" smtClean="0"/>
              <a:t>تم إنشاؤه في عام 1996</a:t>
            </a:r>
            <a:r>
              <a:rPr lang="ar-DZ" dirty="0" smtClean="0"/>
              <a:t>هو محرك بحث يوفر للمستخدم البحث بصيغة السؤال بهدف الوصول إلى نتائج لها صلة بالموضوع، كما يتميز بالواجهة البسيطة سهلة الاستخدام، يوفر إمكانية البحث عن الصور، الخرائط، الأخبار والطقس والكثير من الخيارات الأخرى التي يجدها المستخدم في نافذة البحث الخاصة بالمحرك.</a:t>
            </a:r>
            <a:endParaRPr lang="fr-FR" dirty="0"/>
          </a:p>
        </p:txBody>
      </p:sp>
      <p:sp>
        <p:nvSpPr>
          <p:cNvPr id="29698" name="AutoShape 2" descr="محرك البحث (Ask.com) يتيح لمستخدميه إمكانية مسح عمليات البحث التي يجرونها |  البوابة العربية للأخبار التقني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9699" name="Picture 3" descr="C:\Users\compaq\Desktop\semestre 2 inf2\téléchargement (1).jpg"/>
          <p:cNvPicPr>
            <a:picLocks noChangeAspect="1" noChangeArrowheads="1"/>
          </p:cNvPicPr>
          <p:nvPr/>
        </p:nvPicPr>
        <p:blipFill>
          <a:blip r:embed="rId2"/>
          <a:srcRect/>
          <a:stretch>
            <a:fillRect/>
          </a:stretch>
        </p:blipFill>
        <p:spPr bwMode="auto">
          <a:xfrm>
            <a:off x="642910" y="3929066"/>
            <a:ext cx="4643470" cy="283138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t>آلية عمل محرك البحث</a:t>
            </a:r>
            <a:endParaRPr lang="fr-FR" b="1" dirty="0"/>
          </a:p>
        </p:txBody>
      </p:sp>
      <p:sp>
        <p:nvSpPr>
          <p:cNvPr id="3" name="Espace réservé du contenu 2"/>
          <p:cNvSpPr>
            <a:spLocks noGrp="1"/>
          </p:cNvSpPr>
          <p:nvPr>
            <p:ph sz="quarter" idx="1"/>
          </p:nvPr>
        </p:nvSpPr>
        <p:spPr>
          <a:xfrm>
            <a:off x="357158" y="2143116"/>
            <a:ext cx="8153400" cy="4495800"/>
          </a:xfrm>
        </p:spPr>
        <p:txBody>
          <a:bodyPr/>
          <a:lstStyle/>
          <a:p>
            <a:pPr algn="just" rtl="1"/>
            <a:r>
              <a:rPr lang="ar-DZ" dirty="0" smtClean="0"/>
              <a:t>إن محركات البحث تستخدم في بحثها عن مواقع الويب ما يدعى الكلمات </a:t>
            </a:r>
            <a:r>
              <a:rPr lang="ar-DZ" dirty="0" err="1" smtClean="0"/>
              <a:t>المفتاحية</a:t>
            </a:r>
            <a:r>
              <a:rPr lang="ar-DZ" dirty="0" smtClean="0"/>
              <a:t> التي يمكن أن تكون كلمة أو عبارة وتَستخدِم آلياتُ البحث عادةً بعضَ المعاملات مع هذه الكلمات </a:t>
            </a:r>
            <a:r>
              <a:rPr lang="ar-DZ" dirty="0" err="1" smtClean="0"/>
              <a:t>المفتاحية</a:t>
            </a:r>
            <a:r>
              <a:rPr lang="ar-DZ" dirty="0" smtClean="0"/>
              <a:t>، لتوفير خيارات إضافية لعملية البحث.</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smtClean="0"/>
              <a:t>آلية عمل محرك البحث</a:t>
            </a:r>
            <a:endParaRPr lang="fr-FR" dirty="0"/>
          </a:p>
        </p:txBody>
      </p:sp>
      <p:pic>
        <p:nvPicPr>
          <p:cNvPr id="6146" name="Picture 2"/>
          <p:cNvPicPr>
            <a:picLocks noGrp="1" noChangeAspect="1" noChangeArrowheads="1"/>
          </p:cNvPicPr>
          <p:nvPr>
            <p:ph sz="quarter" idx="1"/>
          </p:nvPr>
        </p:nvPicPr>
        <p:blipFill>
          <a:blip r:embed="rId2"/>
          <a:srcRect/>
          <a:stretch>
            <a:fillRect/>
          </a:stretch>
        </p:blipFill>
        <p:spPr bwMode="auto">
          <a:xfrm>
            <a:off x="428596" y="1500174"/>
            <a:ext cx="8501122" cy="478634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57166"/>
            <a:ext cx="8153400" cy="990600"/>
          </a:xfrm>
        </p:spPr>
        <p:txBody>
          <a:bodyPr>
            <a:normAutofit fontScale="90000"/>
          </a:bodyPr>
          <a:lstStyle/>
          <a:p>
            <a:pPr algn="r" rtl="1"/>
            <a:r>
              <a:rPr lang="ar-DZ" b="1" dirty="0" smtClean="0"/>
              <a:t>الفرق بين المتصفح ومحرك البحث</a:t>
            </a:r>
            <a:br>
              <a:rPr lang="ar-DZ" b="1" dirty="0" smtClean="0"/>
            </a:br>
            <a:endParaRPr lang="fr-FR" dirty="0"/>
          </a:p>
        </p:txBody>
      </p:sp>
      <p:sp>
        <p:nvSpPr>
          <p:cNvPr id="3" name="Espace réservé du contenu 2"/>
          <p:cNvSpPr>
            <a:spLocks noGrp="1"/>
          </p:cNvSpPr>
          <p:nvPr>
            <p:ph sz="quarter" idx="1"/>
          </p:nvPr>
        </p:nvSpPr>
        <p:spPr/>
        <p:txBody>
          <a:bodyPr/>
          <a:lstStyle/>
          <a:p>
            <a:pPr algn="just" rtl="1"/>
            <a:r>
              <a:rPr lang="ar-DZ" b="1" dirty="0" smtClean="0"/>
              <a:t>المتصفح</a:t>
            </a:r>
            <a:r>
              <a:rPr lang="ar-DZ" dirty="0" smtClean="0"/>
              <a:t> هو برنامجٌ تطبيقيٌّ مخولٌ للوصول إلى المعلومات على الإنترنت. في المقابل، </a:t>
            </a:r>
            <a:r>
              <a:rPr lang="ar-DZ" b="1" dirty="0" smtClean="0"/>
              <a:t>محرك البحث </a:t>
            </a:r>
            <a:r>
              <a:rPr lang="ar-DZ" dirty="0" smtClean="0"/>
              <a:t>هو نظامٌ برمجيٌّ مصممٌ للبحث عن معلوماتٍ على الإنترنت، هذا هو الفرق الرئيسي بين المتصفح ومحرك البحث. </a:t>
            </a:r>
            <a:endParaRPr lang="ar-DZ" dirty="0" smtClean="0"/>
          </a:p>
          <a:p>
            <a:pPr algn="just" rtl="1"/>
            <a:r>
              <a:rPr lang="ar-DZ" dirty="0" smtClean="0"/>
              <a:t>يسمح </a:t>
            </a:r>
            <a:r>
              <a:rPr lang="ar-DZ" b="1" dirty="0" smtClean="0"/>
              <a:t>المتصفح</a:t>
            </a:r>
            <a:r>
              <a:rPr lang="ar-DZ" dirty="0" smtClean="0"/>
              <a:t> </a:t>
            </a:r>
            <a:r>
              <a:rPr lang="ar-DZ" dirty="0" smtClean="0"/>
              <a:t>بالوصول إلى مواقع الويب وعرضها بينما يسمح </a:t>
            </a:r>
            <a:r>
              <a:rPr lang="ar-DZ" b="1" dirty="0" smtClean="0"/>
              <a:t>محرك البحث </a:t>
            </a:r>
            <a:r>
              <a:rPr lang="ar-DZ" dirty="0" smtClean="0"/>
              <a:t>بالبحث وتصفية المواقع</a:t>
            </a:r>
            <a:r>
              <a:rPr lang="ar-DZ" dirty="0" smtClean="0"/>
              <a:t>.</a:t>
            </a:r>
          </a:p>
          <a:p>
            <a:pPr algn="just" rtl="1"/>
            <a:r>
              <a:rPr lang="ar-DZ" dirty="0" smtClean="0"/>
              <a:t>هو أن</a:t>
            </a:r>
            <a:r>
              <a:rPr lang="ar-DZ" b="1" dirty="0" smtClean="0"/>
              <a:t> المتصفح </a:t>
            </a:r>
            <a:r>
              <a:rPr lang="ar-DZ" dirty="0" smtClean="0"/>
              <a:t>مثبت محليًا على جهاز </a:t>
            </a:r>
            <a:r>
              <a:rPr lang="ar-DZ" dirty="0" smtClean="0"/>
              <a:t>المستخدم</a:t>
            </a:r>
            <a:r>
              <a:rPr lang="ar-DZ" dirty="0" smtClean="0"/>
              <a:t> من قبل المستخدم نفسه</a:t>
            </a:r>
            <a:r>
              <a:rPr lang="ar-DZ" dirty="0" smtClean="0"/>
              <a:t> </a:t>
            </a:r>
            <a:r>
              <a:rPr lang="ar-DZ" dirty="0" smtClean="0"/>
              <a:t>بينما </a:t>
            </a:r>
            <a:r>
              <a:rPr lang="ar-DZ" b="1" dirty="0" smtClean="0"/>
              <a:t>محرك البحث </a:t>
            </a:r>
            <a:r>
              <a:rPr lang="ar-DZ" dirty="0" smtClean="0"/>
              <a:t>هو نظام برمجي يعمل </a:t>
            </a:r>
            <a:r>
              <a:rPr lang="ar-DZ" dirty="0" smtClean="0"/>
              <a:t> على </a:t>
            </a:r>
            <a:r>
              <a:rPr lang="ar-DZ" dirty="0" smtClean="0"/>
              <a:t>الإنترنت وعلى جميع الحواسيب بدون تثبيتٍ مسبقٍ للمستخدم.</a:t>
            </a:r>
            <a:endParaRPr lang="ar-DZ" b="1" dirty="0" smtClean="0"/>
          </a:p>
          <a:p>
            <a:pPr algn="just"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t>المتصفح</a:t>
            </a:r>
            <a:endParaRPr lang="fr-FR" dirty="0"/>
          </a:p>
        </p:txBody>
      </p:sp>
      <p:sp>
        <p:nvSpPr>
          <p:cNvPr id="3" name="Espace réservé du contenu 2"/>
          <p:cNvSpPr>
            <a:spLocks noGrp="1"/>
          </p:cNvSpPr>
          <p:nvPr>
            <p:ph sz="quarter" idx="1"/>
          </p:nvPr>
        </p:nvSpPr>
        <p:spPr/>
        <p:txBody>
          <a:bodyPr>
            <a:normAutofit/>
          </a:bodyPr>
          <a:lstStyle/>
          <a:p>
            <a:pPr algn="just" rtl="1"/>
            <a:endParaRPr lang="ar-DZ" dirty="0" smtClean="0"/>
          </a:p>
          <a:p>
            <a:pPr algn="just" rtl="1"/>
            <a:r>
              <a:rPr lang="ar-DZ" b="1" dirty="0" smtClean="0"/>
              <a:t>المتصفح</a:t>
            </a:r>
            <a:r>
              <a:rPr lang="ar-DZ" dirty="0" smtClean="0"/>
              <a:t> </a:t>
            </a:r>
            <a:r>
              <a:rPr lang="ar-DZ" baseline="30000" dirty="0" err="1" smtClean="0"/>
              <a:t>ا</a:t>
            </a:r>
            <a:r>
              <a:rPr lang="ar-DZ" dirty="0" err="1" smtClean="0"/>
              <a:t>و</a:t>
            </a:r>
            <a:r>
              <a:rPr lang="ar-DZ" dirty="0" smtClean="0"/>
              <a:t> </a:t>
            </a:r>
            <a:r>
              <a:rPr lang="ar-DZ" b="1" dirty="0" smtClean="0"/>
              <a:t>المستعرض</a:t>
            </a:r>
            <a:r>
              <a:rPr lang="ar-DZ" b="1" baseline="30000" dirty="0" smtClean="0"/>
              <a:t> </a:t>
            </a:r>
            <a:r>
              <a:rPr lang="ar-DZ" dirty="0" smtClean="0"/>
              <a:t>أو </a:t>
            </a:r>
            <a:r>
              <a:rPr lang="ar-DZ" b="1" dirty="0" smtClean="0"/>
              <a:t>المبحر</a:t>
            </a:r>
            <a:r>
              <a:rPr lang="ar-DZ" dirty="0" smtClean="0"/>
              <a:t> </a:t>
            </a:r>
            <a:r>
              <a:rPr lang="ar-DZ" dirty="0" smtClean="0">
                <a:hlinkClick r:id="rId2" tooltip="اللغة الإنجليزية"/>
              </a:rPr>
              <a:t>بالإنجليزية</a:t>
            </a:r>
            <a:r>
              <a:rPr lang="ar-DZ" dirty="0" smtClean="0"/>
              <a:t> </a:t>
            </a:r>
            <a:r>
              <a:rPr lang="fr-FR" dirty="0" smtClean="0"/>
              <a:t>Web </a:t>
            </a:r>
            <a:r>
              <a:rPr lang="fr-FR" dirty="0" err="1" smtClean="0"/>
              <a:t>brows</a:t>
            </a:r>
            <a:r>
              <a:rPr lang="fr-CA" dirty="0" smtClean="0"/>
              <a:t>er</a:t>
            </a:r>
            <a:r>
              <a:rPr lang="fr-FR" dirty="0" smtClean="0"/>
              <a:t> </a:t>
            </a:r>
            <a:r>
              <a:rPr lang="ar-DZ" dirty="0" smtClean="0"/>
              <a:t>هو برنامج يسمح للمستخدم باستعراض النصوص والصور والملفات ومحتويات أخرى مختلفة،وتعرض على شكل صفحة ويب في موقع من شبكة </a:t>
            </a:r>
            <a:r>
              <a:rPr lang="ar-DZ" dirty="0" smtClean="0"/>
              <a:t>الانترنيت </a:t>
            </a:r>
            <a:r>
              <a:rPr lang="ar-DZ" dirty="0" smtClean="0"/>
              <a:t>أو في شبكة محلية.</a:t>
            </a:r>
          </a:p>
          <a:p>
            <a:pPr algn="just" rtl="1"/>
            <a:r>
              <a:rPr lang="ar-DZ" dirty="0" smtClean="0"/>
              <a:t>متصفح الويب يتيح للمستخدم الوصول إلى المعلومات المرغوب فيها في المواقع بسهولة وبسرعة ,وهذا عن طريق تتبع </a:t>
            </a:r>
            <a:r>
              <a:rPr lang="ar-DZ" dirty="0" smtClean="0"/>
              <a:t>الروابط.</a:t>
            </a:r>
            <a:endParaRPr lang="fr-FR" dirty="0"/>
          </a:p>
        </p:txBody>
      </p:sp>
      <p:pic>
        <p:nvPicPr>
          <p:cNvPr id="4" name="Picture 2"/>
          <p:cNvPicPr>
            <a:picLocks noChangeAspect="1" noChangeArrowheads="1"/>
          </p:cNvPicPr>
          <p:nvPr/>
        </p:nvPicPr>
        <p:blipFill>
          <a:blip r:embed="rId3"/>
          <a:srcRect/>
          <a:stretch>
            <a:fillRect/>
          </a:stretch>
        </p:blipFill>
        <p:spPr bwMode="auto">
          <a:xfrm>
            <a:off x="1428728" y="0"/>
            <a:ext cx="5286380" cy="114298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SY" b="1" dirty="0" smtClean="0"/>
              <a:t> </a:t>
            </a:r>
            <a:r>
              <a:rPr lang="ar-DZ" b="1" dirty="0" smtClean="0"/>
              <a:t>ل</a:t>
            </a:r>
            <a:r>
              <a:rPr lang="ar-SY" b="1" dirty="0" err="1" smtClean="0"/>
              <a:t>محة</a:t>
            </a:r>
            <a:r>
              <a:rPr lang="ar-SY" b="1" dirty="0" smtClean="0"/>
              <a:t> تاريخية </a:t>
            </a:r>
            <a:endParaRPr lang="fr-FR" dirty="0"/>
          </a:p>
        </p:txBody>
      </p:sp>
      <p:sp>
        <p:nvSpPr>
          <p:cNvPr id="3" name="Espace réservé du contenu 2"/>
          <p:cNvSpPr>
            <a:spLocks noGrp="1"/>
          </p:cNvSpPr>
          <p:nvPr>
            <p:ph sz="quarter" idx="1"/>
          </p:nvPr>
        </p:nvSpPr>
        <p:spPr>
          <a:xfrm>
            <a:off x="357158" y="1600200"/>
            <a:ext cx="8408890" cy="4495800"/>
          </a:xfrm>
        </p:spPr>
        <p:txBody>
          <a:bodyPr>
            <a:normAutofit fontScale="92500"/>
          </a:bodyPr>
          <a:lstStyle/>
          <a:p>
            <a:pPr algn="r" rtl="1"/>
            <a:r>
              <a:rPr lang="ar-DZ" dirty="0" smtClean="0"/>
              <a:t>أعلن </a:t>
            </a:r>
            <a:r>
              <a:rPr lang="ar-DZ" dirty="0" smtClean="0">
                <a:hlinkClick r:id="rId2" tooltip="تيم بيرنرز لي"/>
              </a:rPr>
              <a:t>تيم </a:t>
            </a:r>
            <a:r>
              <a:rPr lang="ar-DZ" dirty="0" err="1" smtClean="0">
                <a:hlinkClick r:id="rId2" tooltip="تيم بيرنرز لي"/>
              </a:rPr>
              <a:t>بيرنرز</a:t>
            </a:r>
            <a:r>
              <a:rPr lang="ar-DZ" dirty="0" smtClean="0">
                <a:hlinkClick r:id="rId2" tooltip="تيم بيرنرز لي"/>
              </a:rPr>
              <a:t> لي</a:t>
            </a:r>
            <a:r>
              <a:rPr lang="ar-DZ" dirty="0" smtClean="0"/>
              <a:t> عن أول متصفح للشبكة الإنترنت في مارس من عام </a:t>
            </a:r>
            <a:r>
              <a:rPr lang="ar-DZ" dirty="0" smtClean="0">
                <a:hlinkClick r:id="rId3" tooltip="1991"/>
              </a:rPr>
              <a:t>1991</a:t>
            </a:r>
            <a:r>
              <a:rPr lang="ar-DZ" dirty="0" smtClean="0"/>
              <a:t>، كان اسم المتصفح هو</a:t>
            </a:r>
            <a:r>
              <a:rPr lang="fr-FR" b="1" dirty="0" err="1" smtClean="0"/>
              <a:t>WorldWideWeb</a:t>
            </a:r>
            <a:r>
              <a:rPr lang="ar-DZ" dirty="0" smtClean="0"/>
              <a:t>وقد صمم هذا المتصفح ليكون أيضا محررا لصفحات مواقع إنترنت، وبعد ذلك بدأت المتصفحات بالظهور والانتشار.</a:t>
            </a:r>
          </a:p>
          <a:p>
            <a:pPr algn="r" rtl="1"/>
            <a:r>
              <a:rPr lang="ar-SY" dirty="0" smtClean="0"/>
              <a:t>وأصدرت شركة </a:t>
            </a:r>
            <a:r>
              <a:rPr lang="fr-FR" dirty="0" smtClean="0"/>
              <a:t>Netscape </a:t>
            </a:r>
            <a:r>
              <a:rPr lang="ar-SY" dirty="0" smtClean="0"/>
              <a:t>مُنتَج  </a:t>
            </a:r>
            <a:r>
              <a:rPr lang="fr-FR" b="1" u="sng" dirty="0" smtClean="0"/>
              <a:t>Netscape Navigator</a:t>
            </a:r>
            <a:r>
              <a:rPr lang="fr-FR" dirty="0" smtClean="0"/>
              <a:t> </a:t>
            </a:r>
            <a:r>
              <a:rPr lang="ar-SY" dirty="0" smtClean="0"/>
              <a:t>في نهاية عام 1994. ودخلت في ذلك الوقت شركة </a:t>
            </a:r>
            <a:r>
              <a:rPr lang="ar-DZ" dirty="0" smtClean="0"/>
              <a:t> </a:t>
            </a:r>
            <a:r>
              <a:rPr lang="ar-SY" dirty="0" smtClean="0"/>
              <a:t> </a:t>
            </a:r>
            <a:r>
              <a:rPr lang="fr-FR" dirty="0" smtClean="0"/>
              <a:t>Microsoft </a:t>
            </a:r>
            <a:r>
              <a:rPr lang="ar-SY" dirty="0" smtClean="0"/>
              <a:t>سوق الإنترنت بمنتج  </a:t>
            </a:r>
            <a:r>
              <a:rPr lang="fr-FR" b="1" u="sng" dirty="0" smtClean="0"/>
              <a:t>Internet Explorer</a:t>
            </a:r>
            <a:r>
              <a:rPr lang="fr-FR" dirty="0" smtClean="0"/>
              <a:t>، </a:t>
            </a:r>
            <a:r>
              <a:rPr lang="ar-SY" dirty="0" smtClean="0"/>
              <a:t>ونافست</a:t>
            </a:r>
            <a:r>
              <a:rPr lang="fr-FR" dirty="0" smtClean="0"/>
              <a:t> Netscape </a:t>
            </a:r>
            <a:r>
              <a:rPr lang="ar-SY" dirty="0" smtClean="0"/>
              <a:t>إلى </a:t>
            </a:r>
            <a:r>
              <a:rPr lang="ar-SY" dirty="0" smtClean="0"/>
              <a:t>أن ربحت المنافسة في عام 1998 عندما ضمّنت متصفحها مع نظام التشغيل </a:t>
            </a:r>
            <a:r>
              <a:rPr lang="fr-CA" b="1" dirty="0" err="1" smtClean="0"/>
              <a:t>windows</a:t>
            </a:r>
            <a:r>
              <a:rPr lang="ar-DZ" dirty="0" smtClean="0"/>
              <a:t>. </a:t>
            </a:r>
            <a:r>
              <a:rPr lang="ar-DZ" dirty="0" smtClean="0"/>
              <a:t>أعادت شركة </a:t>
            </a:r>
            <a:r>
              <a:rPr lang="fr-FR" dirty="0" smtClean="0"/>
              <a:t>Netscape </a:t>
            </a:r>
            <a:r>
              <a:rPr lang="ar-DZ" dirty="0" smtClean="0"/>
              <a:t>في </a:t>
            </a:r>
            <a:r>
              <a:rPr lang="ar-DZ" dirty="0" err="1" smtClean="0"/>
              <a:t>اواخر</a:t>
            </a:r>
            <a:r>
              <a:rPr lang="ar-DZ" dirty="0" smtClean="0"/>
              <a:t> </a:t>
            </a:r>
            <a:r>
              <a:rPr lang="fr-FR" dirty="0" smtClean="0"/>
              <a:t>1998 </a:t>
            </a:r>
            <a:r>
              <a:rPr lang="ar-DZ" dirty="0" smtClean="0"/>
              <a:t> </a:t>
            </a:r>
            <a:r>
              <a:rPr lang="ar-DZ" dirty="0" err="1" smtClean="0"/>
              <a:t>انشاء</a:t>
            </a:r>
            <a:r>
              <a:rPr lang="ar-DZ" dirty="0" smtClean="0"/>
              <a:t> منتجها</a:t>
            </a:r>
            <a:r>
              <a:rPr lang="fr-FR" dirty="0" smtClean="0"/>
              <a:t> </a:t>
            </a:r>
            <a:r>
              <a:rPr lang="fr-CA" b="1" u="sng" dirty="0" err="1" smtClean="0"/>
              <a:t>MozillaFirfox</a:t>
            </a:r>
            <a:r>
              <a:rPr lang="ar-DZ" dirty="0" smtClean="0"/>
              <a:t>بعدما اشترتها شركة أمريكا </a:t>
            </a:r>
            <a:r>
              <a:rPr lang="ar-DZ" dirty="0" err="1" smtClean="0"/>
              <a:t>أون</a:t>
            </a:r>
            <a:r>
              <a:rPr lang="ar-DZ" dirty="0" smtClean="0"/>
              <a:t> لاين.</a:t>
            </a:r>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المتصفحات المتوفرة والمشهورة</a:t>
            </a:r>
            <a:endParaRPr lang="fr-FR" dirty="0"/>
          </a:p>
        </p:txBody>
      </p:sp>
      <p:sp>
        <p:nvSpPr>
          <p:cNvPr id="3" name="Espace réservé du contenu 2"/>
          <p:cNvSpPr>
            <a:spLocks noGrp="1"/>
          </p:cNvSpPr>
          <p:nvPr>
            <p:ph sz="quarter" idx="1"/>
          </p:nvPr>
        </p:nvSpPr>
        <p:spPr>
          <a:xfrm>
            <a:off x="0" y="1643050"/>
            <a:ext cx="8929718" cy="4495800"/>
          </a:xfrm>
        </p:spPr>
        <p:txBody>
          <a:bodyPr>
            <a:normAutofit lnSpcReduction="10000"/>
          </a:bodyPr>
          <a:lstStyle/>
          <a:p>
            <a:pPr algn="r" rtl="1"/>
            <a:r>
              <a:rPr lang="ar-DZ" b="1" u="sng" dirty="0" err="1" smtClean="0"/>
              <a:t>جوجل</a:t>
            </a:r>
            <a:r>
              <a:rPr lang="ar-DZ" b="1" u="sng" dirty="0" smtClean="0"/>
              <a:t> </a:t>
            </a:r>
            <a:r>
              <a:rPr lang="ar-DZ" b="1" u="sng" dirty="0" smtClean="0"/>
              <a:t>كروم</a:t>
            </a:r>
            <a:r>
              <a:rPr lang="fr-CA" b="1" u="sng" dirty="0" smtClean="0"/>
              <a:t>Google Chrome </a:t>
            </a:r>
            <a:r>
              <a:rPr lang="ar-DZ" b="1" u="sng" dirty="0" smtClean="0"/>
              <a:t>            </a:t>
            </a:r>
            <a:r>
              <a:rPr lang="ar-DZ" dirty="0" smtClean="0"/>
              <a:t> إنها واحدة من أكثر المتصفحات المستخدمة في العالم. التي وضعتها </a:t>
            </a:r>
            <a:r>
              <a:rPr lang="ar-DZ" b="1" dirty="0" err="1" smtClean="0"/>
              <a:t>جوجل</a:t>
            </a:r>
            <a:r>
              <a:rPr lang="ar-DZ" dirty="0" smtClean="0"/>
              <a:t> ، صدر في </a:t>
            </a:r>
            <a:r>
              <a:rPr lang="ar-DZ" b="1" dirty="0" smtClean="0"/>
              <a:t>2008</a:t>
            </a:r>
            <a:r>
              <a:rPr lang="ar-DZ" dirty="0" smtClean="0"/>
              <a:t> ولديها أكثر من 750 مليون مستخدم</a:t>
            </a:r>
            <a:r>
              <a:rPr lang="fr-CA" dirty="0" smtClean="0"/>
              <a:t> </a:t>
            </a:r>
            <a:r>
              <a:rPr lang="ar-DZ" dirty="0" smtClean="0"/>
              <a:t>حول العالم. يتميز بأنه سريع جداً ويعمل بكفاءة عالية في البحث. ولكن ما يعيب متصفح </a:t>
            </a:r>
            <a:r>
              <a:rPr lang="ar-DZ" dirty="0" err="1" smtClean="0"/>
              <a:t>جوجل</a:t>
            </a:r>
            <a:r>
              <a:rPr lang="ar-DZ" dirty="0" smtClean="0"/>
              <a:t> كروم هو انه يستهلك من موارد الكمبيوتر ويرجع ذلك إلى الإمكانيات العالية التي يعمل </a:t>
            </a:r>
            <a:r>
              <a:rPr lang="ar-DZ" dirty="0" err="1" smtClean="0"/>
              <a:t>بها</a:t>
            </a:r>
            <a:r>
              <a:rPr lang="ar-DZ" dirty="0" smtClean="0"/>
              <a:t> المتصفح.</a:t>
            </a:r>
            <a:endParaRPr lang="fr-CA" dirty="0" smtClean="0"/>
          </a:p>
          <a:p>
            <a:pPr algn="r" rtl="1"/>
            <a:r>
              <a:rPr lang="ar-DZ" b="1" u="sng" dirty="0" smtClean="0"/>
              <a:t>انترنت </a:t>
            </a:r>
            <a:r>
              <a:rPr lang="ar-DZ" b="1" u="sng" dirty="0" err="1" smtClean="0"/>
              <a:t>اكسبلور</a:t>
            </a:r>
            <a:r>
              <a:rPr lang="fr-CA" b="1" u="sng" dirty="0" smtClean="0"/>
              <a:t>Internet Explorer</a:t>
            </a:r>
            <a:r>
              <a:rPr lang="ar-DZ" b="1" u="sng" dirty="0" smtClean="0"/>
              <a:t>                 </a:t>
            </a:r>
            <a:r>
              <a:rPr lang="ar-DZ" dirty="0" smtClean="0"/>
              <a:t>التي نشأتها </a:t>
            </a:r>
            <a:r>
              <a:rPr lang="ar-DZ" b="1" dirty="0" smtClean="0"/>
              <a:t>مايكروسوفت</a:t>
            </a:r>
            <a:r>
              <a:rPr lang="ar-DZ" dirty="0" smtClean="0"/>
              <a:t> في </a:t>
            </a:r>
            <a:r>
              <a:rPr lang="ar-DZ" b="1" dirty="0" smtClean="0"/>
              <a:t>1995</a:t>
            </a:r>
            <a:r>
              <a:rPr lang="ar-DZ" dirty="0" smtClean="0"/>
              <a:t> . وحاليا توجد </a:t>
            </a:r>
            <a:r>
              <a:rPr lang="ar-DZ" dirty="0" err="1" smtClean="0"/>
              <a:t>النسجة</a:t>
            </a:r>
            <a:r>
              <a:rPr lang="ar-DZ" dirty="0" smtClean="0"/>
              <a:t> </a:t>
            </a:r>
            <a:r>
              <a:rPr lang="ar-DZ" b="1" dirty="0" smtClean="0"/>
              <a:t>مايكروسوفت </a:t>
            </a:r>
            <a:r>
              <a:rPr lang="ar-DZ" b="1" dirty="0" err="1" smtClean="0"/>
              <a:t>إيدج</a:t>
            </a:r>
            <a:r>
              <a:rPr lang="ar-DZ" dirty="0" smtClean="0"/>
              <a:t> ويعمل المتصفح علي أنظمة ويندوز 10 فقط يتميز  </a:t>
            </a:r>
            <a:r>
              <a:rPr lang="ar-DZ" dirty="0" err="1" smtClean="0"/>
              <a:t>بإنه</a:t>
            </a:r>
            <a:r>
              <a:rPr lang="ar-DZ" dirty="0" smtClean="0"/>
              <a:t> خفيف جداً ولا يستهلك من موارد الكمبيوتر . </a:t>
            </a:r>
            <a:endParaRPr lang="fr-FR" dirty="0"/>
          </a:p>
        </p:txBody>
      </p:sp>
      <p:pic>
        <p:nvPicPr>
          <p:cNvPr id="2050" name="Picture 2" descr="أنواع المتصفحات"/>
          <p:cNvPicPr>
            <a:picLocks noChangeAspect="1" noChangeArrowheads="1"/>
          </p:cNvPicPr>
          <p:nvPr/>
        </p:nvPicPr>
        <p:blipFill>
          <a:blip r:embed="rId2"/>
          <a:srcRect/>
          <a:stretch>
            <a:fillRect/>
          </a:stretch>
        </p:blipFill>
        <p:spPr bwMode="auto">
          <a:xfrm>
            <a:off x="3571868" y="1571612"/>
            <a:ext cx="1010100" cy="556850"/>
          </a:xfrm>
          <a:prstGeom prst="rect">
            <a:avLst/>
          </a:prstGeom>
          <a:noFill/>
        </p:spPr>
      </p:pic>
      <p:pic>
        <p:nvPicPr>
          <p:cNvPr id="2052" name="Picture 4" descr="مميزات متصفح إنترنت إكسبلورر - موضوع"/>
          <p:cNvPicPr>
            <a:picLocks noChangeAspect="1" noChangeArrowheads="1"/>
          </p:cNvPicPr>
          <p:nvPr/>
        </p:nvPicPr>
        <p:blipFill>
          <a:blip r:embed="rId3"/>
          <a:srcRect/>
          <a:stretch>
            <a:fillRect/>
          </a:stretch>
        </p:blipFill>
        <p:spPr bwMode="auto">
          <a:xfrm>
            <a:off x="2714612" y="3857628"/>
            <a:ext cx="1352252" cy="6429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المتصفحات المتوفرة والمشهورة</a:t>
            </a:r>
            <a:endParaRPr lang="fr-FR" dirty="0"/>
          </a:p>
        </p:txBody>
      </p:sp>
      <p:sp>
        <p:nvSpPr>
          <p:cNvPr id="3" name="Espace réservé du contenu 2"/>
          <p:cNvSpPr>
            <a:spLocks noGrp="1"/>
          </p:cNvSpPr>
          <p:nvPr>
            <p:ph sz="quarter" idx="1"/>
          </p:nvPr>
        </p:nvSpPr>
        <p:spPr>
          <a:xfrm>
            <a:off x="642910" y="1500174"/>
            <a:ext cx="8153400" cy="4786346"/>
          </a:xfrm>
        </p:spPr>
        <p:txBody>
          <a:bodyPr>
            <a:normAutofit/>
          </a:bodyPr>
          <a:lstStyle/>
          <a:p>
            <a:pPr algn="just" rtl="1" fontAlgn="base"/>
            <a:r>
              <a:rPr lang="ar-DZ" b="1" u="sng" dirty="0" err="1" smtClean="0"/>
              <a:t>موزيلا</a:t>
            </a:r>
            <a:r>
              <a:rPr lang="ar-DZ" b="1" u="sng" dirty="0" smtClean="0"/>
              <a:t> </a:t>
            </a:r>
            <a:r>
              <a:rPr lang="ar-DZ" b="1" u="sng" dirty="0" err="1" smtClean="0"/>
              <a:t>فايرفوكس</a:t>
            </a:r>
            <a:r>
              <a:rPr lang="fr-CA" b="1" u="sng" dirty="0" smtClean="0"/>
              <a:t> </a:t>
            </a:r>
            <a:r>
              <a:rPr lang="fr-CA" b="1" u="sng" dirty="0" err="1" smtClean="0"/>
              <a:t>MozillaFirfox</a:t>
            </a:r>
            <a:r>
              <a:rPr lang="ar-DZ" b="1" u="sng" dirty="0" smtClean="0"/>
              <a:t>         </a:t>
            </a:r>
            <a:r>
              <a:rPr lang="ar-DZ" dirty="0" smtClean="0"/>
              <a:t>  ويتفوق متصفح </a:t>
            </a:r>
            <a:r>
              <a:rPr lang="ar-DZ" dirty="0" err="1" smtClean="0"/>
              <a:t>فايرفوكس</a:t>
            </a:r>
            <a:r>
              <a:rPr lang="ar-DZ" dirty="0" smtClean="0"/>
              <a:t> علي متصفح </a:t>
            </a:r>
            <a:r>
              <a:rPr lang="ar-DZ" dirty="0" err="1" smtClean="0"/>
              <a:t>جوجل</a:t>
            </a:r>
            <a:r>
              <a:rPr lang="ar-DZ" dirty="0" smtClean="0"/>
              <a:t> كروم في السرعة الكبيرة للغاية في التنقل بين صفحات الويب. يعمل علي حماية جميع معلومات وبيانات المستخدمين بنسبة عالية ودقة تشفير عالية جداً، ولا يستهلك المتصفح من موارد الكمبيوتر على عكس متصفح </a:t>
            </a:r>
            <a:r>
              <a:rPr lang="ar-DZ" dirty="0" err="1" smtClean="0"/>
              <a:t>جوجل</a:t>
            </a:r>
            <a:r>
              <a:rPr lang="ar-DZ" dirty="0" smtClean="0"/>
              <a:t> كروم.</a:t>
            </a:r>
          </a:p>
          <a:p>
            <a:pPr algn="r" rtl="1" fontAlgn="base"/>
            <a:r>
              <a:rPr lang="ar-DZ" b="1" u="sng" dirty="0" smtClean="0"/>
              <a:t>الأوبرا</a:t>
            </a:r>
            <a:r>
              <a:rPr lang="fr-CA" b="1" u="sng" dirty="0" smtClean="0"/>
              <a:t>  Opéra </a:t>
            </a:r>
            <a:r>
              <a:rPr lang="ar-DZ" dirty="0" smtClean="0"/>
              <a:t>           تميز متصفح </a:t>
            </a:r>
            <a:r>
              <a:rPr lang="ar-DZ" dirty="0" err="1" smtClean="0"/>
              <a:t>اوبرا</a:t>
            </a:r>
            <a:r>
              <a:rPr lang="ar-DZ" dirty="0" smtClean="0"/>
              <a:t> بواجهة مستخدم رائعة وأنيقة فهو متصفح آمن وسريع وعصري ويتميز بمظهر رائع. يجعل البرنامج عملية التصفح المواقع أكثر سهولة </a:t>
            </a:r>
            <a:r>
              <a:rPr lang="ar-DZ" dirty="0" smtClean="0"/>
              <a:t>ومتعة</a:t>
            </a:r>
            <a:r>
              <a:rPr lang="fr-CA" dirty="0" smtClean="0"/>
              <a:t>.</a:t>
            </a:r>
            <a:endParaRPr lang="fr-FR" dirty="0"/>
          </a:p>
        </p:txBody>
      </p:sp>
      <p:pic>
        <p:nvPicPr>
          <p:cNvPr id="1026" name="Picture 2" descr="Firefox"/>
          <p:cNvPicPr>
            <a:picLocks noChangeAspect="1" noChangeArrowheads="1"/>
          </p:cNvPicPr>
          <p:nvPr/>
        </p:nvPicPr>
        <p:blipFill>
          <a:blip r:embed="rId2"/>
          <a:srcRect/>
          <a:stretch>
            <a:fillRect/>
          </a:stretch>
        </p:blipFill>
        <p:spPr bwMode="auto">
          <a:xfrm>
            <a:off x="3357554" y="1071546"/>
            <a:ext cx="857250" cy="866776"/>
          </a:xfrm>
          <a:prstGeom prst="rect">
            <a:avLst/>
          </a:prstGeom>
          <a:noFill/>
        </p:spPr>
      </p:pic>
      <p:pic>
        <p:nvPicPr>
          <p:cNvPr id="1027" name="Picture 3" descr="C:\Users\compaq\Desktop\semestre 2 inf2\opera-logo.png"/>
          <p:cNvPicPr>
            <a:picLocks noChangeAspect="1" noChangeArrowheads="1"/>
          </p:cNvPicPr>
          <p:nvPr/>
        </p:nvPicPr>
        <p:blipFill>
          <a:blip r:embed="rId3"/>
          <a:srcRect/>
          <a:stretch>
            <a:fillRect/>
          </a:stretch>
        </p:blipFill>
        <p:spPr bwMode="auto">
          <a:xfrm>
            <a:off x="5643570" y="4071942"/>
            <a:ext cx="642942" cy="64294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محركات </a:t>
            </a:r>
            <a:r>
              <a:rPr lang="ar-DZ" b="1" dirty="0" smtClean="0"/>
              <a:t>البحث</a:t>
            </a:r>
            <a:r>
              <a:rPr lang="fr-CA" b="1" dirty="0" smtClean="0"/>
              <a:t>Moteur de recherche </a:t>
            </a:r>
            <a:endParaRPr lang="fr-FR" dirty="0"/>
          </a:p>
        </p:txBody>
      </p:sp>
      <p:sp>
        <p:nvSpPr>
          <p:cNvPr id="3" name="Espace réservé du contenu 2"/>
          <p:cNvSpPr>
            <a:spLocks noGrp="1"/>
          </p:cNvSpPr>
          <p:nvPr>
            <p:ph sz="quarter" idx="1"/>
          </p:nvPr>
        </p:nvSpPr>
        <p:spPr/>
        <p:txBody>
          <a:bodyPr>
            <a:normAutofit/>
          </a:bodyPr>
          <a:lstStyle/>
          <a:p>
            <a:pPr algn="just" rtl="1"/>
            <a:r>
              <a:rPr lang="ar-DZ" b="1" u="sng" dirty="0" smtClean="0"/>
              <a:t>محرك البحث </a:t>
            </a:r>
            <a:r>
              <a:rPr lang="fr-CA" b="1" u="sng" dirty="0" err="1" smtClean="0"/>
              <a:t>Search</a:t>
            </a:r>
            <a:r>
              <a:rPr lang="fr-CA" b="1" u="sng" dirty="0" smtClean="0"/>
              <a:t> </a:t>
            </a:r>
            <a:r>
              <a:rPr lang="fr-CA" b="1" u="sng" dirty="0" err="1" smtClean="0"/>
              <a:t>engine</a:t>
            </a:r>
            <a:r>
              <a:rPr lang="ar-DZ" dirty="0" smtClean="0"/>
              <a:t>هو </a:t>
            </a:r>
            <a:r>
              <a:rPr lang="ar-DZ" dirty="0" smtClean="0"/>
              <a:t>برنامج يُتيح للمُستخدِمين البحثَ عن كلمات محددة ضمن</a:t>
            </a:r>
            <a:r>
              <a:rPr lang="fr-FR" dirty="0" smtClean="0"/>
              <a:t> </a:t>
            </a:r>
            <a:r>
              <a:rPr lang="ar-DZ" dirty="0" smtClean="0"/>
              <a:t>مصادر الإنترنت المختلفة</a:t>
            </a:r>
            <a:r>
              <a:rPr lang="ar-DZ" dirty="0" smtClean="0"/>
              <a:t>،</a:t>
            </a:r>
            <a:r>
              <a:rPr lang="ar-DZ" dirty="0" smtClean="0"/>
              <a:t> </a:t>
            </a:r>
            <a:r>
              <a:rPr lang="ar-DZ" dirty="0" smtClean="0"/>
              <a:t>هو </a:t>
            </a:r>
            <a:r>
              <a:rPr lang="ar-DZ" dirty="0" smtClean="0"/>
              <a:t>برنامج يُتيح للمُستخدِم البحث في قاعدة البيانات والمعلومات الموجودة على شبكة الإنترنت </a:t>
            </a:r>
            <a:r>
              <a:rPr lang="ar-DZ" dirty="0" smtClean="0"/>
              <a:t>العالمية.</a:t>
            </a:r>
            <a:r>
              <a:rPr lang="ar-DZ" dirty="0" smtClean="0"/>
              <a:t/>
            </a:r>
            <a:br>
              <a:rPr lang="ar-DZ" dirty="0" smtClean="0"/>
            </a:br>
            <a:r>
              <a:rPr lang="ar-DZ" dirty="0" smtClean="0"/>
              <a:t>ويتألف </a:t>
            </a:r>
            <a:r>
              <a:rPr lang="ar-DZ" dirty="0" smtClean="0"/>
              <a:t>محرك البحث من ثلاثة أجزاء رئيسة هي:</a:t>
            </a:r>
          </a:p>
          <a:p>
            <a:pPr algn="r" rtl="1"/>
            <a:r>
              <a:rPr lang="ar-DZ" dirty="0" smtClean="0"/>
              <a:t>برنامج العنكبوت </a:t>
            </a:r>
            <a:r>
              <a:rPr lang="fr-FR" dirty="0" smtClean="0"/>
              <a:t>(spider program) </a:t>
            </a:r>
            <a:r>
              <a:rPr lang="ar-DZ" dirty="0" smtClean="0"/>
              <a:t>.</a:t>
            </a:r>
          </a:p>
          <a:p>
            <a:pPr algn="r" rtl="1"/>
            <a:r>
              <a:rPr lang="ar-DZ" dirty="0" smtClean="0"/>
              <a:t>برنامج المُفهرِس </a:t>
            </a:r>
            <a:r>
              <a:rPr lang="fr-FR" dirty="0" smtClean="0"/>
              <a:t>(indexer program) </a:t>
            </a:r>
            <a:r>
              <a:rPr lang="ar-DZ" dirty="0" smtClean="0"/>
              <a:t>.</a:t>
            </a:r>
          </a:p>
          <a:p>
            <a:pPr algn="r" rtl="1"/>
            <a:r>
              <a:rPr lang="ar-DZ" dirty="0" smtClean="0"/>
              <a:t>برنامج محرك البحث.</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وظيفة البرامج المكونة لمحرك البحث:</a:t>
            </a:r>
            <a:endParaRPr lang="fr-FR" dirty="0"/>
          </a:p>
        </p:txBody>
      </p:sp>
      <p:sp>
        <p:nvSpPr>
          <p:cNvPr id="3" name="Espace réservé du contenu 2"/>
          <p:cNvSpPr>
            <a:spLocks noGrp="1"/>
          </p:cNvSpPr>
          <p:nvPr>
            <p:ph sz="quarter" idx="1"/>
          </p:nvPr>
        </p:nvSpPr>
        <p:spPr/>
        <p:txBody>
          <a:bodyPr/>
          <a:lstStyle/>
          <a:p>
            <a:endParaRPr lang="fr-FR" dirty="0" smtClean="0"/>
          </a:p>
          <a:p>
            <a:pPr algn="just" rtl="1"/>
            <a:r>
              <a:rPr lang="ar-DZ" b="1" u="sng" dirty="0" smtClean="0"/>
              <a:t>برنامجَ العنكبوت</a:t>
            </a:r>
            <a:r>
              <a:rPr lang="fr-FR" b="1" u="sng" dirty="0" smtClean="0"/>
              <a:t> </a:t>
            </a:r>
            <a:r>
              <a:rPr lang="fr-FR" dirty="0" smtClean="0"/>
              <a:t>:</a:t>
            </a:r>
            <a:r>
              <a:rPr lang="ar-DZ" dirty="0" smtClean="0"/>
              <a:t>تَستخدِم محركاتُ البحث برنامجَ العنكبوت</a:t>
            </a:r>
            <a:r>
              <a:rPr lang="fr-FR" dirty="0" smtClean="0"/>
              <a:t> spider</a:t>
            </a:r>
            <a:r>
              <a:rPr lang="ar-DZ" dirty="0" smtClean="0"/>
              <a:t> لإيجاد صفحات جديدة على الويب لإضافتها ويسمى هذا البرنامج أيضاً الزاحف </a:t>
            </a:r>
            <a:r>
              <a:rPr lang="fr-FR" dirty="0" smtClean="0"/>
              <a:t>crawler</a:t>
            </a:r>
            <a:r>
              <a:rPr lang="ar-DZ" dirty="0" smtClean="0"/>
              <a:t> لأنه يُبحر في الإنترنت بهدوء لزيارة صفحات الويب والاطلاع على محتوياتها، ويأخذ هذا البرنامج مؤشرات المواقع من عنوان الصفحة والكلمات </a:t>
            </a:r>
            <a:r>
              <a:rPr lang="ar-DZ" dirty="0" err="1" smtClean="0"/>
              <a:t>المفتاحية</a:t>
            </a:r>
            <a:r>
              <a:rPr lang="ar-DZ" dirty="0" smtClean="0"/>
              <a:t> ولا تقتصر زيارة برنامج العنكبوت على الصفحة الأولى للموقع بل يتابع البرنامج تَعقُّبَ الروابط الموجودة فيها لزيارة صفحات أخرى.</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r" rtl="1"/>
            <a:endParaRPr lang="fr-FR" dirty="0" smtClean="0"/>
          </a:p>
          <a:p>
            <a:pPr algn="just" rtl="1"/>
            <a:r>
              <a:rPr lang="ar-DZ" b="1" dirty="0" smtClean="0"/>
              <a:t>برنامج </a:t>
            </a:r>
            <a:r>
              <a:rPr lang="ar-DZ" b="1" dirty="0" smtClean="0"/>
              <a:t>المُفهرس </a:t>
            </a:r>
            <a:r>
              <a:rPr lang="ar-DZ" dirty="0" smtClean="0"/>
              <a:t>:ُمثل برنامج المُفَهرِس</a:t>
            </a:r>
            <a:r>
              <a:rPr lang="fr-FR" dirty="0" smtClean="0"/>
              <a:t> index program </a:t>
            </a:r>
            <a:r>
              <a:rPr lang="ar-DZ" dirty="0" smtClean="0"/>
              <a:t>الكتالوج</a:t>
            </a:r>
            <a:r>
              <a:rPr lang="fr-FR" dirty="0" smtClean="0"/>
              <a:t> catalogue</a:t>
            </a:r>
            <a:r>
              <a:rPr lang="ar-DZ" dirty="0" smtClean="0"/>
              <a:t> أحيانا بقاعدة بيانات ضخمة </a:t>
            </a:r>
            <a:r>
              <a:rPr lang="fr-FR" dirty="0" err="1" smtClean="0"/>
              <a:t>database</a:t>
            </a:r>
            <a:r>
              <a:rPr lang="fr-FR" dirty="0" smtClean="0"/>
              <a:t> </a:t>
            </a:r>
            <a:r>
              <a:rPr lang="ar-DZ" dirty="0" smtClean="0"/>
              <a:t>تُوَصِّف صفحات الويب، وتَعتمد في هذا التوصيف على المعلومات التي حَصَلت عليها من برنامج العنكبوت.</a:t>
            </a:r>
            <a:endParaRPr lang="fr-FR" dirty="0" smtClean="0"/>
          </a:p>
          <a:p>
            <a:pPr algn="r" rtl="1">
              <a:buNone/>
            </a:pPr>
            <a:endParaRPr lang="fr-FR" dirty="0"/>
          </a:p>
        </p:txBody>
      </p:sp>
      <p:sp>
        <p:nvSpPr>
          <p:cNvPr id="4" name="Titre 1"/>
          <p:cNvSpPr>
            <a:spLocks noGrp="1"/>
          </p:cNvSpPr>
          <p:nvPr>
            <p:ph type="title"/>
          </p:nvPr>
        </p:nvSpPr>
        <p:spPr/>
        <p:txBody>
          <a:bodyPr/>
          <a:lstStyle/>
          <a:p>
            <a:pPr algn="r" rtl="1"/>
            <a:r>
              <a:rPr lang="ar-DZ" b="1" dirty="0" smtClean="0"/>
              <a:t>وظيفة البرامج المكونة لمحرك البحث:</a:t>
            </a:r>
            <a:endParaRPr lang="fr-F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just" rtl="1"/>
            <a:r>
              <a:rPr lang="ar-DZ" b="1" dirty="0" smtClean="0"/>
              <a:t>برنامج محرك البحث </a:t>
            </a:r>
            <a:r>
              <a:rPr lang="ar-DZ" dirty="0" smtClean="0"/>
              <a:t>:يبدأ دور برنامج محرك البحث عند كتابة كلمة </a:t>
            </a:r>
            <a:r>
              <a:rPr lang="ar-DZ" dirty="0" err="1" smtClean="0"/>
              <a:t>مفتاحية</a:t>
            </a:r>
            <a:r>
              <a:rPr lang="ar-DZ" dirty="0" smtClean="0"/>
              <a:t> في مربع البحث.</a:t>
            </a:r>
          </a:p>
          <a:p>
            <a:pPr algn="just" rtl="1"/>
            <a:r>
              <a:rPr lang="ar-DZ" dirty="0" smtClean="0"/>
              <a:t>يأخذ هذا البرنامج الكلمة </a:t>
            </a:r>
            <a:r>
              <a:rPr lang="ar-DZ" dirty="0" err="1" smtClean="0"/>
              <a:t>المفتاحية</a:t>
            </a:r>
            <a:r>
              <a:rPr lang="ar-DZ" dirty="0" smtClean="0"/>
              <a:t> ويبحث عن صفحات الويب التي تحقق الاستعلام الذي كونه برنامج المُفهرس في قاعدة بيانات الفهرس ثم تُعرَض نتيجة البحث المتمثلة بصفحات الويب التي طلبها المُستخدِم في نافذة المُستعرض.</a:t>
            </a:r>
            <a:endParaRPr lang="fr-FR" dirty="0"/>
          </a:p>
        </p:txBody>
      </p:sp>
      <p:sp>
        <p:nvSpPr>
          <p:cNvPr id="4" name="Titre 1"/>
          <p:cNvSpPr>
            <a:spLocks noGrp="1"/>
          </p:cNvSpPr>
          <p:nvPr>
            <p:ph type="title"/>
          </p:nvPr>
        </p:nvSpPr>
        <p:spPr/>
        <p:txBody>
          <a:bodyPr/>
          <a:lstStyle/>
          <a:p>
            <a:pPr algn="r" rtl="1"/>
            <a:r>
              <a:rPr lang="ar-DZ" b="1" dirty="0" smtClean="0"/>
              <a:t>وظيفة البرامج المكونة لمحرك البحث:</a:t>
            </a:r>
            <a:endParaRPr lang="fr-FR"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17659</TotalTime>
  <Words>467</Words>
  <PresentationFormat>Affichage à l'écran (4:3)</PresentationFormat>
  <Paragraphs>48</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Médian</vt:lpstr>
      <vt:lpstr>Diapositive 1</vt:lpstr>
      <vt:lpstr>المتصفح</vt:lpstr>
      <vt:lpstr>  لمحة تاريخية </vt:lpstr>
      <vt:lpstr>المتصفحات المتوفرة والمشهورة</vt:lpstr>
      <vt:lpstr>المتصفحات المتوفرة والمشهورة</vt:lpstr>
      <vt:lpstr>محركات البحثMoteur de recherche </vt:lpstr>
      <vt:lpstr>وظيفة البرامج المكونة لمحرك البحث:</vt:lpstr>
      <vt:lpstr>وظيفة البرامج المكونة لمحرك البحث:</vt:lpstr>
      <vt:lpstr>وظيفة البرامج المكونة لمحرك البحث:</vt:lpstr>
      <vt:lpstr> أمثلة على محركات البحث:  </vt:lpstr>
      <vt:lpstr>محرك البحث Google</vt:lpstr>
      <vt:lpstr>محرك البحث Yahoo</vt:lpstr>
      <vt:lpstr>محرك البحث bing</vt:lpstr>
      <vt:lpstr>محرك بحث Ask </vt:lpstr>
      <vt:lpstr>آلية عمل محرك البحث</vt:lpstr>
      <vt:lpstr>آلية عمل محرك البحث</vt:lpstr>
      <vt:lpstr>الفرق بين المتصفح ومحرك البحث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compaq</dc:creator>
  <cp:lastModifiedBy>compaq</cp:lastModifiedBy>
  <cp:revision>37</cp:revision>
  <dcterms:created xsi:type="dcterms:W3CDTF">2021-03-28T16:44:20Z</dcterms:created>
  <dcterms:modified xsi:type="dcterms:W3CDTF">2021-04-09T21:47:04Z</dcterms:modified>
</cp:coreProperties>
</file>