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8" r:id="rId4"/>
    <p:sldId id="259" r:id="rId5"/>
    <p:sldId id="260" r:id="rId6"/>
    <p:sldId id="265" r:id="rId7"/>
    <p:sldId id="261" r:id="rId8"/>
    <p:sldId id="262" r:id="rId9"/>
    <p:sldId id="263" r:id="rId10"/>
    <p:sldId id="264" r:id="rId11"/>
    <p:sldId id="266" r:id="rId12"/>
    <p:sldId id="269" r:id="rId13"/>
    <p:sldId id="270" r:id="rId14"/>
    <p:sldId id="271" r:id="rId15"/>
    <p:sldId id="27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A36879-177E-4430-A6AD-881F9B458C30}" type="datetimeFigureOut">
              <a:rPr lang="fr-FR" smtClean="0"/>
              <a:pPr/>
              <a:t>26/04/2020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2C9856-E1E4-4F32-A9C9-68BD9A750EA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36879-177E-4430-A6AD-881F9B458C30}" type="datetimeFigureOut">
              <a:rPr lang="fr-FR" smtClean="0"/>
              <a:pPr/>
              <a:t>26/04/2020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C9856-E1E4-4F32-A9C9-68BD9A750EA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1">
            <a:schemeClr val="accent6"/>
          </a:lnRef>
          <a:fillRef idx="2">
            <a:schemeClr val="accent6"/>
          </a:fillRef>
          <a:effectRef idx="1">
            <a:schemeClr val="accent6"/>
          </a:effectRef>
          <a:fontRef idx="minor">
            <a:schemeClr val="dk1"/>
          </a:fontRef>
        </p:style>
        <p:txBody>
          <a:bodyPr/>
          <a:lstStyle/>
          <a:p>
            <a:r>
              <a:rPr lang="fr-FR" dirty="0" smtClean="0"/>
              <a:t>Learning </a:t>
            </a:r>
            <a:r>
              <a:rPr lang="fr-FR" dirty="0" err="1" smtClean="0"/>
              <a:t>strategies</a:t>
            </a:r>
            <a:r>
              <a:rPr lang="fr-FR" dirty="0" smtClean="0"/>
              <a:t> and </a:t>
            </a:r>
            <a:r>
              <a:rPr lang="fr-FR" dirty="0" err="1" smtClean="0"/>
              <a:t>learner’s</a:t>
            </a:r>
            <a:r>
              <a:rPr lang="fr-FR" dirty="0" smtClean="0"/>
              <a:t> </a:t>
            </a:r>
            <a:r>
              <a:rPr lang="fr-FR" dirty="0" err="1" smtClean="0"/>
              <a:t>autonomy</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lstStyle/>
          <a:p>
            <a:pPr>
              <a:buFont typeface="Wingdings" pitchFamily="2" charset="2"/>
              <a:buChar char="ü"/>
            </a:pPr>
            <a:r>
              <a:rPr lang="fr-FR" dirty="0" smtClean="0"/>
              <a:t> The use of all </a:t>
            </a:r>
            <a:r>
              <a:rPr lang="fr-FR" dirty="0" err="1" smtClean="0"/>
              <a:t>purpose</a:t>
            </a:r>
            <a:r>
              <a:rPr lang="fr-FR" dirty="0" smtClean="0"/>
              <a:t> </a:t>
            </a:r>
            <a:r>
              <a:rPr lang="fr-FR" dirty="0" err="1" smtClean="0"/>
              <a:t>words</a:t>
            </a:r>
            <a:r>
              <a:rPr lang="fr-FR" dirty="0" smtClean="0"/>
              <a:t> (</a:t>
            </a:r>
            <a:r>
              <a:rPr lang="fr-FR" dirty="0" err="1" smtClean="0"/>
              <a:t>thing</a:t>
            </a:r>
            <a:r>
              <a:rPr lang="fr-FR" dirty="0" smtClean="0"/>
              <a:t>, </a:t>
            </a:r>
            <a:r>
              <a:rPr lang="fr-FR" dirty="0" err="1" smtClean="0"/>
              <a:t>stuff</a:t>
            </a:r>
            <a:r>
              <a:rPr lang="fr-FR" dirty="0" smtClean="0"/>
              <a:t>, </a:t>
            </a:r>
            <a:r>
              <a:rPr lang="fr-FR" dirty="0" err="1" smtClean="0"/>
              <a:t>what</a:t>
            </a:r>
            <a:r>
              <a:rPr lang="fr-FR" dirty="0" smtClean="0"/>
              <a:t> do </a:t>
            </a:r>
            <a:r>
              <a:rPr lang="fr-FR" dirty="0" err="1" smtClean="0"/>
              <a:t>you</a:t>
            </a:r>
            <a:r>
              <a:rPr lang="fr-FR" dirty="0" smtClean="0"/>
              <a:t> call </a:t>
            </a:r>
            <a:r>
              <a:rPr lang="fr-FR" dirty="0" err="1" smtClean="0"/>
              <a:t>that</a:t>
            </a:r>
            <a:r>
              <a:rPr lang="fr-FR" dirty="0" smtClean="0"/>
              <a:t>)</a:t>
            </a:r>
          </a:p>
          <a:p>
            <a:pPr>
              <a:buFont typeface="Wingdings" pitchFamily="2" charset="2"/>
              <a:buChar char="ü"/>
            </a:pPr>
            <a:r>
              <a:rPr lang="fr-FR" dirty="0" smtClean="0"/>
              <a:t>Word </a:t>
            </a:r>
            <a:r>
              <a:rPr lang="fr-FR" dirty="0" err="1" smtClean="0"/>
              <a:t>coinage</a:t>
            </a:r>
            <a:r>
              <a:rPr lang="fr-FR" dirty="0" smtClean="0"/>
              <a:t>: </a:t>
            </a:r>
            <a:r>
              <a:rPr lang="fr-FR" dirty="0" err="1" smtClean="0"/>
              <a:t>vegetarinist</a:t>
            </a:r>
            <a:r>
              <a:rPr lang="fr-FR" dirty="0" smtClean="0"/>
              <a:t> </a:t>
            </a:r>
            <a:r>
              <a:rPr lang="fr-FR" dirty="0" err="1" smtClean="0"/>
              <a:t>instead</a:t>
            </a:r>
            <a:r>
              <a:rPr lang="fr-FR" dirty="0" smtClean="0"/>
              <a:t> of </a:t>
            </a:r>
            <a:r>
              <a:rPr lang="fr-FR" dirty="0" err="1" smtClean="0"/>
              <a:t>vegetarian</a:t>
            </a:r>
            <a:r>
              <a:rPr lang="fr-FR" dirty="0" smtClean="0"/>
              <a:t> or I </a:t>
            </a:r>
            <a:r>
              <a:rPr lang="fr-FR" dirty="0" err="1" smtClean="0"/>
              <a:t>am</a:t>
            </a:r>
            <a:r>
              <a:rPr lang="fr-FR" dirty="0" smtClean="0"/>
              <a:t> </a:t>
            </a:r>
            <a:r>
              <a:rPr lang="fr-FR" dirty="0" err="1" smtClean="0"/>
              <a:t>obligate</a:t>
            </a:r>
            <a:r>
              <a:rPr lang="fr-FR" dirty="0" smtClean="0"/>
              <a:t> </a:t>
            </a:r>
            <a:r>
              <a:rPr lang="fr-FR" dirty="0" err="1" smtClean="0"/>
              <a:t>instead</a:t>
            </a:r>
            <a:r>
              <a:rPr lang="fr-FR" dirty="0" smtClean="0"/>
              <a:t> of I </a:t>
            </a:r>
            <a:r>
              <a:rPr lang="fr-FR" dirty="0" err="1" smtClean="0"/>
              <a:t>am</a:t>
            </a:r>
            <a:r>
              <a:rPr lang="fr-FR" dirty="0" smtClean="0"/>
              <a:t> </a:t>
            </a:r>
            <a:r>
              <a:rPr lang="fr-FR" dirty="0" err="1" smtClean="0"/>
              <a:t>obliged</a:t>
            </a:r>
            <a:r>
              <a:rPr lang="fr-FR" dirty="0" smtClean="0"/>
              <a:t>.</a:t>
            </a:r>
          </a:p>
          <a:p>
            <a:pPr>
              <a:buFont typeface="Wingdings" pitchFamily="2" charset="2"/>
              <a:buChar char="ü"/>
            </a:pPr>
            <a:r>
              <a:rPr lang="fr-FR" dirty="0" smtClean="0"/>
              <a:t> Code </a:t>
            </a:r>
            <a:r>
              <a:rPr lang="fr-FR" dirty="0" err="1" smtClean="0"/>
              <a:t>switching</a:t>
            </a:r>
            <a:r>
              <a:rPr lang="fr-FR" dirty="0" smtClean="0"/>
              <a:t>: The use of first or second </a:t>
            </a:r>
            <a:r>
              <a:rPr lang="fr-FR" dirty="0" err="1" smtClean="0"/>
              <a:t>language</a:t>
            </a:r>
            <a:r>
              <a:rPr lang="fr-FR" dirty="0" smtClean="0"/>
              <a:t> </a:t>
            </a:r>
            <a:r>
              <a:rPr lang="fr-FR" dirty="0" err="1" smtClean="0"/>
              <a:t>within</a:t>
            </a:r>
            <a:r>
              <a:rPr lang="fr-FR" dirty="0" smtClean="0"/>
              <a:t> a speech. It </a:t>
            </a:r>
            <a:r>
              <a:rPr lang="fr-FR" dirty="0" err="1" smtClean="0"/>
              <a:t>happens</a:t>
            </a:r>
            <a:r>
              <a:rPr lang="fr-FR" dirty="0" smtClean="0"/>
              <a:t> in </a:t>
            </a:r>
            <a:r>
              <a:rPr lang="fr-FR" dirty="0" err="1" smtClean="0"/>
              <a:t>early</a:t>
            </a:r>
            <a:r>
              <a:rPr lang="fr-FR" dirty="0" smtClean="0"/>
              <a:t> stages of </a:t>
            </a:r>
            <a:r>
              <a:rPr lang="fr-FR" dirty="0" err="1" smtClean="0"/>
              <a:t>language</a:t>
            </a:r>
            <a:r>
              <a:rPr lang="fr-FR" dirty="0" smtClean="0"/>
              <a:t> </a:t>
            </a:r>
            <a:r>
              <a:rPr lang="fr-FR" dirty="0" err="1" smtClean="0"/>
              <a:t>learning</a:t>
            </a:r>
            <a:r>
              <a:rPr lang="fr-FR" dirty="0" smtClean="0"/>
              <a:t>.</a:t>
            </a:r>
          </a:p>
          <a:p>
            <a:pPr>
              <a:buFont typeface="Wingdings" pitchFamily="2" charset="2"/>
              <a:buChar char="ü"/>
            </a:pPr>
            <a:r>
              <a:rPr lang="fr-FR" dirty="0" smtClean="0"/>
              <a:t> Direct </a:t>
            </a:r>
            <a:r>
              <a:rPr lang="fr-FR" dirty="0" err="1" smtClean="0"/>
              <a:t>appeal</a:t>
            </a:r>
            <a:r>
              <a:rPr lang="fr-FR" dirty="0" smtClean="0"/>
              <a:t> for help: How do </a:t>
            </a:r>
            <a:r>
              <a:rPr lang="fr-FR" dirty="0" err="1" smtClean="0"/>
              <a:t>you</a:t>
            </a:r>
            <a:r>
              <a:rPr lang="fr-FR" dirty="0" smtClean="0"/>
              <a:t> call…….? </a:t>
            </a:r>
          </a:p>
          <a:p>
            <a:pPr>
              <a:buNone/>
            </a:pPr>
            <a:r>
              <a:rPr lang="fr-FR" dirty="0" smtClean="0"/>
              <a:t>      </a:t>
            </a:r>
            <a:r>
              <a:rPr lang="fr-FR" dirty="0" err="1" smtClean="0"/>
              <a:t>what’s</a:t>
            </a:r>
            <a:r>
              <a:rPr lang="fr-FR" dirty="0" smtClean="0"/>
              <a:t> </a:t>
            </a:r>
            <a:r>
              <a:rPr lang="fr-FR" dirty="0" err="1" smtClean="0"/>
              <a:t>its</a:t>
            </a:r>
            <a:r>
              <a:rPr lang="fr-FR" dirty="0" smtClean="0"/>
              <a:t> </a:t>
            </a:r>
            <a:r>
              <a:rPr lang="fr-FR" dirty="0" err="1" smtClean="0"/>
              <a:t>name</a:t>
            </a:r>
            <a:r>
              <a:rPr lang="fr-FR" dirty="0" smtClean="0"/>
              <a:t>?</a:t>
            </a:r>
          </a:p>
          <a:p>
            <a:pPr>
              <a:buFont typeface="Wingdings" pitchFamily="2" charset="2"/>
              <a:buChar char="ü"/>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fr-FR" dirty="0" err="1" smtClean="0"/>
              <a:t>Learners</a:t>
            </a:r>
            <a:r>
              <a:rPr lang="fr-FR" dirty="0" smtClean="0"/>
              <a:t>’ </a:t>
            </a:r>
            <a:r>
              <a:rPr lang="fr-FR" dirty="0" err="1" smtClean="0"/>
              <a:t>autonomy</a:t>
            </a:r>
            <a:r>
              <a:rPr lang="fr-FR" dirty="0" smtClean="0"/>
              <a:t> and </a:t>
            </a:r>
            <a:r>
              <a:rPr lang="fr-FR" dirty="0" err="1" smtClean="0"/>
              <a:t>strategy</a:t>
            </a:r>
            <a:r>
              <a:rPr lang="fr-FR" dirty="0" smtClean="0"/>
              <a:t> </a:t>
            </a:r>
            <a:r>
              <a:rPr lang="fr-FR" dirty="0" err="1" smtClean="0"/>
              <a:t>based</a:t>
            </a:r>
            <a:r>
              <a:rPr lang="fr-FR" dirty="0" smtClean="0"/>
              <a:t> instructions</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The end of the 80’s and the </a:t>
            </a:r>
            <a:r>
              <a:rPr lang="fr-FR" dirty="0" err="1" smtClean="0"/>
              <a:t>beginning</a:t>
            </a:r>
            <a:r>
              <a:rPr lang="fr-FR" dirty="0" smtClean="0"/>
              <a:t> of the 90’s </a:t>
            </a:r>
            <a:r>
              <a:rPr lang="fr-FR" dirty="0" err="1" smtClean="0"/>
              <a:t>marked</a:t>
            </a:r>
            <a:r>
              <a:rPr lang="fr-FR" dirty="0" smtClean="0"/>
              <a:t> the shift </a:t>
            </a:r>
            <a:r>
              <a:rPr lang="fr-FR" dirty="0" err="1" smtClean="0"/>
              <a:t>from</a:t>
            </a:r>
            <a:r>
              <a:rPr lang="fr-FR" dirty="0" smtClean="0"/>
              <a:t> </a:t>
            </a:r>
            <a:r>
              <a:rPr lang="fr-FR" dirty="0" err="1" smtClean="0"/>
              <a:t>finding</a:t>
            </a:r>
            <a:r>
              <a:rPr lang="fr-FR" dirty="0" smtClean="0"/>
              <a:t> effective </a:t>
            </a:r>
            <a:r>
              <a:rPr lang="fr-FR" dirty="0" err="1" smtClean="0"/>
              <a:t>teaching</a:t>
            </a:r>
            <a:r>
              <a:rPr lang="fr-FR" dirty="0" smtClean="0"/>
              <a:t> </a:t>
            </a:r>
            <a:r>
              <a:rPr lang="fr-FR" dirty="0" err="1" smtClean="0"/>
              <a:t>method</a:t>
            </a:r>
            <a:r>
              <a:rPr lang="fr-FR" dirty="0" smtClean="0"/>
              <a:t> to </a:t>
            </a:r>
            <a:r>
              <a:rPr lang="fr-FR" dirty="0" err="1" smtClean="0"/>
              <a:t>learners</a:t>
            </a:r>
            <a:r>
              <a:rPr lang="fr-FR" dirty="0" smtClean="0"/>
              <a:t>’ </a:t>
            </a:r>
            <a:r>
              <a:rPr lang="fr-FR" dirty="0" err="1" smtClean="0"/>
              <a:t>autonomy</a:t>
            </a:r>
            <a:r>
              <a:rPr lang="fr-FR" dirty="0" smtClean="0"/>
              <a:t>. In </a:t>
            </a:r>
            <a:r>
              <a:rPr lang="fr-FR" dirty="0" err="1" smtClean="0"/>
              <a:t>other</a:t>
            </a:r>
            <a:r>
              <a:rPr lang="fr-FR" dirty="0" smtClean="0"/>
              <a:t> </a:t>
            </a:r>
            <a:r>
              <a:rPr lang="fr-FR" dirty="0" err="1" smtClean="0"/>
              <a:t>words</a:t>
            </a:r>
            <a:r>
              <a:rPr lang="fr-FR" dirty="0" smtClean="0"/>
              <a:t>, </a:t>
            </a:r>
            <a:r>
              <a:rPr lang="fr-FR" dirty="0" err="1" smtClean="0"/>
              <a:t>instead</a:t>
            </a:r>
            <a:r>
              <a:rPr lang="fr-FR" dirty="0" smtClean="0"/>
              <a:t> of </a:t>
            </a:r>
            <a:r>
              <a:rPr lang="fr-FR" dirty="0" err="1" smtClean="0"/>
              <a:t>dictating</a:t>
            </a:r>
            <a:r>
              <a:rPr lang="fr-FR" dirty="0" smtClean="0"/>
              <a:t> to the </a:t>
            </a:r>
            <a:r>
              <a:rPr lang="fr-FR" dirty="0" err="1" smtClean="0"/>
              <a:t>language</a:t>
            </a:r>
            <a:r>
              <a:rPr lang="fr-FR" dirty="0" smtClean="0"/>
              <a:t> </a:t>
            </a:r>
            <a:r>
              <a:rPr lang="fr-FR" dirty="0" err="1" smtClean="0"/>
              <a:t>learner</a:t>
            </a:r>
            <a:r>
              <a:rPr lang="fr-FR" dirty="0" smtClean="0"/>
              <a:t> </a:t>
            </a:r>
            <a:r>
              <a:rPr lang="fr-FR" dirty="0" err="1" smtClean="0"/>
              <a:t>what</a:t>
            </a:r>
            <a:r>
              <a:rPr lang="fr-FR" dirty="0" smtClean="0"/>
              <a:t> to do to move </a:t>
            </a:r>
            <a:r>
              <a:rPr lang="fr-FR" dirty="0" err="1" smtClean="0"/>
              <a:t>steps</a:t>
            </a:r>
            <a:r>
              <a:rPr lang="fr-FR" dirty="0" smtClean="0"/>
              <a:t> </a:t>
            </a:r>
            <a:r>
              <a:rPr lang="fr-FR" dirty="0" err="1" smtClean="0"/>
              <a:t>forward</a:t>
            </a:r>
            <a:r>
              <a:rPr lang="fr-FR" dirty="0" smtClean="0"/>
              <a:t> in </a:t>
            </a:r>
            <a:r>
              <a:rPr lang="fr-FR" dirty="0" err="1" smtClean="0"/>
              <a:t>language</a:t>
            </a:r>
            <a:r>
              <a:rPr lang="fr-FR" dirty="0" smtClean="0"/>
              <a:t> </a:t>
            </a:r>
            <a:r>
              <a:rPr lang="fr-FR" dirty="0" err="1" smtClean="0"/>
              <a:t>learning</a:t>
            </a:r>
            <a:r>
              <a:rPr lang="fr-FR" dirty="0" smtClean="0"/>
              <a:t>, </a:t>
            </a:r>
            <a:r>
              <a:rPr lang="fr-FR" dirty="0" err="1" smtClean="0"/>
              <a:t>teachers</a:t>
            </a:r>
            <a:r>
              <a:rPr lang="fr-FR" dirty="0" smtClean="0"/>
              <a:t> </a:t>
            </a:r>
            <a:r>
              <a:rPr lang="fr-FR" dirty="0" err="1" smtClean="0"/>
              <a:t>would</a:t>
            </a:r>
            <a:r>
              <a:rPr lang="fr-FR" dirty="0" smtClean="0"/>
              <a:t> </a:t>
            </a:r>
            <a:r>
              <a:rPr lang="fr-FR" dirty="0" err="1" smtClean="0"/>
              <a:t>ask</a:t>
            </a:r>
            <a:r>
              <a:rPr lang="fr-FR" dirty="0" smtClean="0"/>
              <a:t> </a:t>
            </a:r>
            <a:r>
              <a:rPr lang="fr-FR" dirty="0" err="1" smtClean="0"/>
              <a:t>students</a:t>
            </a:r>
            <a:r>
              <a:rPr lang="fr-FR" dirty="0" smtClean="0"/>
              <a:t> to </a:t>
            </a:r>
            <a:r>
              <a:rPr lang="fr-FR" dirty="0" err="1" smtClean="0"/>
              <a:t>initiate</a:t>
            </a:r>
            <a:r>
              <a:rPr lang="fr-FR" dirty="0" smtClean="0"/>
              <a:t> and to do </a:t>
            </a:r>
            <a:r>
              <a:rPr lang="fr-FR" dirty="0" err="1" smtClean="0"/>
              <a:t>things</a:t>
            </a:r>
            <a:r>
              <a:rPr lang="fr-FR" dirty="0" smtClean="0"/>
              <a:t> in </a:t>
            </a:r>
            <a:r>
              <a:rPr lang="fr-FR" dirty="0" err="1" smtClean="0"/>
              <a:t>their</a:t>
            </a:r>
            <a:r>
              <a:rPr lang="fr-FR" dirty="0" smtClean="0"/>
              <a:t> </a:t>
            </a:r>
            <a:r>
              <a:rPr lang="fr-FR" dirty="0" err="1" smtClean="0"/>
              <a:t>own</a:t>
            </a:r>
            <a:r>
              <a:rPr lang="fr-FR" dirty="0" smtClean="0"/>
              <a:t> </a:t>
            </a:r>
            <a:r>
              <a:rPr lang="fr-FR" dirty="0" err="1" smtClean="0"/>
              <a:t>ways</a:t>
            </a:r>
            <a:r>
              <a:rPr lang="fr-FR" dirty="0" smtClean="0"/>
              <a:t> by for </a:t>
            </a:r>
            <a:r>
              <a:rPr lang="fr-FR" dirty="0" err="1" smtClean="0"/>
              <a:t>example</a:t>
            </a:r>
            <a:r>
              <a:rPr lang="fr-FR" dirty="0" smtClean="0"/>
              <a:t> </a:t>
            </a:r>
            <a:r>
              <a:rPr lang="fr-FR" dirty="0" err="1" smtClean="0"/>
              <a:t>solving</a:t>
            </a:r>
            <a:r>
              <a:rPr lang="fr-FR" dirty="0" smtClean="0"/>
              <a:t> </a:t>
            </a:r>
            <a:r>
              <a:rPr lang="fr-FR" dirty="0" err="1" smtClean="0"/>
              <a:t>problems</a:t>
            </a:r>
            <a:r>
              <a:rPr lang="fr-FR" dirty="0" smtClean="0"/>
              <a:t> in </a:t>
            </a:r>
            <a:r>
              <a:rPr lang="fr-FR" dirty="0" err="1" smtClean="0"/>
              <a:t>small</a:t>
            </a:r>
            <a:r>
              <a:rPr lang="fr-FR" dirty="0" smtClean="0"/>
              <a:t> groups, </a:t>
            </a:r>
            <a:r>
              <a:rPr lang="fr-FR" dirty="0" err="1" smtClean="0"/>
              <a:t>intiating</a:t>
            </a:r>
            <a:r>
              <a:rPr lang="fr-FR" dirty="0" smtClean="0"/>
              <a:t> oral </a:t>
            </a:r>
            <a:r>
              <a:rPr lang="fr-FR" dirty="0" err="1" smtClean="0"/>
              <a:t>debates</a:t>
            </a:r>
            <a:r>
              <a:rPr lang="fr-FR" dirty="0" smtClean="0"/>
              <a:t> or conversations, </a:t>
            </a:r>
            <a:r>
              <a:rPr lang="fr-FR" dirty="0" err="1" smtClean="0"/>
              <a:t>practicing</a:t>
            </a:r>
            <a:r>
              <a:rPr lang="fr-FR" dirty="0" smtClean="0"/>
              <a:t> </a:t>
            </a:r>
            <a:r>
              <a:rPr lang="fr-FR" dirty="0" err="1" smtClean="0"/>
              <a:t>language</a:t>
            </a:r>
            <a:r>
              <a:rPr lang="fr-FR" dirty="0" smtClean="0"/>
              <a:t> </a:t>
            </a:r>
            <a:r>
              <a:rPr lang="fr-FR" dirty="0" err="1" smtClean="0"/>
              <a:t>forms</a:t>
            </a:r>
            <a:r>
              <a:rPr lang="fr-FR" dirty="0" smtClean="0"/>
              <a:t> in pairs or </a:t>
            </a:r>
            <a:r>
              <a:rPr lang="fr-FR" dirty="0" err="1" smtClean="0"/>
              <a:t>outside</a:t>
            </a:r>
            <a:r>
              <a:rPr lang="fr-FR" dirty="0" smtClean="0"/>
              <a:t> the </a:t>
            </a:r>
            <a:r>
              <a:rPr lang="fr-FR" dirty="0" err="1" smtClean="0"/>
              <a:t>classroom</a:t>
            </a:r>
            <a:r>
              <a:rPr lang="fr-FR" dirty="0" smtClean="0"/>
              <a:t>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857916"/>
          </a:xfrm>
        </p:spPr>
        <p:txBody>
          <a:bodyPr>
            <a:normAutofit/>
          </a:bodyPr>
          <a:lstStyle/>
          <a:p>
            <a:pPr>
              <a:buNone/>
            </a:pPr>
            <a:r>
              <a:rPr lang="fr-FR" dirty="0" err="1" smtClean="0">
                <a:solidFill>
                  <a:srgbClr val="7030A0"/>
                </a:solidFill>
              </a:rPr>
              <a:t>Learner’s</a:t>
            </a:r>
            <a:r>
              <a:rPr lang="fr-FR" dirty="0" smtClean="0">
                <a:solidFill>
                  <a:srgbClr val="7030A0"/>
                </a:solidFill>
              </a:rPr>
              <a:t> </a:t>
            </a:r>
            <a:r>
              <a:rPr lang="fr-FR" dirty="0" err="1" smtClean="0">
                <a:solidFill>
                  <a:srgbClr val="7030A0"/>
                </a:solidFill>
              </a:rPr>
              <a:t>autonomy</a:t>
            </a:r>
            <a:endParaRPr lang="fr-FR" dirty="0" smtClean="0">
              <a:solidFill>
                <a:srgbClr val="7030A0"/>
              </a:solidFill>
            </a:endParaRPr>
          </a:p>
          <a:p>
            <a:pPr>
              <a:buNone/>
            </a:pPr>
            <a:r>
              <a:rPr lang="fr-FR" dirty="0" smtClean="0"/>
              <a:t>The </a:t>
            </a:r>
            <a:r>
              <a:rPr lang="fr-FR" dirty="0" err="1" smtClean="0"/>
              <a:t>term</a:t>
            </a:r>
            <a:r>
              <a:rPr lang="fr-FR" dirty="0" smtClean="0"/>
              <a:t>  </a:t>
            </a:r>
            <a:r>
              <a:rPr lang="fr-FR" dirty="0" err="1" smtClean="0"/>
              <a:t>simply</a:t>
            </a:r>
            <a:r>
              <a:rPr lang="fr-FR" dirty="0" smtClean="0"/>
              <a:t> </a:t>
            </a:r>
            <a:r>
              <a:rPr lang="fr-FR" dirty="0" err="1" smtClean="0"/>
              <a:t>means</a:t>
            </a:r>
            <a:r>
              <a:rPr lang="fr-FR" dirty="0" smtClean="0"/>
              <a:t> </a:t>
            </a:r>
            <a:r>
              <a:rPr lang="fr-FR" dirty="0" err="1" smtClean="0"/>
              <a:t>that</a:t>
            </a:r>
            <a:r>
              <a:rPr lang="fr-FR" dirty="0" smtClean="0"/>
              <a:t> </a:t>
            </a:r>
            <a:r>
              <a:rPr lang="fr-FR" dirty="0" err="1" smtClean="0"/>
              <a:t>learners</a:t>
            </a:r>
            <a:r>
              <a:rPr lang="fr-FR" dirty="0" smtClean="0"/>
              <a:t> are in charge and </a:t>
            </a:r>
            <a:r>
              <a:rPr lang="fr-FR" dirty="0" err="1" smtClean="0"/>
              <a:t>take</a:t>
            </a:r>
            <a:r>
              <a:rPr lang="fr-FR" dirty="0" smtClean="0"/>
              <a:t> control of </a:t>
            </a:r>
            <a:r>
              <a:rPr lang="fr-FR" dirty="0" err="1" smtClean="0"/>
              <a:t>their</a:t>
            </a:r>
            <a:r>
              <a:rPr lang="fr-FR" dirty="0" smtClean="0"/>
              <a:t> </a:t>
            </a:r>
            <a:r>
              <a:rPr lang="fr-FR" dirty="0" err="1" smtClean="0"/>
              <a:t>learning</a:t>
            </a:r>
            <a:r>
              <a:rPr lang="fr-FR" dirty="0" smtClean="0"/>
              <a:t> </a:t>
            </a:r>
            <a:r>
              <a:rPr lang="fr-FR" dirty="0" err="1" smtClean="0"/>
              <a:t>process</a:t>
            </a:r>
            <a:r>
              <a:rPr lang="fr-FR" dirty="0" smtClean="0"/>
              <a:t> .</a:t>
            </a:r>
            <a:r>
              <a:rPr lang="en-US" dirty="0" smtClean="0"/>
              <a:t>The </a:t>
            </a:r>
            <a:r>
              <a:rPr lang="en-US" dirty="0" smtClean="0"/>
              <a:t>process of developing within learners a sense of autonomy required the use (and sometimes invention) of </a:t>
            </a:r>
            <a:r>
              <a:rPr lang="en-US" dirty="0" smtClean="0"/>
              <a:t>strategies. Hence, there was the birth for strategy-based instruction or SBI since as put by </a:t>
            </a:r>
            <a:r>
              <a:rPr lang="en-US" dirty="0" err="1" smtClean="0"/>
              <a:t>Wenden</a:t>
            </a:r>
            <a:r>
              <a:rPr lang="en-US" dirty="0" smtClean="0"/>
              <a:t>(1985) learners’ strategies are the key to learners’ autonomy which should be the ultimate goal of education</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357166"/>
            <a:ext cx="8229600" cy="5811847"/>
          </a:xfrm>
        </p:spPr>
        <p:txBody>
          <a:bodyPr>
            <a:normAutofit lnSpcReduction="10000"/>
          </a:bodyPr>
          <a:lstStyle/>
          <a:p>
            <a:r>
              <a:rPr lang="fr-FR" dirty="0" err="1" smtClean="0">
                <a:solidFill>
                  <a:schemeClr val="accent2"/>
                </a:solidFill>
              </a:rPr>
              <a:t>Strategy</a:t>
            </a:r>
            <a:r>
              <a:rPr lang="fr-FR" dirty="0" smtClean="0">
                <a:solidFill>
                  <a:schemeClr val="accent2"/>
                </a:solidFill>
              </a:rPr>
              <a:t>-</a:t>
            </a:r>
            <a:r>
              <a:rPr lang="fr-FR" dirty="0" err="1" smtClean="0">
                <a:solidFill>
                  <a:schemeClr val="accent2"/>
                </a:solidFill>
              </a:rPr>
              <a:t>based</a:t>
            </a:r>
            <a:r>
              <a:rPr lang="fr-FR" dirty="0" smtClean="0">
                <a:solidFill>
                  <a:schemeClr val="accent2"/>
                </a:solidFill>
              </a:rPr>
              <a:t> instructions </a:t>
            </a:r>
            <a:r>
              <a:rPr lang="fr-FR" dirty="0" err="1" smtClean="0">
                <a:solidFill>
                  <a:schemeClr val="accent2"/>
                </a:solidFill>
              </a:rPr>
              <a:t>models</a:t>
            </a:r>
            <a:r>
              <a:rPr lang="fr-FR" dirty="0" smtClean="0"/>
              <a:t>: </a:t>
            </a:r>
            <a:r>
              <a:rPr lang="fr-FR" dirty="0" err="1" smtClean="0"/>
              <a:t>several</a:t>
            </a:r>
            <a:r>
              <a:rPr lang="fr-FR" dirty="0" smtClean="0"/>
              <a:t> </a:t>
            </a:r>
            <a:r>
              <a:rPr lang="fr-FR" dirty="0" smtClean="0"/>
              <a:t>suggestions of </a:t>
            </a:r>
            <a:r>
              <a:rPr lang="fr-FR" dirty="0" err="1" smtClean="0"/>
              <a:t>strategy</a:t>
            </a:r>
            <a:r>
              <a:rPr lang="fr-FR" dirty="0" smtClean="0"/>
              <a:t> </a:t>
            </a:r>
            <a:r>
              <a:rPr lang="fr-FR" dirty="0" err="1" smtClean="0"/>
              <a:t>teaching</a:t>
            </a:r>
            <a:r>
              <a:rPr lang="fr-FR" dirty="0" smtClean="0"/>
              <a:t> </a:t>
            </a:r>
            <a:r>
              <a:rPr lang="fr-FR" dirty="0" smtClean="0"/>
              <a:t>or instructions have been </a:t>
            </a:r>
            <a:r>
              <a:rPr lang="fr-FR" dirty="0" err="1" smtClean="0"/>
              <a:t>prposed</a:t>
            </a:r>
            <a:r>
              <a:rPr lang="fr-FR" dirty="0" smtClean="0"/>
              <a:t> </a:t>
            </a:r>
            <a:r>
              <a:rPr lang="fr-FR" dirty="0" err="1" smtClean="0"/>
              <a:t>which</a:t>
            </a:r>
            <a:r>
              <a:rPr lang="fr-FR" dirty="0" smtClean="0"/>
              <a:t> </a:t>
            </a:r>
            <a:r>
              <a:rPr lang="fr-FR" dirty="0" err="1" smtClean="0"/>
              <a:t>can</a:t>
            </a:r>
            <a:r>
              <a:rPr lang="fr-FR" dirty="0" smtClean="0"/>
              <a:t> </a:t>
            </a:r>
            <a:r>
              <a:rPr lang="fr-FR" dirty="0" err="1" smtClean="0"/>
              <a:t>be</a:t>
            </a:r>
            <a:r>
              <a:rPr lang="fr-FR" dirty="0" smtClean="0"/>
              <a:t> </a:t>
            </a:r>
            <a:r>
              <a:rPr lang="fr-FR" dirty="0" err="1" smtClean="0"/>
              <a:t>grouped</a:t>
            </a:r>
            <a:r>
              <a:rPr lang="fr-FR" dirty="0" smtClean="0"/>
              <a:t> </a:t>
            </a:r>
            <a:r>
              <a:rPr lang="fr-FR" dirty="0" err="1" smtClean="0"/>
              <a:t>under</a:t>
            </a:r>
            <a:r>
              <a:rPr lang="fr-FR" dirty="0" smtClean="0"/>
              <a:t> </a:t>
            </a:r>
            <a:r>
              <a:rPr lang="fr-FR" dirty="0" err="1" smtClean="0"/>
              <a:t>three</a:t>
            </a:r>
            <a:r>
              <a:rPr lang="fr-FR" dirty="0" smtClean="0"/>
              <a:t> </a:t>
            </a:r>
            <a:r>
              <a:rPr lang="fr-FR" dirty="0" err="1" smtClean="0"/>
              <a:t>models</a:t>
            </a:r>
            <a:r>
              <a:rPr lang="fr-FR" dirty="0" smtClean="0"/>
              <a:t>.</a:t>
            </a:r>
          </a:p>
          <a:p>
            <a:pPr marL="514350" indent="-514350">
              <a:buFont typeface="+mj-lt"/>
              <a:buAutoNum type="arabicPeriod"/>
            </a:pPr>
            <a:r>
              <a:rPr lang="fr-FR" dirty="0" err="1" smtClean="0"/>
              <a:t>Overt</a:t>
            </a:r>
            <a:r>
              <a:rPr lang="fr-FR" dirty="0" smtClean="0"/>
              <a:t> or direct </a:t>
            </a:r>
            <a:r>
              <a:rPr lang="fr-FR" dirty="0" err="1" smtClean="0"/>
              <a:t>strategy</a:t>
            </a:r>
            <a:r>
              <a:rPr lang="fr-FR" dirty="0" smtClean="0"/>
              <a:t> instruction: </a:t>
            </a:r>
            <a:r>
              <a:rPr lang="fr-FR" dirty="0" err="1" smtClean="0"/>
              <a:t>teachers</a:t>
            </a:r>
            <a:r>
              <a:rPr lang="fr-FR" dirty="0" smtClean="0"/>
              <a:t> help </a:t>
            </a:r>
            <a:r>
              <a:rPr lang="fr-FR" dirty="0" err="1" smtClean="0"/>
              <a:t>students</a:t>
            </a:r>
            <a:r>
              <a:rPr lang="fr-FR" dirty="0" smtClean="0"/>
              <a:t> to </a:t>
            </a:r>
            <a:r>
              <a:rPr lang="fr-FR" dirty="0" err="1" smtClean="0"/>
              <a:t>become</a:t>
            </a:r>
            <a:r>
              <a:rPr lang="fr-FR" dirty="0" smtClean="0"/>
              <a:t> </a:t>
            </a:r>
            <a:r>
              <a:rPr lang="fr-FR" dirty="0" err="1" smtClean="0"/>
              <a:t>aware</a:t>
            </a:r>
            <a:r>
              <a:rPr lang="fr-FR" dirty="0" smtClean="0"/>
              <a:t> of </a:t>
            </a:r>
            <a:r>
              <a:rPr lang="fr-FR" dirty="0" err="1" smtClean="0"/>
              <a:t>their</a:t>
            </a:r>
            <a:r>
              <a:rPr lang="fr-FR" dirty="0" smtClean="0"/>
              <a:t> style </a:t>
            </a:r>
            <a:r>
              <a:rPr lang="fr-FR" dirty="0" err="1" smtClean="0"/>
              <a:t>preferences</a:t>
            </a:r>
            <a:r>
              <a:rPr lang="fr-FR" dirty="0" smtClean="0"/>
              <a:t> and the </a:t>
            </a:r>
            <a:r>
              <a:rPr lang="fr-FR" dirty="0" err="1" smtClean="0"/>
              <a:t>strategies</a:t>
            </a:r>
            <a:r>
              <a:rPr lang="fr-FR" dirty="0" smtClean="0"/>
              <a:t> </a:t>
            </a:r>
            <a:r>
              <a:rPr lang="fr-FR" dirty="0" err="1" smtClean="0"/>
              <a:t>that</a:t>
            </a:r>
            <a:r>
              <a:rPr lang="fr-FR" dirty="0" smtClean="0"/>
              <a:t> are </a:t>
            </a:r>
            <a:r>
              <a:rPr lang="fr-FR" dirty="0" err="1" smtClean="0"/>
              <a:t>derived</a:t>
            </a:r>
            <a:r>
              <a:rPr lang="fr-FR" dirty="0" smtClean="0"/>
              <a:t> </a:t>
            </a:r>
            <a:r>
              <a:rPr lang="fr-FR" dirty="0" err="1" smtClean="0"/>
              <a:t>from</a:t>
            </a:r>
            <a:r>
              <a:rPr lang="fr-FR" dirty="0" smtClean="0"/>
              <a:t> </a:t>
            </a:r>
            <a:r>
              <a:rPr lang="fr-FR" dirty="0" err="1" smtClean="0"/>
              <a:t>those</a:t>
            </a:r>
            <a:r>
              <a:rPr lang="fr-FR" dirty="0" smtClean="0"/>
              <a:t> styles. </a:t>
            </a:r>
            <a:r>
              <a:rPr lang="fr-FR" dirty="0" err="1" smtClean="0"/>
              <a:t>Using</a:t>
            </a:r>
            <a:r>
              <a:rPr lang="fr-FR" dirty="0" smtClean="0"/>
              <a:t> </a:t>
            </a:r>
            <a:r>
              <a:rPr lang="fr-FR" dirty="0" err="1" smtClean="0"/>
              <a:t>checklists</a:t>
            </a:r>
            <a:r>
              <a:rPr lang="fr-FR" dirty="0" smtClean="0"/>
              <a:t>, tests and interviews, </a:t>
            </a:r>
            <a:r>
              <a:rPr lang="fr-FR" dirty="0" err="1" smtClean="0"/>
              <a:t>teachers</a:t>
            </a:r>
            <a:r>
              <a:rPr lang="fr-FR" dirty="0" smtClean="0"/>
              <a:t> </a:t>
            </a:r>
            <a:r>
              <a:rPr lang="fr-FR" dirty="0" err="1" smtClean="0"/>
              <a:t>can</a:t>
            </a:r>
            <a:r>
              <a:rPr lang="fr-FR" dirty="0" smtClean="0"/>
              <a:t> </a:t>
            </a:r>
            <a:r>
              <a:rPr lang="fr-FR" dirty="0" err="1" smtClean="0"/>
              <a:t>become</a:t>
            </a:r>
            <a:r>
              <a:rPr lang="fr-FR" dirty="0" smtClean="0"/>
              <a:t> </a:t>
            </a:r>
            <a:r>
              <a:rPr lang="fr-FR" dirty="0" err="1" smtClean="0"/>
              <a:t>aware</a:t>
            </a:r>
            <a:r>
              <a:rPr lang="fr-FR" dirty="0" smtClean="0"/>
              <a:t> of </a:t>
            </a:r>
            <a:r>
              <a:rPr lang="fr-FR" dirty="0" err="1" smtClean="0"/>
              <a:t>students</a:t>
            </a:r>
            <a:r>
              <a:rPr lang="fr-FR" dirty="0" smtClean="0"/>
              <a:t> </a:t>
            </a:r>
            <a:r>
              <a:rPr lang="fr-FR" dirty="0" err="1" smtClean="0"/>
              <a:t>tendencies</a:t>
            </a:r>
            <a:r>
              <a:rPr lang="fr-FR" dirty="0" smtClean="0"/>
              <a:t> and </a:t>
            </a:r>
            <a:r>
              <a:rPr lang="fr-FR" dirty="0" err="1" smtClean="0"/>
              <a:t>then</a:t>
            </a:r>
            <a:r>
              <a:rPr lang="fr-FR" dirty="0" smtClean="0"/>
              <a:t> </a:t>
            </a:r>
            <a:r>
              <a:rPr lang="fr-FR" dirty="0" err="1" smtClean="0"/>
              <a:t>offer</a:t>
            </a:r>
            <a:r>
              <a:rPr lang="fr-FR" dirty="0" smtClean="0"/>
              <a:t> </a:t>
            </a:r>
            <a:r>
              <a:rPr lang="fr-FR" dirty="0" err="1" smtClean="0"/>
              <a:t>advice</a:t>
            </a:r>
            <a:r>
              <a:rPr lang="fr-FR" dirty="0" smtClean="0"/>
              <a:t> on </a:t>
            </a:r>
            <a:r>
              <a:rPr lang="fr-FR" dirty="0" err="1" smtClean="0"/>
              <a:t>beneficial</a:t>
            </a:r>
            <a:r>
              <a:rPr lang="fr-FR" dirty="0" smtClean="0"/>
              <a:t> in-class and extra-class </a:t>
            </a:r>
            <a:r>
              <a:rPr lang="fr-FR" dirty="0" err="1" smtClean="0"/>
              <a:t>strategies</a:t>
            </a:r>
            <a:r>
              <a:rPr lang="fr-FR" dirty="0" smtClean="0"/>
              <a: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285728"/>
            <a:ext cx="8229600" cy="5857916"/>
          </a:xfrm>
        </p:spPr>
        <p:txBody>
          <a:bodyPr/>
          <a:lstStyle/>
          <a:p>
            <a:pPr marL="514350" indent="-514350">
              <a:buNone/>
            </a:pPr>
            <a:r>
              <a:rPr lang="fr-FR" dirty="0" smtClean="0"/>
              <a:t>2) </a:t>
            </a:r>
            <a:r>
              <a:rPr lang="fr-FR" dirty="0" err="1" smtClean="0"/>
              <a:t>Embed</a:t>
            </a:r>
            <a:r>
              <a:rPr lang="fr-FR" dirty="0" smtClean="0"/>
              <a:t> </a:t>
            </a:r>
            <a:r>
              <a:rPr lang="fr-FR" dirty="0" err="1" smtClean="0"/>
              <a:t>strategy</a:t>
            </a:r>
            <a:r>
              <a:rPr lang="fr-FR" dirty="0" smtClean="0"/>
              <a:t> </a:t>
            </a:r>
            <a:r>
              <a:rPr lang="fr-FR" dirty="0" err="1" smtClean="0"/>
              <a:t>awareness</a:t>
            </a:r>
            <a:r>
              <a:rPr lang="fr-FR" dirty="0" smtClean="0"/>
              <a:t> and practice </a:t>
            </a:r>
            <a:r>
              <a:rPr lang="fr-FR" dirty="0" err="1" smtClean="0"/>
              <a:t>into</a:t>
            </a:r>
            <a:r>
              <a:rPr lang="fr-FR" dirty="0" smtClean="0"/>
              <a:t> the </a:t>
            </a:r>
            <a:r>
              <a:rPr lang="fr-FR" dirty="0" err="1" smtClean="0"/>
              <a:t>pedagogy</a:t>
            </a:r>
            <a:r>
              <a:rPr lang="fr-FR" dirty="0" smtClean="0"/>
              <a:t>. For instance the use of communicative </a:t>
            </a:r>
            <a:r>
              <a:rPr lang="fr-FR" dirty="0" err="1" smtClean="0"/>
              <a:t>games</a:t>
            </a:r>
            <a:r>
              <a:rPr lang="fr-FR" dirty="0" smtClean="0"/>
              <a:t>, </a:t>
            </a:r>
            <a:r>
              <a:rPr lang="fr-FR" dirty="0" err="1" smtClean="0"/>
              <a:t>rapid</a:t>
            </a:r>
            <a:r>
              <a:rPr lang="fr-FR" dirty="0" smtClean="0"/>
              <a:t> </a:t>
            </a:r>
            <a:r>
              <a:rPr lang="fr-FR" dirty="0" err="1" smtClean="0"/>
              <a:t>reading</a:t>
            </a:r>
            <a:r>
              <a:rPr lang="fr-FR" dirty="0" smtClean="0"/>
              <a:t>, </a:t>
            </a:r>
            <a:r>
              <a:rPr lang="fr-FR" dirty="0" err="1" smtClean="0"/>
              <a:t>error</a:t>
            </a:r>
            <a:r>
              <a:rPr lang="fr-FR" dirty="0" smtClean="0"/>
              <a:t> </a:t>
            </a:r>
            <a:r>
              <a:rPr lang="fr-FR" dirty="0" err="1" smtClean="0"/>
              <a:t>analysis</a:t>
            </a:r>
            <a:r>
              <a:rPr lang="fr-FR" dirty="0" smtClean="0"/>
              <a:t> and </a:t>
            </a:r>
            <a:r>
              <a:rPr lang="fr-FR" dirty="0" err="1" smtClean="0"/>
              <a:t>fluency</a:t>
            </a:r>
            <a:r>
              <a:rPr lang="fr-FR" dirty="0" smtClean="0"/>
              <a:t> </a:t>
            </a:r>
            <a:r>
              <a:rPr lang="fr-FR" dirty="0" err="1" smtClean="0"/>
              <a:t>exercises</a:t>
            </a:r>
            <a:r>
              <a:rPr lang="fr-FR" dirty="0" smtClean="0"/>
              <a:t> </a:t>
            </a:r>
            <a:r>
              <a:rPr lang="fr-FR" dirty="0" err="1" smtClean="0"/>
              <a:t>can</a:t>
            </a:r>
            <a:r>
              <a:rPr lang="fr-FR" dirty="0" smtClean="0"/>
              <a:t> help </a:t>
            </a:r>
            <a:r>
              <a:rPr lang="fr-FR" dirty="0" err="1" smtClean="0"/>
              <a:t>students</a:t>
            </a:r>
            <a:r>
              <a:rPr lang="fr-FR" dirty="0" smtClean="0"/>
              <a:t> </a:t>
            </a:r>
            <a:r>
              <a:rPr lang="fr-FR" dirty="0" err="1" smtClean="0"/>
              <a:t>consciously</a:t>
            </a:r>
            <a:r>
              <a:rPr lang="fr-FR" dirty="0" smtClean="0"/>
              <a:t> and </a:t>
            </a:r>
            <a:r>
              <a:rPr lang="fr-FR" dirty="0" err="1" smtClean="0"/>
              <a:t>subconsciously</a:t>
            </a:r>
            <a:r>
              <a:rPr lang="fr-FR" dirty="0" smtClean="0"/>
              <a:t> to practice </a:t>
            </a:r>
            <a:r>
              <a:rPr lang="fr-FR" dirty="0" err="1" smtClean="0"/>
              <a:t>successful</a:t>
            </a:r>
            <a:r>
              <a:rPr lang="fr-FR" dirty="0" smtClean="0"/>
              <a:t> </a:t>
            </a:r>
            <a:r>
              <a:rPr lang="fr-FR" dirty="0" err="1" smtClean="0"/>
              <a:t>strategies</a:t>
            </a:r>
            <a:r>
              <a:rPr lang="fr-FR" dirty="0" smtClean="0"/>
              <a:t>.</a:t>
            </a:r>
          </a:p>
          <a:p>
            <a:pPr marL="514350" indent="-514350">
              <a:buNone/>
            </a:pPr>
            <a:r>
              <a:rPr lang="fr-FR" dirty="0" smtClean="0"/>
              <a:t>3) </a:t>
            </a:r>
            <a:r>
              <a:rPr lang="fr-FR" dirty="0" err="1" smtClean="0"/>
              <a:t>Finally</a:t>
            </a:r>
            <a:r>
              <a:rPr lang="fr-FR" dirty="0" smtClean="0"/>
              <a:t> </a:t>
            </a:r>
            <a:r>
              <a:rPr lang="fr-FR" dirty="0" err="1" smtClean="0"/>
              <a:t>textbooks</a:t>
            </a:r>
            <a:r>
              <a:rPr lang="fr-FR" dirty="0" smtClean="0"/>
              <a:t> </a:t>
            </a:r>
            <a:r>
              <a:rPr lang="fr-FR" dirty="0" err="1" smtClean="0"/>
              <a:t>include</a:t>
            </a:r>
            <a:r>
              <a:rPr lang="fr-FR" dirty="0" smtClean="0"/>
              <a:t> </a:t>
            </a:r>
            <a:r>
              <a:rPr lang="fr-FR" dirty="0" err="1" smtClean="0"/>
              <a:t>strategy</a:t>
            </a:r>
            <a:r>
              <a:rPr lang="fr-FR" dirty="0" smtClean="0"/>
              <a:t> instruction as part of content-</a:t>
            </a:r>
            <a:r>
              <a:rPr lang="fr-FR" dirty="0" err="1" smtClean="0"/>
              <a:t>centred</a:t>
            </a:r>
            <a:r>
              <a:rPr lang="fr-FR" dirty="0" smtClean="0"/>
              <a:t> </a:t>
            </a:r>
            <a:r>
              <a:rPr lang="fr-FR" dirty="0" err="1" smtClean="0"/>
              <a:t>approach</a:t>
            </a:r>
            <a:r>
              <a:rPr lang="fr-FR" dirty="0" smtClean="0"/>
              <a:t>. For </a:t>
            </a:r>
            <a:r>
              <a:rPr lang="fr-FR" dirty="0" err="1" smtClean="0"/>
              <a:t>example</a:t>
            </a:r>
            <a:r>
              <a:rPr lang="fr-FR" dirty="0" smtClean="0"/>
              <a:t> </a:t>
            </a:r>
            <a:r>
              <a:rPr lang="fr-FR" dirty="0" err="1" smtClean="0"/>
              <a:t>Algerian</a:t>
            </a:r>
            <a:r>
              <a:rPr lang="fr-FR" dirty="0" smtClean="0"/>
              <a:t> </a:t>
            </a:r>
            <a:r>
              <a:rPr lang="fr-FR" dirty="0" err="1" smtClean="0"/>
              <a:t>textbooks</a:t>
            </a:r>
            <a:r>
              <a:rPr lang="fr-FR" dirty="0" smtClean="0"/>
              <a:t> of English as a </a:t>
            </a:r>
            <a:r>
              <a:rPr lang="fr-FR" dirty="0" err="1" smtClean="0"/>
              <a:t>foreign</a:t>
            </a:r>
            <a:r>
              <a:rPr lang="fr-FR" dirty="0" smtClean="0"/>
              <a:t> English for the middle </a:t>
            </a:r>
            <a:r>
              <a:rPr lang="fr-FR" dirty="0" err="1" smtClean="0"/>
              <a:t>school</a:t>
            </a:r>
            <a:r>
              <a:rPr lang="fr-FR" dirty="0" smtClean="0"/>
              <a:t> </a:t>
            </a:r>
            <a:r>
              <a:rPr lang="fr-FR" dirty="0" err="1" smtClean="0"/>
              <a:t>include</a:t>
            </a:r>
            <a:r>
              <a:rPr lang="fr-FR" dirty="0" smtClean="0"/>
              <a:t> </a:t>
            </a:r>
            <a:r>
              <a:rPr lang="fr-FR" dirty="0" err="1" smtClean="0"/>
              <a:t>some</a:t>
            </a:r>
            <a:r>
              <a:rPr lang="fr-FR" dirty="0" smtClean="0"/>
              <a:t> </a:t>
            </a:r>
            <a:r>
              <a:rPr lang="fr-FR" dirty="0" err="1" smtClean="0"/>
              <a:t>strategies</a:t>
            </a:r>
            <a:r>
              <a:rPr lang="fr-FR" dirty="0" smtClean="0"/>
              <a:t>.</a:t>
            </a:r>
            <a:endParaRPr lang="fr-F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fr-FR" dirty="0" err="1" smtClean="0"/>
              <a:t>Task</a:t>
            </a:r>
            <a:r>
              <a:rPr lang="fr-FR" dirty="0" smtClean="0"/>
              <a:t> to do as </a:t>
            </a:r>
            <a:r>
              <a:rPr lang="fr-FR" dirty="0" err="1" smtClean="0"/>
              <a:t>homework</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1) Examine one of the middle </a:t>
            </a:r>
            <a:r>
              <a:rPr lang="fr-FR" dirty="0" err="1" smtClean="0"/>
              <a:t>school</a:t>
            </a:r>
            <a:r>
              <a:rPr lang="fr-FR" dirty="0" smtClean="0"/>
              <a:t> </a:t>
            </a:r>
            <a:r>
              <a:rPr lang="fr-FR" dirty="0" err="1" smtClean="0"/>
              <a:t>textbooks</a:t>
            </a:r>
            <a:r>
              <a:rPr lang="fr-FR" dirty="0" smtClean="0"/>
              <a:t> of English and </a:t>
            </a:r>
            <a:r>
              <a:rPr lang="fr-FR" dirty="0" err="1" smtClean="0"/>
              <a:t>list</a:t>
            </a:r>
            <a:r>
              <a:rPr lang="fr-FR" dirty="0" smtClean="0"/>
              <a:t> </a:t>
            </a:r>
            <a:r>
              <a:rPr lang="fr-FR" dirty="0" err="1" smtClean="0"/>
              <a:t>some</a:t>
            </a:r>
            <a:r>
              <a:rPr lang="fr-FR" dirty="0" smtClean="0"/>
              <a:t> of the </a:t>
            </a:r>
            <a:r>
              <a:rPr lang="fr-FR" dirty="0" err="1" smtClean="0"/>
              <a:t>learning</a:t>
            </a:r>
            <a:r>
              <a:rPr lang="fr-FR" dirty="0" smtClean="0"/>
              <a:t> </a:t>
            </a:r>
            <a:r>
              <a:rPr lang="fr-FR" dirty="0" err="1" smtClean="0"/>
              <a:t>strategies</a:t>
            </a:r>
            <a:r>
              <a:rPr lang="fr-FR" dirty="0" smtClean="0"/>
              <a:t> </a:t>
            </a:r>
            <a:r>
              <a:rPr lang="fr-FR" dirty="0" err="1" smtClean="0"/>
              <a:t>that</a:t>
            </a:r>
            <a:r>
              <a:rPr lang="fr-FR" dirty="0" smtClean="0"/>
              <a:t> are </a:t>
            </a:r>
            <a:r>
              <a:rPr lang="fr-FR" dirty="0" err="1" smtClean="0"/>
              <a:t>embede</a:t>
            </a:r>
            <a:r>
              <a:rPr lang="fr-FR" dirty="0" smtClean="0"/>
              <a:t> in the </a:t>
            </a:r>
            <a:r>
              <a:rPr lang="fr-FR" dirty="0" err="1" smtClean="0"/>
              <a:t>units</a:t>
            </a:r>
            <a:endParaRPr lang="fr-FR" dirty="0" smtClean="0"/>
          </a:p>
          <a:p>
            <a:pPr>
              <a:buNone/>
            </a:pPr>
            <a:r>
              <a:rPr lang="fr-FR" dirty="0" smtClean="0"/>
              <a:t>2)Look </a:t>
            </a:r>
            <a:r>
              <a:rPr lang="fr-FR" dirty="0" err="1" smtClean="0"/>
              <a:t>at</a:t>
            </a:r>
            <a:r>
              <a:rPr lang="fr-FR" dirty="0" smtClean="0"/>
              <a:t> the </a:t>
            </a:r>
            <a:r>
              <a:rPr lang="fr-FR" dirty="0" err="1" smtClean="0"/>
              <a:t>list</a:t>
            </a:r>
            <a:r>
              <a:rPr lang="fr-FR" dirty="0" smtClean="0"/>
              <a:t> of </a:t>
            </a:r>
            <a:r>
              <a:rPr lang="fr-FR" dirty="0" err="1" smtClean="0"/>
              <a:t>strategies</a:t>
            </a:r>
            <a:r>
              <a:rPr lang="fr-FR" dirty="0" smtClean="0"/>
              <a:t> </a:t>
            </a:r>
            <a:r>
              <a:rPr lang="fr-FR" dirty="0" err="1" smtClean="0"/>
              <a:t>provided</a:t>
            </a:r>
            <a:r>
              <a:rPr lang="fr-FR" dirty="0" smtClean="0"/>
              <a:t> by Oxford (</a:t>
            </a:r>
            <a:r>
              <a:rPr lang="fr-FR" dirty="0" err="1" smtClean="0"/>
              <a:t>Principles</a:t>
            </a:r>
            <a:r>
              <a:rPr lang="fr-FR" dirty="0" smtClean="0"/>
              <a:t> of </a:t>
            </a:r>
            <a:r>
              <a:rPr lang="fr-FR" dirty="0" err="1" smtClean="0"/>
              <a:t>language</a:t>
            </a:r>
            <a:r>
              <a:rPr lang="fr-FR" dirty="0" smtClean="0"/>
              <a:t> </a:t>
            </a:r>
            <a:r>
              <a:rPr lang="fr-FR" dirty="0" err="1" smtClean="0"/>
              <a:t>learning</a:t>
            </a:r>
            <a:r>
              <a:rPr lang="fr-FR" dirty="0" smtClean="0"/>
              <a:t> and </a:t>
            </a:r>
            <a:r>
              <a:rPr lang="fr-FR" dirty="0" err="1" smtClean="0"/>
              <a:t>teaching</a:t>
            </a:r>
            <a:r>
              <a:rPr lang="fr-FR" dirty="0" smtClean="0"/>
              <a:t> P141and142) and </a:t>
            </a:r>
            <a:r>
              <a:rPr lang="fr-FR" dirty="0" err="1" smtClean="0"/>
              <a:t>write</a:t>
            </a:r>
            <a:r>
              <a:rPr lang="fr-FR" dirty="0" smtClean="0"/>
              <a:t> </a:t>
            </a:r>
            <a:r>
              <a:rPr lang="fr-FR" dirty="0" err="1" smtClean="0"/>
              <a:t>which</a:t>
            </a:r>
            <a:r>
              <a:rPr lang="fr-FR" dirty="0" smtClean="0"/>
              <a:t> </a:t>
            </a:r>
            <a:r>
              <a:rPr lang="fr-FR" dirty="0" err="1" smtClean="0"/>
              <a:t>strategies</a:t>
            </a:r>
            <a:r>
              <a:rPr lang="fr-FR" dirty="0" smtClean="0"/>
              <a:t> do </a:t>
            </a:r>
            <a:r>
              <a:rPr lang="fr-FR" dirty="0" err="1" smtClean="0"/>
              <a:t>you</a:t>
            </a:r>
            <a:r>
              <a:rPr lang="fr-FR" dirty="0" smtClean="0"/>
              <a:t> </a:t>
            </a:r>
            <a:r>
              <a:rPr lang="fr-FR" dirty="0" err="1" smtClean="0"/>
              <a:t>often</a:t>
            </a:r>
            <a:r>
              <a:rPr lang="fr-FR" dirty="0" smtClean="0"/>
              <a:t> use to </a:t>
            </a:r>
            <a:r>
              <a:rPr lang="fr-FR" dirty="0" err="1" smtClean="0"/>
              <a:t>learn</a:t>
            </a:r>
            <a:r>
              <a:rPr lang="fr-FR" dirty="0" smtClean="0"/>
              <a:t> English and </a:t>
            </a:r>
            <a:r>
              <a:rPr lang="fr-FR" dirty="0" err="1" smtClean="0"/>
              <a:t>which</a:t>
            </a:r>
            <a:r>
              <a:rPr lang="fr-FR" dirty="0" smtClean="0"/>
              <a:t> </a:t>
            </a:r>
            <a:r>
              <a:rPr lang="fr-FR" dirty="0" err="1" smtClean="0"/>
              <a:t>ones</a:t>
            </a:r>
            <a:r>
              <a:rPr lang="fr-FR" dirty="0" smtClean="0"/>
              <a:t> </a:t>
            </a:r>
            <a:r>
              <a:rPr lang="fr-FR" dirty="0" err="1" smtClean="0"/>
              <a:t>you</a:t>
            </a:r>
            <a:r>
              <a:rPr lang="fr-FR" dirty="0" smtClean="0"/>
              <a:t> </a:t>
            </a:r>
            <a:r>
              <a:rPr lang="fr-FR" dirty="0" err="1" smtClean="0"/>
              <a:t>rarely</a:t>
            </a:r>
            <a:r>
              <a:rPr lang="fr-FR" dirty="0" smtClean="0"/>
              <a:t> or </a:t>
            </a:r>
            <a:r>
              <a:rPr lang="fr-FR" dirty="0" err="1" smtClean="0"/>
              <a:t>never</a:t>
            </a:r>
            <a:r>
              <a:rPr lang="fr-FR" dirty="0" smtClean="0"/>
              <a:t> </a:t>
            </a:r>
            <a:r>
              <a:rPr lang="fr-FR" dirty="0" err="1" smtClean="0"/>
              <a:t>used</a:t>
            </a:r>
            <a:r>
              <a:rPr lang="fr-FR" dirty="0" smtClean="0"/>
              <a:t>? </a:t>
            </a:r>
            <a:r>
              <a:rPr lang="fr-FR" dirty="0" err="1" smtClean="0"/>
              <a:t>Which</a:t>
            </a:r>
            <a:r>
              <a:rPr lang="fr-FR" dirty="0" smtClean="0"/>
              <a:t> </a:t>
            </a:r>
            <a:r>
              <a:rPr lang="fr-FR" dirty="0" err="1" smtClean="0"/>
              <a:t>strategies</a:t>
            </a:r>
            <a:r>
              <a:rPr lang="fr-FR" dirty="0" smtClean="0"/>
              <a:t> </a:t>
            </a:r>
            <a:r>
              <a:rPr lang="fr-FR" dirty="0" err="1" smtClean="0"/>
              <a:t>you</a:t>
            </a:r>
            <a:r>
              <a:rPr lang="fr-FR" dirty="0" smtClean="0"/>
              <a:t> </a:t>
            </a:r>
            <a:r>
              <a:rPr lang="fr-FR" dirty="0" err="1" smtClean="0"/>
              <a:t>become</a:t>
            </a:r>
            <a:r>
              <a:rPr lang="fr-FR" dirty="0" smtClean="0"/>
              <a:t> </a:t>
            </a:r>
            <a:r>
              <a:rPr lang="fr-FR" dirty="0" err="1" smtClean="0"/>
              <a:t>aware</a:t>
            </a:r>
            <a:r>
              <a:rPr lang="fr-FR" dirty="0" smtClean="0"/>
              <a:t> of and </a:t>
            </a:r>
            <a:r>
              <a:rPr lang="fr-FR" dirty="0" err="1" smtClean="0"/>
              <a:t>would</a:t>
            </a:r>
            <a:r>
              <a:rPr lang="fr-FR" dirty="0" smtClean="0"/>
              <a:t> </a:t>
            </a:r>
            <a:r>
              <a:rPr lang="fr-FR" dirty="0" err="1" smtClean="0"/>
              <a:t>like</a:t>
            </a:r>
            <a:r>
              <a:rPr lang="fr-FR" dirty="0" smtClean="0"/>
              <a:t> to </a:t>
            </a:r>
            <a:r>
              <a:rPr lang="fr-FR" dirty="0" err="1" smtClean="0"/>
              <a:t>adopt</a:t>
            </a:r>
            <a:r>
              <a:rPr lang="fr-FR" dirty="0" smtClean="0"/>
              <a:t> for </a:t>
            </a:r>
            <a:r>
              <a:rPr lang="fr-FR" dirty="0" err="1" smtClean="0"/>
              <a:t>your</a:t>
            </a:r>
            <a:r>
              <a:rPr lang="fr-FR" dirty="0" smtClean="0"/>
              <a:t> </a:t>
            </a:r>
            <a:r>
              <a:rPr lang="fr-FR" dirty="0" err="1" smtClean="0"/>
              <a:t>learning</a:t>
            </a:r>
            <a:r>
              <a:rPr lang="fr-FR" dirty="0" smtClean="0"/>
              <a:t>?</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err="1" smtClean="0">
                <a:latin typeface="Times New Roman" pitchFamily="18" charset="0"/>
                <a:cs typeface="Times New Roman" pitchFamily="18" charset="0"/>
              </a:rPr>
              <a:t>Strategies</a:t>
            </a:r>
            <a:r>
              <a:rPr lang="fr-FR" dirty="0" smtClean="0">
                <a:latin typeface="Times New Roman" pitchFamily="18" charset="0"/>
                <a:cs typeface="Times New Roman" pitchFamily="18" charset="0"/>
              </a:rPr>
              <a:t> are the moment-by-moment techniques </a:t>
            </a:r>
            <a:r>
              <a:rPr lang="fr-FR" dirty="0" err="1" smtClean="0">
                <a:latin typeface="Times New Roman" pitchFamily="18" charset="0"/>
                <a:cs typeface="Times New Roman" pitchFamily="18" charset="0"/>
              </a:rPr>
              <a:t>that</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we</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employ</a:t>
            </a:r>
            <a:r>
              <a:rPr lang="fr-FR" dirty="0" smtClean="0">
                <a:latin typeface="Times New Roman" pitchFamily="18" charset="0"/>
                <a:cs typeface="Times New Roman" pitchFamily="18" charset="0"/>
              </a:rPr>
              <a:t> to </a:t>
            </a:r>
            <a:r>
              <a:rPr lang="fr-FR" dirty="0" err="1" smtClean="0">
                <a:latin typeface="Times New Roman" pitchFamily="18" charset="0"/>
                <a:cs typeface="Times New Roman" pitchFamily="18" charset="0"/>
              </a:rPr>
              <a:t>solve</a:t>
            </a:r>
            <a:r>
              <a:rPr lang="fr-FR" dirty="0" smtClean="0">
                <a:latin typeface="Times New Roman" pitchFamily="18" charset="0"/>
                <a:cs typeface="Times New Roman" pitchFamily="18" charset="0"/>
              </a:rPr>
              <a:t> a </a:t>
            </a:r>
            <a:r>
              <a:rPr lang="fr-FR" dirty="0" err="1" smtClean="0">
                <a:latin typeface="Times New Roman" pitchFamily="18" charset="0"/>
                <a:cs typeface="Times New Roman" pitchFamily="18" charset="0"/>
              </a:rPr>
              <a:t>problem</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posed</a:t>
            </a:r>
            <a:r>
              <a:rPr lang="fr-FR" dirty="0" smtClean="0">
                <a:latin typeface="Times New Roman" pitchFamily="18" charset="0"/>
                <a:cs typeface="Times New Roman" pitchFamily="18" charset="0"/>
              </a:rPr>
              <a:t> by second or </a:t>
            </a:r>
            <a:r>
              <a:rPr lang="fr-FR" dirty="0" err="1" smtClean="0">
                <a:latin typeface="Times New Roman" pitchFamily="18" charset="0"/>
                <a:cs typeface="Times New Roman" pitchFamily="18" charset="0"/>
              </a:rPr>
              <a:t>foreign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language</a:t>
            </a:r>
            <a:r>
              <a:rPr lang="fr-FR" dirty="0" smtClean="0">
                <a:latin typeface="Times New Roman" pitchFamily="18" charset="0"/>
                <a:cs typeface="Times New Roman" pitchFamily="18" charset="0"/>
              </a:rPr>
              <a:t> input (</a:t>
            </a:r>
            <a:r>
              <a:rPr lang="fr-FR" dirty="0" err="1" smtClean="0">
                <a:latin typeface="Times New Roman" pitchFamily="18" charset="0"/>
                <a:cs typeface="Times New Roman" pitchFamily="18" charset="0"/>
              </a:rPr>
              <a:t>listening</a:t>
            </a:r>
            <a:r>
              <a:rPr lang="fr-FR" dirty="0" smtClean="0">
                <a:latin typeface="Times New Roman" pitchFamily="18" charset="0"/>
                <a:cs typeface="Times New Roman" pitchFamily="18" charset="0"/>
              </a:rPr>
              <a:t> and </a:t>
            </a:r>
            <a:r>
              <a:rPr lang="fr-FR" dirty="0" err="1" smtClean="0">
                <a:latin typeface="Times New Roman" pitchFamily="18" charset="0"/>
                <a:cs typeface="Times New Roman" pitchFamily="18" charset="0"/>
              </a:rPr>
              <a:t>reading</a:t>
            </a:r>
            <a:r>
              <a:rPr lang="fr-FR" dirty="0" smtClean="0">
                <a:latin typeface="Times New Roman" pitchFamily="18" charset="0"/>
                <a:cs typeface="Times New Roman" pitchFamily="18" charset="0"/>
              </a:rPr>
              <a:t>) and output (</a:t>
            </a:r>
            <a:r>
              <a:rPr lang="fr-FR" dirty="0" err="1" smtClean="0">
                <a:latin typeface="Times New Roman" pitchFamily="18" charset="0"/>
                <a:cs typeface="Times New Roman" pitchFamily="18" charset="0"/>
              </a:rPr>
              <a:t>speaking</a:t>
            </a:r>
            <a:r>
              <a:rPr lang="fr-FR" dirty="0" smtClean="0">
                <a:latin typeface="Times New Roman" pitchFamily="18" charset="0"/>
                <a:cs typeface="Times New Roman" pitchFamily="18" charset="0"/>
              </a:rPr>
              <a:t> and </a:t>
            </a:r>
            <a:r>
              <a:rPr lang="fr-FR" dirty="0" err="1" smtClean="0">
                <a:latin typeface="Times New Roman" pitchFamily="18" charset="0"/>
                <a:cs typeface="Times New Roman" pitchFamily="18" charset="0"/>
              </a:rPr>
              <a:t>writing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Resarchers</a:t>
            </a:r>
            <a:r>
              <a:rPr lang="fr-FR" dirty="0" smtClean="0">
                <a:latin typeface="Times New Roman" pitchFamily="18" charset="0"/>
                <a:cs typeface="Times New Roman" pitchFamily="18" charset="0"/>
              </a:rPr>
              <a:t> in second </a:t>
            </a:r>
            <a:r>
              <a:rPr lang="fr-FR" dirty="0" err="1" smtClean="0">
                <a:latin typeface="Times New Roman" pitchFamily="18" charset="0"/>
                <a:cs typeface="Times New Roman" pitchFamily="18" charset="0"/>
              </a:rPr>
              <a:t>language</a:t>
            </a:r>
            <a:r>
              <a:rPr lang="fr-FR" dirty="0" smtClean="0">
                <a:latin typeface="Times New Roman" pitchFamily="18" charset="0"/>
                <a:cs typeface="Times New Roman" pitchFamily="18" charset="0"/>
              </a:rPr>
              <a:t> acquisition </a:t>
            </a:r>
            <a:r>
              <a:rPr lang="fr-FR" dirty="0" err="1" smtClean="0">
                <a:latin typeface="Times New Roman" pitchFamily="18" charset="0"/>
                <a:cs typeface="Times New Roman" pitchFamily="18" charset="0"/>
              </a:rPr>
              <a:t>distinguish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between:learning</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strategies</a:t>
            </a:r>
            <a:r>
              <a:rPr lang="fr-FR" dirty="0" smtClean="0">
                <a:latin typeface="Times New Roman" pitchFamily="18" charset="0"/>
                <a:cs typeface="Times New Roman" pitchFamily="18" charset="0"/>
              </a:rPr>
              <a:t> and </a:t>
            </a:r>
            <a:r>
              <a:rPr lang="fr-FR" dirty="0" err="1" smtClean="0">
                <a:latin typeface="Times New Roman" pitchFamily="18" charset="0"/>
                <a:cs typeface="Times New Roman" pitchFamily="18" charset="0"/>
              </a:rPr>
              <a:t>communcation</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strategie</a:t>
            </a:r>
            <a:r>
              <a:rPr lang="fr-FR" dirty="0" err="1" smtClean="0"/>
              <a:t>s</a:t>
            </a:r>
            <a:r>
              <a:rPr lang="fr-FR" dirty="0" smtClean="0"/>
              <a:t> </a:t>
            </a:r>
          </a:p>
        </p:txBody>
      </p:sp>
      <p:sp>
        <p:nvSpPr>
          <p:cNvPr id="2" name="Titre 1"/>
          <p:cNvSpPr>
            <a:spLocks noGrp="1"/>
          </p:cNvSpPr>
          <p:nvPr>
            <p:ph type="title"/>
          </p:nvPr>
        </p:nvSpPr>
        <p:spPr>
          <a:solidFill>
            <a:schemeClr val="tx2">
              <a:lumMod val="20000"/>
              <a:lumOff val="80000"/>
            </a:schemeClr>
          </a:solidFill>
          <a:ln>
            <a:solidFill>
              <a:schemeClr val="accent6"/>
            </a:solidFill>
          </a:ln>
        </p:spPr>
        <p:txBody>
          <a:bodyPr/>
          <a:lstStyle/>
          <a:p>
            <a:r>
              <a:rPr lang="fr-FR" dirty="0" err="1" smtClean="0"/>
              <a:t>Definition</a:t>
            </a:r>
            <a:r>
              <a:rPr lang="fr-FR" dirty="0" smtClean="0"/>
              <a:t> of </a:t>
            </a:r>
            <a:r>
              <a:rPr lang="fr-FR" dirty="0" err="1" smtClean="0"/>
              <a:t>strategies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chemeClr val="tx2">
                    <a:lumMod val="60000"/>
                    <a:lumOff val="40000"/>
                  </a:schemeClr>
                </a:solidFill>
              </a:rPr>
              <a:t>Learning </a:t>
            </a:r>
            <a:r>
              <a:rPr lang="fr-FR" dirty="0" err="1" smtClean="0">
                <a:solidFill>
                  <a:schemeClr val="tx2">
                    <a:lumMod val="60000"/>
                    <a:lumOff val="40000"/>
                  </a:schemeClr>
                </a:solidFill>
              </a:rPr>
              <a:t>Strategies</a:t>
            </a:r>
            <a:endParaRPr lang="fr-FR" dirty="0">
              <a:solidFill>
                <a:schemeClr val="tx2">
                  <a:lumMod val="60000"/>
                  <a:lumOff val="40000"/>
                </a:schemeClr>
              </a:solidFill>
            </a:endParaRPr>
          </a:p>
        </p:txBody>
      </p:sp>
      <p:sp>
        <p:nvSpPr>
          <p:cNvPr id="4" name="Espace réservé du contenu 3"/>
          <p:cNvSpPr>
            <a:spLocks noGrp="1"/>
          </p:cNvSpPr>
          <p:nvPr>
            <p:ph idx="1"/>
          </p:nvPr>
        </p:nvSpPr>
        <p:spPr/>
        <p:txBody>
          <a:bodyPr>
            <a:normAutofit fontScale="92500" lnSpcReduction="10000"/>
          </a:bodyPr>
          <a:lstStyle/>
          <a:p>
            <a:pPr>
              <a:buNone/>
            </a:pPr>
            <a:r>
              <a:rPr lang="fr-FR" dirty="0" err="1" smtClean="0"/>
              <a:t>They</a:t>
            </a:r>
            <a:r>
              <a:rPr lang="fr-FR" dirty="0" smtClean="0"/>
              <a:t> are of </a:t>
            </a:r>
            <a:r>
              <a:rPr lang="fr-FR" dirty="0" err="1" smtClean="0"/>
              <a:t>three</a:t>
            </a:r>
            <a:r>
              <a:rPr lang="fr-FR" dirty="0" smtClean="0"/>
              <a:t> </a:t>
            </a:r>
            <a:r>
              <a:rPr lang="fr-FR" dirty="0" err="1" smtClean="0"/>
              <a:t>kinds</a:t>
            </a:r>
            <a:r>
              <a:rPr lang="fr-FR" dirty="0" smtClean="0"/>
              <a:t>: </a:t>
            </a:r>
            <a:r>
              <a:rPr lang="fr-FR" dirty="0" err="1" smtClean="0"/>
              <a:t>metacognitive</a:t>
            </a:r>
            <a:r>
              <a:rPr lang="fr-FR" dirty="0" smtClean="0"/>
              <a:t>, cognitive and </a:t>
            </a:r>
            <a:r>
              <a:rPr lang="fr-FR" dirty="0" err="1" smtClean="0"/>
              <a:t>socioaffective</a:t>
            </a:r>
            <a:endParaRPr lang="fr-FR" dirty="0" smtClean="0"/>
          </a:p>
          <a:p>
            <a:pPr>
              <a:buFont typeface="Wingdings" pitchFamily="2" charset="2"/>
              <a:buChar char="Ø"/>
            </a:pPr>
            <a:endParaRPr lang="fr-FR" dirty="0"/>
          </a:p>
          <a:p>
            <a:pPr>
              <a:buFont typeface="Wingdings" pitchFamily="2" charset="2"/>
              <a:buChar char="Ø"/>
            </a:pPr>
            <a:r>
              <a:rPr lang="fr-FR" dirty="0" err="1" smtClean="0">
                <a:solidFill>
                  <a:srgbClr val="92D050"/>
                </a:solidFill>
              </a:rPr>
              <a:t>Metacognitive</a:t>
            </a:r>
            <a:r>
              <a:rPr lang="fr-FR" dirty="0" smtClean="0">
                <a:solidFill>
                  <a:srgbClr val="92D050"/>
                </a:solidFill>
              </a:rPr>
              <a:t> </a:t>
            </a:r>
            <a:r>
              <a:rPr lang="fr-FR" dirty="0" err="1" smtClean="0">
                <a:solidFill>
                  <a:srgbClr val="92D050"/>
                </a:solidFill>
              </a:rPr>
              <a:t>strategies</a:t>
            </a:r>
            <a:r>
              <a:rPr lang="fr-FR" dirty="0" smtClean="0"/>
              <a:t>: </a:t>
            </a:r>
            <a:r>
              <a:rPr lang="fr-FR" dirty="0" err="1" smtClean="0"/>
              <a:t>they</a:t>
            </a:r>
            <a:r>
              <a:rPr lang="fr-FR" dirty="0" smtClean="0"/>
              <a:t> </a:t>
            </a:r>
            <a:r>
              <a:rPr lang="fr-FR" dirty="0" err="1" smtClean="0"/>
              <a:t>involve</a:t>
            </a:r>
            <a:endParaRPr lang="fr-FR" dirty="0" smtClean="0"/>
          </a:p>
          <a:p>
            <a:pPr>
              <a:buFont typeface="Wingdings" pitchFamily="2" charset="2"/>
              <a:buChar char="ü"/>
            </a:pPr>
            <a:r>
              <a:rPr lang="fr-FR" dirty="0" smtClean="0"/>
              <a:t> planning for </a:t>
            </a:r>
            <a:r>
              <a:rPr lang="fr-FR" dirty="0" err="1" smtClean="0"/>
              <a:t>learning</a:t>
            </a:r>
            <a:endParaRPr lang="fr-FR" dirty="0"/>
          </a:p>
          <a:p>
            <a:pPr>
              <a:buFont typeface="Wingdings" pitchFamily="2" charset="2"/>
              <a:buChar char="ü"/>
            </a:pPr>
            <a:r>
              <a:rPr lang="fr-FR" dirty="0" err="1" smtClean="0"/>
              <a:t>Thinking</a:t>
            </a:r>
            <a:r>
              <a:rPr lang="fr-FR" dirty="0" smtClean="0"/>
              <a:t> about the </a:t>
            </a:r>
            <a:r>
              <a:rPr lang="fr-FR" dirty="0" err="1" smtClean="0"/>
              <a:t>learning</a:t>
            </a:r>
            <a:r>
              <a:rPr lang="fr-FR" dirty="0" smtClean="0"/>
              <a:t> </a:t>
            </a:r>
            <a:r>
              <a:rPr lang="fr-FR" dirty="0" err="1" smtClean="0"/>
              <a:t>process</a:t>
            </a:r>
            <a:endParaRPr lang="fr-FR" dirty="0" smtClean="0"/>
          </a:p>
          <a:p>
            <a:pPr>
              <a:buFont typeface="Wingdings" pitchFamily="2" charset="2"/>
              <a:buChar char="ü"/>
            </a:pPr>
            <a:r>
              <a:rPr lang="fr-FR" dirty="0" smtClean="0"/>
              <a:t> Monitoring of </a:t>
            </a:r>
            <a:r>
              <a:rPr lang="fr-FR" dirty="0" err="1" smtClean="0"/>
              <a:t>one’s</a:t>
            </a:r>
            <a:r>
              <a:rPr lang="fr-FR" dirty="0" smtClean="0"/>
              <a:t> production or </a:t>
            </a:r>
            <a:r>
              <a:rPr lang="fr-FR" dirty="0" err="1" smtClean="0"/>
              <a:t>comprehension</a:t>
            </a:r>
            <a:endParaRPr lang="fr-FR" dirty="0" smtClean="0"/>
          </a:p>
          <a:p>
            <a:pPr>
              <a:buFont typeface="Wingdings" pitchFamily="2" charset="2"/>
              <a:buChar char="ü"/>
            </a:pPr>
            <a:r>
              <a:rPr lang="fr-FR" dirty="0" smtClean="0"/>
              <a:t> </a:t>
            </a:r>
            <a:r>
              <a:rPr lang="fr-FR" dirty="0" err="1" smtClean="0"/>
              <a:t>Evaluting</a:t>
            </a:r>
            <a:r>
              <a:rPr lang="fr-FR" dirty="0" smtClean="0"/>
              <a:t> </a:t>
            </a:r>
            <a:r>
              <a:rPr lang="fr-FR" dirty="0" err="1" smtClean="0"/>
              <a:t>learning</a:t>
            </a:r>
            <a:r>
              <a:rPr lang="fr-FR" dirty="0" smtClean="0"/>
              <a:t> </a:t>
            </a:r>
            <a:r>
              <a:rPr lang="fr-FR" dirty="0" err="1" smtClean="0"/>
              <a:t>after</a:t>
            </a:r>
            <a:r>
              <a:rPr lang="fr-FR" dirty="0" smtClean="0"/>
              <a:t> </a:t>
            </a:r>
            <a:r>
              <a:rPr lang="fr-FR" dirty="0" err="1" smtClean="0"/>
              <a:t>activity</a:t>
            </a:r>
            <a:r>
              <a:rPr lang="fr-FR" dirty="0" smtClean="0"/>
              <a:t> </a:t>
            </a:r>
            <a:r>
              <a:rPr lang="fr-FR" dirty="0" err="1" smtClean="0"/>
              <a:t>is</a:t>
            </a:r>
            <a:r>
              <a:rPr lang="fr-FR" dirty="0" smtClean="0"/>
              <a:t> </a:t>
            </a:r>
            <a:r>
              <a:rPr lang="fr-FR" dirty="0" err="1" smtClean="0"/>
              <a:t>completed</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357166"/>
            <a:ext cx="8229600" cy="5857916"/>
          </a:xfrm>
        </p:spPr>
        <p:txBody>
          <a:bodyPr>
            <a:normAutofit lnSpcReduction="10000"/>
          </a:bodyPr>
          <a:lstStyle/>
          <a:p>
            <a:pPr>
              <a:buFont typeface="Wingdings" pitchFamily="2" charset="2"/>
              <a:buChar char="Ø"/>
            </a:pPr>
            <a:r>
              <a:rPr lang="fr-FR" dirty="0" smtClean="0">
                <a:solidFill>
                  <a:srgbClr val="00B0F0"/>
                </a:solidFill>
              </a:rPr>
              <a:t>Cognitive </a:t>
            </a:r>
            <a:r>
              <a:rPr lang="fr-FR" dirty="0" err="1" smtClean="0">
                <a:solidFill>
                  <a:srgbClr val="00B0F0"/>
                </a:solidFill>
              </a:rPr>
              <a:t>strategies</a:t>
            </a:r>
            <a:endParaRPr lang="fr-FR" dirty="0" smtClean="0">
              <a:solidFill>
                <a:srgbClr val="00B0F0"/>
              </a:solidFill>
            </a:endParaRPr>
          </a:p>
          <a:p>
            <a:pPr>
              <a:buNone/>
            </a:pPr>
            <a:r>
              <a:rPr lang="fr-FR" dirty="0" smtClean="0"/>
              <a:t>  </a:t>
            </a:r>
            <a:r>
              <a:rPr lang="fr-FR" dirty="0" err="1" smtClean="0"/>
              <a:t>They</a:t>
            </a:r>
            <a:r>
              <a:rPr lang="fr-FR" dirty="0" smtClean="0"/>
              <a:t> are </a:t>
            </a:r>
            <a:r>
              <a:rPr lang="fr-FR" dirty="0" err="1" smtClean="0"/>
              <a:t>limited</a:t>
            </a:r>
            <a:r>
              <a:rPr lang="fr-FR" dirty="0" smtClean="0"/>
              <a:t> to </a:t>
            </a:r>
            <a:r>
              <a:rPr lang="fr-FR" dirty="0" err="1" smtClean="0"/>
              <a:t>specific</a:t>
            </a:r>
            <a:r>
              <a:rPr lang="fr-FR" dirty="0" smtClean="0"/>
              <a:t> </a:t>
            </a:r>
            <a:r>
              <a:rPr lang="fr-FR" dirty="0" err="1" smtClean="0"/>
              <a:t>learning</a:t>
            </a:r>
            <a:r>
              <a:rPr lang="fr-FR" dirty="0" smtClean="0"/>
              <a:t> </a:t>
            </a:r>
            <a:r>
              <a:rPr lang="fr-FR" dirty="0" err="1" smtClean="0"/>
              <a:t>tasks</a:t>
            </a:r>
            <a:r>
              <a:rPr lang="fr-FR" dirty="0" smtClean="0"/>
              <a:t> and </a:t>
            </a:r>
            <a:r>
              <a:rPr lang="fr-FR" dirty="0" err="1" smtClean="0"/>
              <a:t>involve</a:t>
            </a:r>
            <a:r>
              <a:rPr lang="fr-FR" dirty="0" smtClean="0"/>
              <a:t> direct manipulation of the </a:t>
            </a:r>
            <a:r>
              <a:rPr lang="fr-FR" dirty="0" err="1" smtClean="0"/>
              <a:t>learning</a:t>
            </a:r>
            <a:r>
              <a:rPr lang="fr-FR" dirty="0" smtClean="0"/>
              <a:t> </a:t>
            </a:r>
            <a:r>
              <a:rPr lang="fr-FR" dirty="0" err="1" smtClean="0"/>
              <a:t>materials</a:t>
            </a:r>
            <a:r>
              <a:rPr lang="fr-FR" dirty="0" smtClean="0"/>
              <a:t>, </a:t>
            </a:r>
            <a:r>
              <a:rPr lang="fr-FR" dirty="0" err="1" smtClean="0"/>
              <a:t>they</a:t>
            </a:r>
            <a:r>
              <a:rPr lang="fr-FR" dirty="0" smtClean="0"/>
              <a:t> </a:t>
            </a:r>
            <a:r>
              <a:rPr lang="fr-FR" dirty="0" err="1" smtClean="0"/>
              <a:t>include</a:t>
            </a:r>
            <a:r>
              <a:rPr lang="fr-FR" dirty="0" smtClean="0"/>
              <a:t>:</a:t>
            </a:r>
            <a:endParaRPr lang="fr-FR" dirty="0"/>
          </a:p>
          <a:p>
            <a:pPr>
              <a:buFont typeface="Wingdings" pitchFamily="2" charset="2"/>
              <a:buChar char="ü"/>
            </a:pPr>
            <a:r>
              <a:rPr lang="fr-FR" dirty="0" smtClean="0"/>
              <a:t> </a:t>
            </a:r>
            <a:r>
              <a:rPr lang="fr-FR" sz="2800" dirty="0" err="1" smtClean="0"/>
              <a:t>Repetion</a:t>
            </a:r>
            <a:r>
              <a:rPr lang="fr-FR" sz="2800" dirty="0" smtClean="0"/>
              <a:t>: </a:t>
            </a:r>
            <a:r>
              <a:rPr lang="fr-FR" sz="2800" dirty="0" err="1" smtClean="0"/>
              <a:t>Imitating</a:t>
            </a:r>
            <a:r>
              <a:rPr lang="fr-FR" sz="2800" dirty="0" smtClean="0"/>
              <a:t> a </a:t>
            </a:r>
            <a:r>
              <a:rPr lang="fr-FR" sz="2800" dirty="0" err="1" smtClean="0"/>
              <a:t>language</a:t>
            </a:r>
            <a:r>
              <a:rPr lang="fr-FR" sz="2800" dirty="0" smtClean="0"/>
              <a:t> model by </a:t>
            </a:r>
            <a:r>
              <a:rPr lang="fr-FR" sz="2800" dirty="0" err="1" smtClean="0"/>
              <a:t>overt</a:t>
            </a:r>
            <a:r>
              <a:rPr lang="fr-FR" sz="2800" dirty="0" smtClean="0"/>
              <a:t> practice or </a:t>
            </a:r>
            <a:r>
              <a:rPr lang="fr-FR" sz="2800" dirty="0" err="1" smtClean="0"/>
              <a:t>silent</a:t>
            </a:r>
            <a:r>
              <a:rPr lang="fr-FR" sz="2800" dirty="0" smtClean="0"/>
              <a:t> </a:t>
            </a:r>
            <a:r>
              <a:rPr lang="fr-FR" sz="2800" dirty="0" err="1" smtClean="0"/>
              <a:t>rehearsal</a:t>
            </a:r>
            <a:endParaRPr lang="fr-FR" sz="2800" dirty="0" smtClean="0"/>
          </a:p>
          <a:p>
            <a:pPr>
              <a:buFont typeface="Wingdings" pitchFamily="2" charset="2"/>
              <a:buChar char="ü"/>
            </a:pPr>
            <a:r>
              <a:rPr lang="fr-FR" sz="2800" dirty="0" err="1" smtClean="0"/>
              <a:t>Resourcing</a:t>
            </a:r>
            <a:r>
              <a:rPr lang="fr-FR" sz="2800" dirty="0" smtClean="0"/>
              <a:t>: </a:t>
            </a:r>
            <a:r>
              <a:rPr lang="fr-FR" sz="2800" dirty="0" err="1" smtClean="0"/>
              <a:t>using</a:t>
            </a:r>
            <a:r>
              <a:rPr lang="fr-FR" sz="2800" dirty="0" smtClean="0"/>
              <a:t> the </a:t>
            </a:r>
            <a:r>
              <a:rPr lang="fr-FR" sz="2800" dirty="0" err="1" smtClean="0"/>
              <a:t>target</a:t>
            </a:r>
            <a:r>
              <a:rPr lang="fr-FR" sz="2800" dirty="0" smtClean="0"/>
              <a:t> </a:t>
            </a:r>
            <a:r>
              <a:rPr lang="fr-FR" sz="2800" dirty="0" err="1" smtClean="0"/>
              <a:t>language</a:t>
            </a:r>
            <a:r>
              <a:rPr lang="fr-FR" sz="2800" dirty="0" smtClean="0"/>
              <a:t> </a:t>
            </a:r>
            <a:r>
              <a:rPr lang="fr-FR" sz="2800" dirty="0" err="1" smtClean="0"/>
              <a:t>rference</a:t>
            </a:r>
            <a:r>
              <a:rPr lang="fr-FR" sz="2800" dirty="0" smtClean="0"/>
              <a:t> </a:t>
            </a:r>
            <a:r>
              <a:rPr lang="fr-FR" sz="2800" dirty="0" err="1" smtClean="0"/>
              <a:t>materials</a:t>
            </a:r>
            <a:r>
              <a:rPr lang="fr-FR" sz="2800" dirty="0" smtClean="0"/>
              <a:t>: books, </a:t>
            </a:r>
            <a:r>
              <a:rPr lang="fr-FR" sz="2800" dirty="0" err="1" smtClean="0"/>
              <a:t>dictionaries</a:t>
            </a:r>
            <a:r>
              <a:rPr lang="fr-FR" sz="2800" dirty="0" smtClean="0"/>
              <a:t>, </a:t>
            </a:r>
            <a:r>
              <a:rPr lang="fr-FR" sz="2800" dirty="0" err="1" smtClean="0"/>
              <a:t>websites</a:t>
            </a:r>
            <a:r>
              <a:rPr lang="fr-FR" sz="2800" dirty="0" smtClean="0"/>
              <a:t>.</a:t>
            </a:r>
          </a:p>
          <a:p>
            <a:pPr>
              <a:buFont typeface="Wingdings" pitchFamily="2" charset="2"/>
              <a:buChar char="ü"/>
            </a:pPr>
            <a:r>
              <a:rPr lang="en-US" sz="2800" dirty="0" err="1" smtClean="0"/>
              <a:t>Translation:using</a:t>
            </a:r>
            <a:r>
              <a:rPr lang="en-US" sz="2800" dirty="0" smtClean="0"/>
              <a:t> the first language as a base for understanding and/</a:t>
            </a:r>
            <a:r>
              <a:rPr lang="en-US" sz="2800" dirty="0" err="1" smtClean="0"/>
              <a:t>orproducing</a:t>
            </a:r>
            <a:r>
              <a:rPr lang="en-US" sz="2800" dirty="0" smtClean="0"/>
              <a:t> the second language</a:t>
            </a:r>
          </a:p>
          <a:p>
            <a:pPr>
              <a:buFont typeface="Wingdings" pitchFamily="2" charset="2"/>
              <a:buChar char="ü"/>
            </a:pPr>
            <a:r>
              <a:rPr lang="en-US" sz="2800" dirty="0" smtClean="0"/>
              <a:t>Deduction: consciously applying rules to produce or understand the second language</a:t>
            </a:r>
            <a:endParaRPr lang="fr-FR"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pPr>
              <a:buFont typeface="Wingdings" pitchFamily="2" charset="2"/>
              <a:buChar char="Ø"/>
            </a:pPr>
            <a:r>
              <a:rPr lang="en-US" dirty="0" err="1" smtClean="0"/>
              <a:t>Contextualization:Placing</a:t>
            </a:r>
            <a:r>
              <a:rPr lang="en-US" dirty="0" smtClean="0"/>
              <a:t> a word or phrase In a meaningful language sequence.</a:t>
            </a:r>
          </a:p>
          <a:p>
            <a:pPr>
              <a:buFont typeface="Wingdings" pitchFamily="2" charset="2"/>
              <a:buChar char="Ø"/>
            </a:pPr>
            <a:r>
              <a:rPr lang="en-US" dirty="0" smtClean="0"/>
              <a:t>Elaboration: Relating new information to other concepts in memory.</a:t>
            </a:r>
          </a:p>
          <a:p>
            <a:pPr>
              <a:buFont typeface="Wingdings" pitchFamily="2" charset="2"/>
              <a:buChar char="Ø"/>
            </a:pPr>
            <a:r>
              <a:rPr lang="en-US" dirty="0" smtClean="0"/>
              <a:t> </a:t>
            </a:r>
            <a:r>
              <a:rPr lang="en-US" dirty="0" err="1" smtClean="0"/>
              <a:t>Keyword:Remembering</a:t>
            </a:r>
            <a:r>
              <a:rPr lang="en-US" dirty="0" smtClean="0"/>
              <a:t> a new word in the second language by( 1 )identifying a familiar word in the first language that sounds like or otherwise resembles the new word and(2) generating easily recalled images of some relationship between the new word and the familiar word</a:t>
            </a:r>
          </a:p>
          <a:p>
            <a:pPr>
              <a:buNone/>
            </a:pPr>
            <a:endParaRPr lang="en-US" dirty="0" smtClean="0"/>
          </a:p>
          <a:p>
            <a:pPr>
              <a:buFont typeface="Wingdings" pitchFamily="2" charset="2"/>
              <a:buChar char="Ø"/>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16"/>
            <a:ext cx="8229600" cy="168574"/>
          </a:xfrm>
        </p:spPr>
        <p:txBody>
          <a:bodyPr>
            <a:normAutofit fontScale="90000"/>
          </a:bodyPr>
          <a:lstStyle/>
          <a:p>
            <a:r>
              <a:rPr lang="fr-FR" dirty="0" smtClean="0"/>
              <a:t/>
            </a:r>
            <a:br>
              <a:rPr lang="fr-FR" dirty="0" smtClean="0"/>
            </a:br>
            <a:endParaRPr lang="fr-FR" dirty="0"/>
          </a:p>
        </p:txBody>
      </p:sp>
      <p:sp>
        <p:nvSpPr>
          <p:cNvPr id="3" name="Espace réservé du contenu 2"/>
          <p:cNvSpPr>
            <a:spLocks noGrp="1"/>
          </p:cNvSpPr>
          <p:nvPr>
            <p:ph idx="1"/>
          </p:nvPr>
        </p:nvSpPr>
        <p:spPr>
          <a:xfrm>
            <a:off x="428596" y="142852"/>
            <a:ext cx="8229600" cy="6143668"/>
          </a:xfrm>
        </p:spPr>
        <p:txBody>
          <a:bodyPr/>
          <a:lstStyle/>
          <a:p>
            <a:pPr>
              <a:buFont typeface="Wingdings" pitchFamily="2" charset="2"/>
              <a:buChar char="Ø"/>
            </a:pPr>
            <a:r>
              <a:rPr lang="fr-FR" dirty="0" smtClean="0">
                <a:solidFill>
                  <a:schemeClr val="accent2"/>
                </a:solidFill>
              </a:rPr>
              <a:t>Socio-affective </a:t>
            </a:r>
            <a:r>
              <a:rPr lang="fr-FR" dirty="0" err="1" smtClean="0">
                <a:solidFill>
                  <a:schemeClr val="accent2"/>
                </a:solidFill>
              </a:rPr>
              <a:t>strategies</a:t>
            </a:r>
            <a:r>
              <a:rPr lang="fr-FR" dirty="0" smtClean="0">
                <a:solidFill>
                  <a:schemeClr val="accent2"/>
                </a:solidFill>
              </a:rPr>
              <a:t>:</a:t>
            </a:r>
          </a:p>
          <a:p>
            <a:pPr>
              <a:buFont typeface="Wingdings" pitchFamily="2" charset="2"/>
              <a:buChar char="ü"/>
            </a:pPr>
            <a:r>
              <a:rPr lang="fr-FR" dirty="0" err="1" smtClean="0"/>
              <a:t>Working</a:t>
            </a:r>
            <a:r>
              <a:rPr lang="fr-FR" dirty="0" smtClean="0"/>
              <a:t> </a:t>
            </a:r>
            <a:r>
              <a:rPr lang="fr-FR" dirty="0" err="1" smtClean="0"/>
              <a:t>with</a:t>
            </a:r>
            <a:r>
              <a:rPr lang="fr-FR" dirty="0" smtClean="0"/>
              <a:t> </a:t>
            </a:r>
            <a:r>
              <a:rPr lang="fr-FR" dirty="0" err="1" smtClean="0"/>
              <a:t>others</a:t>
            </a:r>
            <a:r>
              <a:rPr lang="fr-FR" dirty="0" smtClean="0"/>
              <a:t> to </a:t>
            </a:r>
            <a:r>
              <a:rPr lang="fr-FR" dirty="0" err="1" smtClean="0"/>
              <a:t>obtain</a:t>
            </a:r>
            <a:r>
              <a:rPr lang="fr-FR" dirty="0" smtClean="0"/>
              <a:t> feedback, pool information or model </a:t>
            </a:r>
            <a:r>
              <a:rPr lang="fr-FR" dirty="0" err="1" smtClean="0"/>
              <a:t>anguage</a:t>
            </a:r>
            <a:r>
              <a:rPr lang="fr-FR" dirty="0" smtClean="0"/>
              <a:t> </a:t>
            </a:r>
            <a:r>
              <a:rPr lang="fr-FR" dirty="0" err="1" smtClean="0"/>
              <a:t>activity</a:t>
            </a:r>
            <a:r>
              <a:rPr lang="fr-FR" dirty="0" smtClean="0"/>
              <a:t>.</a:t>
            </a:r>
          </a:p>
          <a:p>
            <a:pPr>
              <a:buFont typeface="Wingdings" pitchFamily="2" charset="2"/>
              <a:buChar char="ü"/>
            </a:pPr>
            <a:r>
              <a:rPr lang="fr-FR" dirty="0" smtClean="0"/>
              <a:t>Questions for clarification: </a:t>
            </a:r>
            <a:r>
              <a:rPr lang="fr-FR" dirty="0" err="1" smtClean="0"/>
              <a:t>Asking</a:t>
            </a:r>
            <a:r>
              <a:rPr lang="fr-FR" dirty="0" smtClean="0"/>
              <a:t> a </a:t>
            </a:r>
            <a:r>
              <a:rPr lang="fr-FR" dirty="0" err="1" smtClean="0"/>
              <a:t>teacher</a:t>
            </a:r>
            <a:r>
              <a:rPr lang="fr-FR" dirty="0" smtClean="0"/>
              <a:t> or a native speaker for </a:t>
            </a:r>
            <a:r>
              <a:rPr lang="fr-FR" dirty="0" err="1" smtClean="0"/>
              <a:t>repetition</a:t>
            </a:r>
            <a:r>
              <a:rPr lang="fr-FR" dirty="0" smtClean="0"/>
              <a:t> or </a:t>
            </a:r>
            <a:r>
              <a:rPr lang="fr-FR" dirty="0" err="1" smtClean="0"/>
              <a:t>paraphrasing</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fr-FR" dirty="0" smtClean="0"/>
              <a:t>Communication </a:t>
            </a:r>
            <a:r>
              <a:rPr lang="fr-FR" dirty="0" err="1" smtClean="0"/>
              <a:t>strategies</a:t>
            </a:r>
            <a:endParaRPr lang="fr-FR" dirty="0"/>
          </a:p>
        </p:txBody>
      </p:sp>
      <p:sp>
        <p:nvSpPr>
          <p:cNvPr id="3" name="Espace réservé du contenu 2"/>
          <p:cNvSpPr>
            <a:spLocks noGrp="1"/>
          </p:cNvSpPr>
          <p:nvPr>
            <p:ph idx="1"/>
          </p:nvPr>
        </p:nvSpPr>
        <p:spPr/>
        <p:txBody>
          <a:bodyPr/>
          <a:lstStyle/>
          <a:p>
            <a:pPr>
              <a:buNone/>
            </a:pPr>
            <a:r>
              <a:rPr lang="fr-FR" dirty="0" smtClean="0"/>
              <a:t>Learning </a:t>
            </a:r>
            <a:r>
              <a:rPr lang="fr-FR" dirty="0" err="1" smtClean="0"/>
              <a:t>strategies</a:t>
            </a:r>
            <a:r>
              <a:rPr lang="fr-FR" dirty="0" smtClean="0"/>
              <a:t> deal </a:t>
            </a:r>
            <a:r>
              <a:rPr lang="fr-FR" dirty="0" err="1" smtClean="0"/>
              <a:t>with</a:t>
            </a:r>
            <a:r>
              <a:rPr lang="fr-FR" dirty="0" smtClean="0"/>
              <a:t> the </a:t>
            </a:r>
            <a:r>
              <a:rPr lang="fr-FR" dirty="0" err="1" smtClean="0"/>
              <a:t>receptive</a:t>
            </a:r>
            <a:r>
              <a:rPr lang="fr-FR" dirty="0" smtClean="0"/>
              <a:t> </a:t>
            </a:r>
            <a:r>
              <a:rPr lang="fr-FR" dirty="0" err="1" smtClean="0"/>
              <a:t>domain</a:t>
            </a:r>
            <a:r>
              <a:rPr lang="fr-FR" dirty="0" smtClean="0"/>
              <a:t> of </a:t>
            </a:r>
            <a:r>
              <a:rPr lang="fr-FR" dirty="0" err="1" smtClean="0"/>
              <a:t>intake</a:t>
            </a:r>
            <a:r>
              <a:rPr lang="fr-FR" dirty="0" smtClean="0"/>
              <a:t>, </a:t>
            </a:r>
            <a:r>
              <a:rPr lang="fr-FR" dirty="0" err="1" smtClean="0"/>
              <a:t>memory</a:t>
            </a:r>
            <a:r>
              <a:rPr lang="fr-FR" dirty="0" smtClean="0"/>
              <a:t>, </a:t>
            </a:r>
            <a:r>
              <a:rPr lang="fr-FR" dirty="0" err="1" smtClean="0"/>
              <a:t>storage</a:t>
            </a:r>
            <a:r>
              <a:rPr lang="fr-FR" dirty="0" smtClean="0"/>
              <a:t> and </a:t>
            </a:r>
            <a:r>
              <a:rPr lang="fr-FR" dirty="0" err="1" smtClean="0"/>
              <a:t>recall</a:t>
            </a:r>
            <a:r>
              <a:rPr lang="fr-FR" dirty="0" smtClean="0"/>
              <a:t>, communication </a:t>
            </a:r>
            <a:r>
              <a:rPr lang="fr-FR" dirty="0" err="1" smtClean="0"/>
              <a:t>strategies</a:t>
            </a:r>
            <a:r>
              <a:rPr lang="fr-FR" dirty="0" smtClean="0"/>
              <a:t> deal </a:t>
            </a:r>
            <a:r>
              <a:rPr lang="fr-FR" dirty="0" err="1" smtClean="0"/>
              <a:t>with</a:t>
            </a:r>
            <a:r>
              <a:rPr lang="fr-FR" dirty="0" smtClean="0"/>
              <a:t> the verbal and non verbal </a:t>
            </a:r>
            <a:r>
              <a:rPr lang="fr-FR" dirty="0" err="1" smtClean="0"/>
              <a:t>mechanism</a:t>
            </a:r>
            <a:r>
              <a:rPr lang="fr-FR" dirty="0" smtClean="0"/>
              <a:t> for the </a:t>
            </a:r>
            <a:r>
              <a:rPr lang="fr-FR" dirty="0" err="1" smtClean="0"/>
              <a:t>pruduction</a:t>
            </a:r>
            <a:r>
              <a:rPr lang="fr-FR" dirty="0" smtClean="0"/>
              <a:t> of communication. Put </a:t>
            </a:r>
            <a:r>
              <a:rPr lang="fr-FR" dirty="0" err="1" smtClean="0"/>
              <a:t>simply</a:t>
            </a:r>
            <a:r>
              <a:rPr lang="fr-FR" dirty="0" smtClean="0"/>
              <a:t> communication </a:t>
            </a:r>
            <a:r>
              <a:rPr lang="fr-FR" dirty="0" err="1" smtClean="0"/>
              <a:t>strategies</a:t>
            </a:r>
            <a:r>
              <a:rPr lang="fr-FR" dirty="0" smtClean="0"/>
              <a:t> are </a:t>
            </a:r>
            <a:r>
              <a:rPr lang="fr-FR" dirty="0" err="1" smtClean="0"/>
              <a:t>concerned</a:t>
            </a:r>
            <a:r>
              <a:rPr lang="fr-FR" dirty="0" smtClean="0"/>
              <a:t> </a:t>
            </a:r>
            <a:r>
              <a:rPr lang="fr-FR" dirty="0" err="1" smtClean="0"/>
              <a:t>with</a:t>
            </a:r>
            <a:r>
              <a:rPr lang="fr-FR" dirty="0" smtClean="0"/>
              <a:t> the techniques </a:t>
            </a:r>
            <a:r>
              <a:rPr lang="fr-FR" dirty="0" err="1" smtClean="0"/>
              <a:t>used</a:t>
            </a:r>
            <a:r>
              <a:rPr lang="fr-FR" dirty="0" smtClean="0"/>
              <a:t> to </a:t>
            </a:r>
            <a:r>
              <a:rPr lang="fr-FR" dirty="0" err="1" smtClean="0"/>
              <a:t>overcome</a:t>
            </a:r>
            <a:r>
              <a:rPr lang="fr-FR" dirty="0" smtClean="0"/>
              <a:t> </a:t>
            </a:r>
            <a:r>
              <a:rPr lang="fr-FR" dirty="0" err="1" smtClean="0"/>
              <a:t>difficulties</a:t>
            </a:r>
            <a:r>
              <a:rPr lang="fr-FR" dirty="0" smtClean="0"/>
              <a:t> in </a:t>
            </a:r>
            <a:r>
              <a:rPr lang="fr-FR" dirty="0" err="1" smtClean="0"/>
              <a:t>conveying</a:t>
            </a:r>
            <a:r>
              <a:rPr lang="fr-FR" dirty="0" smtClean="0"/>
              <a:t> messages via </a:t>
            </a:r>
            <a:r>
              <a:rPr lang="fr-FR" dirty="0" err="1" smtClean="0"/>
              <a:t>speaking</a:t>
            </a:r>
            <a:r>
              <a:rPr lang="fr-FR" dirty="0" smtClean="0"/>
              <a:t> or </a:t>
            </a:r>
            <a:r>
              <a:rPr lang="fr-FR" dirty="0" err="1" smtClean="0"/>
              <a:t>writing</a:t>
            </a:r>
            <a:r>
              <a:rPr lang="fr-FR" dirty="0" smtClean="0"/>
              <a:t>. </a:t>
            </a:r>
            <a:r>
              <a:rPr lang="fr-FR" dirty="0" err="1" smtClean="0"/>
              <a:t>They</a:t>
            </a:r>
            <a:r>
              <a:rPr lang="fr-FR" dirty="0" smtClean="0"/>
              <a:t> are of </a:t>
            </a:r>
            <a:r>
              <a:rPr lang="fr-FR" dirty="0" err="1" smtClean="0"/>
              <a:t>two</a:t>
            </a:r>
            <a:r>
              <a:rPr lang="fr-FR" dirty="0" smtClean="0"/>
              <a:t> </a:t>
            </a:r>
            <a:r>
              <a:rPr lang="fr-FR" dirty="0" err="1" smtClean="0"/>
              <a:t>kinds</a:t>
            </a:r>
            <a:r>
              <a:rPr lang="fr-FR" dirty="0" smtClean="0"/>
              <a: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85728"/>
            <a:ext cx="8229600" cy="5786478"/>
          </a:xfrm>
        </p:spPr>
        <p:txBody>
          <a:bodyPr>
            <a:normAutofit fontScale="92500" lnSpcReduction="10000"/>
          </a:bodyPr>
          <a:lstStyle/>
          <a:p>
            <a:pPr>
              <a:buFont typeface="Wingdings" pitchFamily="2" charset="2"/>
              <a:buChar char="Ø"/>
            </a:pPr>
            <a:r>
              <a:rPr lang="fr-FR" dirty="0" smtClean="0"/>
              <a:t> </a:t>
            </a:r>
            <a:r>
              <a:rPr lang="fr-FR" dirty="0" err="1" smtClean="0">
                <a:solidFill>
                  <a:schemeClr val="tx2">
                    <a:lumMod val="40000"/>
                    <a:lumOff val="60000"/>
                  </a:schemeClr>
                </a:solidFill>
              </a:rPr>
              <a:t>Avoidance</a:t>
            </a:r>
            <a:r>
              <a:rPr lang="fr-FR" dirty="0" smtClean="0">
                <a:solidFill>
                  <a:schemeClr val="tx2">
                    <a:lumMod val="40000"/>
                    <a:lumOff val="60000"/>
                  </a:schemeClr>
                </a:solidFill>
              </a:rPr>
              <a:t> </a:t>
            </a:r>
            <a:r>
              <a:rPr lang="fr-FR" dirty="0" err="1" smtClean="0">
                <a:solidFill>
                  <a:schemeClr val="tx2">
                    <a:lumMod val="40000"/>
                    <a:lumOff val="60000"/>
                  </a:schemeClr>
                </a:solidFill>
              </a:rPr>
              <a:t>Strategies</a:t>
            </a:r>
            <a:r>
              <a:rPr lang="fr-FR" dirty="0" smtClean="0">
                <a:solidFill>
                  <a:schemeClr val="tx2">
                    <a:lumMod val="40000"/>
                    <a:lumOff val="60000"/>
                  </a:schemeClr>
                </a:solidFill>
              </a:rPr>
              <a:t>:</a:t>
            </a:r>
          </a:p>
          <a:p>
            <a:pPr>
              <a:buFont typeface="Wingdings" pitchFamily="2" charset="2"/>
              <a:buChar char="ü"/>
            </a:pPr>
            <a:r>
              <a:rPr lang="fr-FR" dirty="0" smtClean="0">
                <a:solidFill>
                  <a:schemeClr val="accent6">
                    <a:lumMod val="75000"/>
                  </a:schemeClr>
                </a:solidFill>
              </a:rPr>
              <a:t>Lexical </a:t>
            </a:r>
            <a:r>
              <a:rPr lang="fr-FR" dirty="0" err="1" smtClean="0">
                <a:solidFill>
                  <a:schemeClr val="accent6">
                    <a:lumMod val="75000"/>
                  </a:schemeClr>
                </a:solidFill>
              </a:rPr>
              <a:t>avoidance</a:t>
            </a:r>
            <a:r>
              <a:rPr lang="fr-FR" dirty="0" smtClean="0"/>
              <a:t>: </a:t>
            </a:r>
            <a:r>
              <a:rPr lang="fr-FR" dirty="0" err="1" smtClean="0"/>
              <a:t>avoiding</a:t>
            </a:r>
            <a:r>
              <a:rPr lang="fr-FR" dirty="0" smtClean="0"/>
              <a:t> the use of certain lexis or </a:t>
            </a:r>
            <a:r>
              <a:rPr lang="fr-FR" dirty="0" err="1" smtClean="0"/>
              <a:t>words</a:t>
            </a:r>
            <a:r>
              <a:rPr lang="fr-FR" dirty="0" smtClean="0"/>
              <a:t> </a:t>
            </a:r>
            <a:r>
              <a:rPr lang="fr-FR" dirty="0" err="1" smtClean="0"/>
              <a:t>because</a:t>
            </a:r>
            <a:r>
              <a:rPr lang="fr-FR" dirty="0" smtClean="0"/>
              <a:t> of </a:t>
            </a:r>
            <a:r>
              <a:rPr lang="fr-FR" dirty="0" err="1" smtClean="0"/>
              <a:t>limited</a:t>
            </a:r>
            <a:r>
              <a:rPr lang="fr-FR" dirty="0" smtClean="0"/>
              <a:t> </a:t>
            </a:r>
            <a:r>
              <a:rPr lang="fr-FR" dirty="0" err="1" smtClean="0"/>
              <a:t>knowledge</a:t>
            </a:r>
            <a:r>
              <a:rPr lang="fr-FR" dirty="0" smtClean="0"/>
              <a:t> or absence of </a:t>
            </a:r>
            <a:r>
              <a:rPr lang="fr-FR" dirty="0" err="1" smtClean="0"/>
              <a:t>knowledge</a:t>
            </a:r>
            <a:r>
              <a:rPr lang="fr-FR" dirty="0" smtClean="0"/>
              <a:t>. For </a:t>
            </a:r>
            <a:r>
              <a:rPr lang="fr-FR" dirty="0" err="1" smtClean="0"/>
              <a:t>example</a:t>
            </a:r>
            <a:r>
              <a:rPr lang="fr-FR" dirty="0" smtClean="0"/>
              <a:t>, in the absence of </a:t>
            </a:r>
            <a:r>
              <a:rPr lang="fr-FR" dirty="0" err="1" smtClean="0"/>
              <a:t>vocabulary</a:t>
            </a:r>
            <a:r>
              <a:rPr lang="fr-FR" dirty="0" smtClean="0"/>
              <a:t> </a:t>
            </a:r>
            <a:r>
              <a:rPr lang="fr-FR" dirty="0" err="1" smtClean="0"/>
              <a:t>related</a:t>
            </a:r>
            <a:r>
              <a:rPr lang="fr-FR" dirty="0" smtClean="0"/>
              <a:t> to cooking, </a:t>
            </a:r>
            <a:r>
              <a:rPr lang="fr-FR" dirty="0" err="1" smtClean="0"/>
              <a:t>we</a:t>
            </a:r>
            <a:r>
              <a:rPr lang="fr-FR" dirty="0" smtClean="0"/>
              <a:t> </a:t>
            </a:r>
            <a:r>
              <a:rPr lang="fr-FR" dirty="0" err="1" smtClean="0"/>
              <a:t>avoid</a:t>
            </a:r>
            <a:r>
              <a:rPr lang="fr-FR" dirty="0" smtClean="0"/>
              <a:t> </a:t>
            </a:r>
            <a:r>
              <a:rPr lang="fr-FR" dirty="0" err="1" smtClean="0"/>
              <a:t>using</a:t>
            </a:r>
            <a:r>
              <a:rPr lang="fr-FR" dirty="0" smtClean="0"/>
              <a:t> certain </a:t>
            </a:r>
            <a:r>
              <a:rPr lang="fr-FR" dirty="0" err="1" smtClean="0"/>
              <a:t>words</a:t>
            </a:r>
            <a:r>
              <a:rPr lang="fr-FR" dirty="0" smtClean="0"/>
              <a:t> </a:t>
            </a:r>
            <a:r>
              <a:rPr lang="fr-FR" dirty="0" err="1" smtClean="0"/>
              <a:t>like</a:t>
            </a:r>
            <a:r>
              <a:rPr lang="fr-FR" dirty="0" smtClean="0"/>
              <a:t> </a:t>
            </a:r>
            <a:r>
              <a:rPr lang="fr-FR" dirty="0" err="1" smtClean="0"/>
              <a:t>boiling</a:t>
            </a:r>
            <a:r>
              <a:rPr lang="fr-FR" dirty="0" smtClean="0"/>
              <a:t> or </a:t>
            </a:r>
            <a:r>
              <a:rPr lang="fr-FR" dirty="0" err="1" smtClean="0"/>
              <a:t>stiring</a:t>
            </a:r>
            <a:r>
              <a:rPr lang="fr-FR" dirty="0" smtClean="0"/>
              <a:t> …etc.</a:t>
            </a:r>
          </a:p>
          <a:p>
            <a:pPr>
              <a:buFont typeface="Wingdings" pitchFamily="2" charset="2"/>
              <a:buChar char="ü"/>
            </a:pPr>
            <a:r>
              <a:rPr lang="fr-FR" dirty="0" err="1" smtClean="0">
                <a:solidFill>
                  <a:srgbClr val="92D050"/>
                </a:solidFill>
              </a:rPr>
              <a:t>Syntactic</a:t>
            </a:r>
            <a:r>
              <a:rPr lang="fr-FR" dirty="0" smtClean="0">
                <a:solidFill>
                  <a:srgbClr val="92D050"/>
                </a:solidFill>
              </a:rPr>
              <a:t> </a:t>
            </a:r>
            <a:r>
              <a:rPr lang="fr-FR" dirty="0" err="1" smtClean="0">
                <a:solidFill>
                  <a:srgbClr val="92D050"/>
                </a:solidFill>
              </a:rPr>
              <a:t>avoidance</a:t>
            </a:r>
            <a:r>
              <a:rPr lang="fr-FR" dirty="0" smtClean="0"/>
              <a:t>: </a:t>
            </a:r>
            <a:r>
              <a:rPr lang="fr-FR" dirty="0" err="1" smtClean="0"/>
              <a:t>avoid</a:t>
            </a:r>
            <a:r>
              <a:rPr lang="fr-FR" dirty="0" smtClean="0"/>
              <a:t> </a:t>
            </a:r>
            <a:r>
              <a:rPr lang="fr-FR" dirty="0" err="1" smtClean="0"/>
              <a:t>using</a:t>
            </a:r>
            <a:r>
              <a:rPr lang="fr-FR" dirty="0" smtClean="0"/>
              <a:t> certain </a:t>
            </a:r>
            <a:r>
              <a:rPr lang="fr-FR" dirty="0" err="1" smtClean="0"/>
              <a:t>unmastered</a:t>
            </a:r>
            <a:r>
              <a:rPr lang="fr-FR" dirty="0" smtClean="0"/>
              <a:t> structures </a:t>
            </a:r>
            <a:r>
              <a:rPr lang="fr-FR" dirty="0" err="1" smtClean="0"/>
              <a:t>such</a:t>
            </a:r>
            <a:r>
              <a:rPr lang="fr-FR" dirty="0" smtClean="0"/>
              <a:t> as the </a:t>
            </a:r>
            <a:r>
              <a:rPr lang="fr-FR" dirty="0" err="1" smtClean="0"/>
              <a:t>past</a:t>
            </a:r>
            <a:r>
              <a:rPr lang="fr-FR" dirty="0" smtClean="0"/>
              <a:t> </a:t>
            </a:r>
            <a:r>
              <a:rPr lang="fr-FR" dirty="0" err="1" smtClean="0"/>
              <a:t>perfet</a:t>
            </a:r>
            <a:r>
              <a:rPr lang="fr-FR" dirty="0" smtClean="0"/>
              <a:t> in English or le subjonctif in French and use </a:t>
            </a:r>
            <a:r>
              <a:rPr lang="fr-FR" dirty="0" err="1" smtClean="0"/>
              <a:t>instead</a:t>
            </a:r>
            <a:r>
              <a:rPr lang="fr-FR" dirty="0" smtClean="0"/>
              <a:t> a </a:t>
            </a:r>
            <a:r>
              <a:rPr lang="fr-FR" dirty="0" err="1" smtClean="0"/>
              <a:t>simpler</a:t>
            </a:r>
            <a:r>
              <a:rPr lang="fr-FR" dirty="0" smtClean="0"/>
              <a:t> structure </a:t>
            </a:r>
            <a:r>
              <a:rPr lang="fr-FR" dirty="0" err="1" smtClean="0"/>
              <a:t>that</a:t>
            </a:r>
            <a:r>
              <a:rPr lang="fr-FR" dirty="0" smtClean="0"/>
              <a:t> serve the </a:t>
            </a:r>
            <a:r>
              <a:rPr lang="fr-FR" dirty="0" err="1" smtClean="0"/>
              <a:t>purpose</a:t>
            </a:r>
            <a:r>
              <a:rPr lang="fr-FR" dirty="0" smtClean="0"/>
              <a:t>. For </a:t>
            </a:r>
            <a:r>
              <a:rPr lang="fr-FR" dirty="0" err="1" smtClean="0"/>
              <a:t>example</a:t>
            </a:r>
            <a:r>
              <a:rPr lang="fr-FR" dirty="0" smtClean="0"/>
              <a:t> </a:t>
            </a:r>
            <a:r>
              <a:rPr lang="fr-FR" dirty="0" err="1" smtClean="0"/>
              <a:t>instead</a:t>
            </a:r>
            <a:r>
              <a:rPr lang="fr-FR" dirty="0" smtClean="0"/>
              <a:t> of « il faut qu’ils  </a:t>
            </a:r>
            <a:r>
              <a:rPr lang="fr-FR" dirty="0" err="1" smtClean="0"/>
              <a:t>reagissent</a:t>
            </a:r>
            <a:r>
              <a:rPr lang="fr-FR" dirty="0" smtClean="0"/>
              <a:t> »,</a:t>
            </a:r>
            <a:r>
              <a:rPr lang="fr-FR" dirty="0" err="1" smtClean="0"/>
              <a:t>we</a:t>
            </a:r>
            <a:r>
              <a:rPr lang="fr-FR" dirty="0" smtClean="0"/>
              <a:t> use «  il va falloir réagir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58228" cy="5811847"/>
          </a:xfrm>
        </p:spPr>
        <p:txBody>
          <a:bodyPr>
            <a:normAutofit lnSpcReduction="10000"/>
          </a:bodyPr>
          <a:lstStyle/>
          <a:p>
            <a:pPr>
              <a:buFont typeface="Wingdings" pitchFamily="2" charset="2"/>
              <a:buChar char="ü"/>
            </a:pPr>
            <a:r>
              <a:rPr lang="fr-FR" dirty="0" smtClean="0"/>
              <a:t>Message </a:t>
            </a:r>
            <a:r>
              <a:rPr lang="fr-FR" dirty="0" err="1" smtClean="0"/>
              <a:t>abandonment</a:t>
            </a:r>
            <a:r>
              <a:rPr lang="fr-FR" dirty="0" smtClean="0"/>
              <a:t>: </a:t>
            </a:r>
            <a:r>
              <a:rPr lang="fr-FR" dirty="0" err="1" smtClean="0"/>
              <a:t>leaving</a:t>
            </a:r>
            <a:r>
              <a:rPr lang="fr-FR" dirty="0" smtClean="0"/>
              <a:t> a message </a:t>
            </a:r>
            <a:r>
              <a:rPr lang="fr-FR" dirty="0" err="1" smtClean="0"/>
              <a:t>because</a:t>
            </a:r>
            <a:r>
              <a:rPr lang="fr-FR" dirty="0" smtClean="0"/>
              <a:t> of </a:t>
            </a:r>
            <a:r>
              <a:rPr lang="fr-FR" dirty="0" err="1" smtClean="0"/>
              <a:t>language</a:t>
            </a:r>
            <a:r>
              <a:rPr lang="fr-FR" dirty="0" smtClean="0"/>
              <a:t> </a:t>
            </a:r>
            <a:r>
              <a:rPr lang="fr-FR" dirty="0" err="1" smtClean="0"/>
              <a:t>difficulties</a:t>
            </a:r>
            <a:r>
              <a:rPr lang="fr-FR" dirty="0" smtClean="0"/>
              <a:t>.</a:t>
            </a:r>
          </a:p>
          <a:p>
            <a:pPr>
              <a:buFont typeface="Wingdings" pitchFamily="2" charset="2"/>
              <a:buChar char="ü"/>
            </a:pPr>
            <a:r>
              <a:rPr lang="fr-FR" dirty="0" err="1" smtClean="0"/>
              <a:t>Topic</a:t>
            </a:r>
            <a:r>
              <a:rPr lang="fr-FR" dirty="0" smtClean="0"/>
              <a:t> </a:t>
            </a:r>
            <a:r>
              <a:rPr lang="fr-FR" dirty="0" err="1" smtClean="0"/>
              <a:t>avoidance</a:t>
            </a:r>
            <a:r>
              <a:rPr lang="fr-FR" dirty="0" smtClean="0"/>
              <a:t>: </a:t>
            </a:r>
            <a:r>
              <a:rPr lang="fr-FR" dirty="0" err="1" smtClean="0"/>
              <a:t>avoiding</a:t>
            </a:r>
            <a:r>
              <a:rPr lang="fr-FR" dirty="0" smtClean="0"/>
              <a:t> </a:t>
            </a:r>
            <a:r>
              <a:rPr lang="fr-FR" dirty="0" err="1" smtClean="0"/>
              <a:t>topics</a:t>
            </a:r>
            <a:r>
              <a:rPr lang="fr-FR" dirty="0" smtClean="0"/>
              <a:t> or concepts </a:t>
            </a:r>
            <a:r>
              <a:rPr lang="fr-FR" dirty="0" err="1" smtClean="0"/>
              <a:t>that</a:t>
            </a:r>
            <a:r>
              <a:rPr lang="fr-FR" dirty="0" smtClean="0"/>
              <a:t> pose </a:t>
            </a:r>
            <a:r>
              <a:rPr lang="fr-FR" dirty="0" err="1" smtClean="0"/>
              <a:t>language</a:t>
            </a:r>
            <a:r>
              <a:rPr lang="fr-FR" dirty="0" smtClean="0"/>
              <a:t> </a:t>
            </a:r>
            <a:r>
              <a:rPr lang="fr-FR" dirty="0" err="1" smtClean="0"/>
              <a:t>difficulty</a:t>
            </a:r>
            <a:r>
              <a:rPr lang="fr-FR" dirty="0" smtClean="0"/>
              <a:t>.</a:t>
            </a:r>
          </a:p>
          <a:p>
            <a:pPr>
              <a:buFont typeface="Wingdings" pitchFamily="2" charset="2"/>
              <a:buChar char="Ø"/>
            </a:pPr>
            <a:r>
              <a:rPr lang="fr-FR" dirty="0" err="1" smtClean="0">
                <a:solidFill>
                  <a:schemeClr val="tx2">
                    <a:lumMod val="40000"/>
                    <a:lumOff val="60000"/>
                  </a:schemeClr>
                </a:solidFill>
              </a:rPr>
              <a:t>Compensatory</a:t>
            </a:r>
            <a:r>
              <a:rPr lang="fr-FR" dirty="0" smtClean="0">
                <a:solidFill>
                  <a:schemeClr val="tx2">
                    <a:lumMod val="40000"/>
                    <a:lumOff val="60000"/>
                  </a:schemeClr>
                </a:solidFill>
              </a:rPr>
              <a:t> </a:t>
            </a:r>
            <a:r>
              <a:rPr lang="fr-FR" dirty="0" err="1" smtClean="0">
                <a:solidFill>
                  <a:schemeClr val="tx2">
                    <a:lumMod val="40000"/>
                    <a:lumOff val="60000"/>
                  </a:schemeClr>
                </a:solidFill>
              </a:rPr>
              <a:t>strategies</a:t>
            </a:r>
            <a:endParaRPr lang="fr-FR" dirty="0" smtClean="0">
              <a:solidFill>
                <a:schemeClr val="tx2">
                  <a:lumMod val="40000"/>
                  <a:lumOff val="60000"/>
                </a:schemeClr>
              </a:solidFill>
            </a:endParaRPr>
          </a:p>
          <a:p>
            <a:pPr>
              <a:buFont typeface="Wingdings" pitchFamily="2" charset="2"/>
              <a:buChar char="ü"/>
            </a:pPr>
            <a:r>
              <a:rPr lang="fr-FR" dirty="0" err="1" smtClean="0"/>
              <a:t>Circumlocution</a:t>
            </a:r>
            <a:r>
              <a:rPr lang="fr-FR" dirty="0" smtClean="0"/>
              <a:t>: </a:t>
            </a:r>
            <a:r>
              <a:rPr lang="fr-FR" dirty="0" err="1" smtClean="0"/>
              <a:t>Describing</a:t>
            </a:r>
            <a:r>
              <a:rPr lang="fr-FR" dirty="0" smtClean="0"/>
              <a:t> or </a:t>
            </a:r>
            <a:r>
              <a:rPr lang="fr-FR" dirty="0" err="1" smtClean="0"/>
              <a:t>exemplifying</a:t>
            </a:r>
            <a:r>
              <a:rPr lang="fr-FR" dirty="0" smtClean="0"/>
              <a:t> the </a:t>
            </a:r>
            <a:r>
              <a:rPr lang="fr-FR" dirty="0" err="1" smtClean="0"/>
              <a:t>target</a:t>
            </a:r>
            <a:r>
              <a:rPr lang="fr-FR" dirty="0" smtClean="0"/>
              <a:t> </a:t>
            </a:r>
            <a:r>
              <a:rPr lang="fr-FR" dirty="0" err="1" smtClean="0"/>
              <a:t>object</a:t>
            </a:r>
            <a:r>
              <a:rPr lang="fr-FR" dirty="0" smtClean="0"/>
              <a:t> or </a:t>
            </a:r>
            <a:r>
              <a:rPr lang="fr-FR" dirty="0" err="1" smtClean="0"/>
              <a:t>action.For</a:t>
            </a:r>
            <a:r>
              <a:rPr lang="fr-FR" dirty="0" smtClean="0"/>
              <a:t> </a:t>
            </a:r>
            <a:r>
              <a:rPr lang="fr-FR" dirty="0" err="1" smtClean="0"/>
              <a:t>example</a:t>
            </a:r>
            <a:r>
              <a:rPr lang="fr-FR" dirty="0" smtClean="0"/>
              <a:t>: I </a:t>
            </a:r>
            <a:r>
              <a:rPr lang="fr-FR" dirty="0" err="1" smtClean="0"/>
              <a:t>don’t</a:t>
            </a:r>
            <a:r>
              <a:rPr lang="fr-FR" dirty="0" smtClean="0"/>
              <a:t> </a:t>
            </a:r>
            <a:r>
              <a:rPr lang="fr-FR" dirty="0" err="1" smtClean="0"/>
              <a:t>spend</a:t>
            </a:r>
            <a:r>
              <a:rPr lang="fr-FR" dirty="0" smtClean="0"/>
              <a:t> all </a:t>
            </a:r>
            <a:r>
              <a:rPr lang="fr-FR" dirty="0" err="1" smtClean="0"/>
              <a:t>my</a:t>
            </a:r>
            <a:r>
              <a:rPr lang="fr-FR" dirty="0" smtClean="0"/>
              <a:t> money, I </a:t>
            </a:r>
            <a:r>
              <a:rPr lang="fr-FR" dirty="0" err="1" smtClean="0"/>
              <a:t>hide</a:t>
            </a:r>
            <a:r>
              <a:rPr lang="fr-FR" dirty="0" smtClean="0"/>
              <a:t> a </a:t>
            </a:r>
            <a:r>
              <a:rPr lang="fr-FR" dirty="0" err="1" smtClean="0"/>
              <a:t>little</a:t>
            </a:r>
            <a:r>
              <a:rPr lang="fr-FR" dirty="0" smtClean="0"/>
              <a:t> if the speaker </a:t>
            </a:r>
            <a:r>
              <a:rPr lang="fr-FR" dirty="0" err="1" smtClean="0"/>
              <a:t>does</a:t>
            </a:r>
            <a:r>
              <a:rPr lang="fr-FR" dirty="0" smtClean="0"/>
              <a:t> not know the </a:t>
            </a:r>
            <a:r>
              <a:rPr lang="fr-FR" dirty="0" err="1" smtClean="0"/>
              <a:t>word</a:t>
            </a:r>
            <a:r>
              <a:rPr lang="fr-FR" dirty="0" smtClean="0"/>
              <a:t> </a:t>
            </a:r>
            <a:r>
              <a:rPr lang="fr-FR" dirty="0" err="1" smtClean="0"/>
              <a:t>save</a:t>
            </a:r>
            <a:r>
              <a:rPr lang="fr-FR" dirty="0" smtClean="0"/>
              <a:t>.</a:t>
            </a:r>
          </a:p>
          <a:p>
            <a:pPr>
              <a:buFont typeface="Wingdings" pitchFamily="2" charset="2"/>
              <a:buChar char="ü"/>
            </a:pPr>
            <a:r>
              <a:rPr lang="fr-FR" dirty="0" smtClean="0"/>
              <a:t>Approximation: </a:t>
            </a:r>
            <a:r>
              <a:rPr lang="fr-FR" dirty="0" err="1" smtClean="0"/>
              <a:t>using</a:t>
            </a:r>
            <a:r>
              <a:rPr lang="fr-FR" dirty="0" smtClean="0"/>
              <a:t> an alternative </a:t>
            </a:r>
            <a:r>
              <a:rPr lang="fr-FR" dirty="0" err="1" smtClean="0"/>
              <a:t>term</a:t>
            </a:r>
            <a:r>
              <a:rPr lang="fr-FR" dirty="0" smtClean="0"/>
              <a:t> </a:t>
            </a:r>
            <a:r>
              <a:rPr lang="fr-FR" dirty="0" err="1" smtClean="0"/>
              <a:t>which</a:t>
            </a:r>
            <a:r>
              <a:rPr lang="fr-FR" dirty="0" smtClean="0"/>
              <a:t> expresses the </a:t>
            </a:r>
            <a:r>
              <a:rPr lang="fr-FR" dirty="0" err="1" smtClean="0"/>
              <a:t>meaning</a:t>
            </a:r>
            <a:r>
              <a:rPr lang="fr-FR" dirty="0" smtClean="0"/>
              <a:t> of the </a:t>
            </a:r>
            <a:r>
              <a:rPr lang="fr-FR" dirty="0" err="1" smtClean="0"/>
              <a:t>target</a:t>
            </a:r>
            <a:r>
              <a:rPr lang="fr-FR" dirty="0" smtClean="0"/>
              <a:t> lexical item. For </a:t>
            </a:r>
            <a:r>
              <a:rPr lang="fr-FR" dirty="0" err="1" smtClean="0"/>
              <a:t>example</a:t>
            </a:r>
            <a:r>
              <a:rPr lang="fr-FR" dirty="0" smtClean="0"/>
              <a:t> </a:t>
            </a:r>
            <a:r>
              <a:rPr lang="fr-FR" dirty="0" err="1" smtClean="0"/>
              <a:t>ship</a:t>
            </a:r>
            <a:r>
              <a:rPr lang="fr-FR" dirty="0" smtClean="0"/>
              <a:t> for </a:t>
            </a:r>
            <a:r>
              <a:rPr lang="fr-FR" dirty="0" err="1" smtClean="0"/>
              <a:t>sailboat</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956</Words>
  <Application>Microsoft Office PowerPoint</Application>
  <PresentationFormat>Affichage à l'écran (4:3)</PresentationFormat>
  <Paragraphs>50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Learning strategies and learner’s autonomy</vt:lpstr>
      <vt:lpstr>Definition of strategies</vt:lpstr>
      <vt:lpstr>Learning Strategies</vt:lpstr>
      <vt:lpstr>Diapositive 4</vt:lpstr>
      <vt:lpstr>Diapositive 5</vt:lpstr>
      <vt:lpstr> </vt:lpstr>
      <vt:lpstr>Communication strategies</vt:lpstr>
      <vt:lpstr>Diapositive 8</vt:lpstr>
      <vt:lpstr>Diapositive 9</vt:lpstr>
      <vt:lpstr>Diapositive 10</vt:lpstr>
      <vt:lpstr>Learners’ autonomy and strategy based instructions</vt:lpstr>
      <vt:lpstr>Diapositive 12</vt:lpstr>
      <vt:lpstr>Diapositive 13</vt:lpstr>
      <vt:lpstr>Diapositive 14</vt:lpstr>
      <vt:lpstr>Task to do as homework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Strategies and Learners’ Autonomy</dc:title>
  <dc:creator>IDD</dc:creator>
  <cp:lastModifiedBy>IDD</cp:lastModifiedBy>
  <cp:revision>66</cp:revision>
  <dcterms:created xsi:type="dcterms:W3CDTF">2020-04-21T14:52:23Z</dcterms:created>
  <dcterms:modified xsi:type="dcterms:W3CDTF">2020-04-26T07:04:02Z</dcterms:modified>
</cp:coreProperties>
</file>