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1" r:id="rId2"/>
    <p:sldId id="290" r:id="rId3"/>
    <p:sldId id="286" r:id="rId4"/>
    <p:sldId id="256" r:id="rId5"/>
    <p:sldId id="285" r:id="rId6"/>
    <p:sldId id="257" r:id="rId7"/>
    <p:sldId id="258" r:id="rId8"/>
    <p:sldId id="259" r:id="rId9"/>
    <p:sldId id="261" r:id="rId10"/>
    <p:sldId id="260" r:id="rId11"/>
    <p:sldId id="288" r:id="rId12"/>
    <p:sldId id="262" r:id="rId13"/>
    <p:sldId id="263" r:id="rId14"/>
    <p:sldId id="264" r:id="rId15"/>
    <p:sldId id="265" r:id="rId16"/>
    <p:sldId id="269" r:id="rId17"/>
    <p:sldId id="272" r:id="rId18"/>
    <p:sldId id="267" r:id="rId19"/>
    <p:sldId id="268" r:id="rId20"/>
    <p:sldId id="270" r:id="rId21"/>
    <p:sldId id="271" r:id="rId22"/>
    <p:sldId id="273" r:id="rId23"/>
    <p:sldId id="274" r:id="rId24"/>
    <p:sldId id="275" r:id="rId25"/>
    <p:sldId id="276" r:id="rId26"/>
    <p:sldId id="277" r:id="rId27"/>
    <p:sldId id="278" r:id="rId28"/>
    <p:sldId id="279" r:id="rId29"/>
    <p:sldId id="287" r:id="rId30"/>
    <p:sldId id="280" r:id="rId31"/>
    <p:sldId id="282" r:id="rId32"/>
    <p:sldId id="283" r:id="rId33"/>
    <p:sldId id="284"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10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fvDP-zyRyx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6" descr="جامعة وهران"/>
          <p:cNvPicPr>
            <a:picLocks noGrp="1" noChangeAspect="1" noChangeArrowheads="1"/>
          </p:cNvPicPr>
          <p:nvPr>
            <p:ph idx="1"/>
          </p:nvPr>
        </p:nvPicPr>
        <p:blipFill>
          <a:blip r:embed="rId2"/>
          <a:srcRect/>
          <a:stretch>
            <a:fillRect/>
          </a:stretch>
        </p:blipFill>
        <p:spPr bwMode="auto">
          <a:xfrm>
            <a:off x="533279" y="298067"/>
            <a:ext cx="2061386" cy="131179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Image 6"/>
          <p:cNvPicPr>
            <a:picLocks noChangeAspect="1"/>
          </p:cNvPicPr>
          <p:nvPr/>
        </p:nvPicPr>
        <p:blipFill>
          <a:blip r:embed="rId3"/>
          <a:stretch>
            <a:fillRect/>
          </a:stretch>
        </p:blipFill>
        <p:spPr>
          <a:xfrm>
            <a:off x="7302321" y="210185"/>
            <a:ext cx="2155829" cy="1618615"/>
          </a:xfrm>
          <a:prstGeom prst="rect">
            <a:avLst/>
          </a:prstGeom>
        </p:spPr>
      </p:pic>
      <p:sp>
        <p:nvSpPr>
          <p:cNvPr id="8" name="Rectangle 7"/>
          <p:cNvSpPr/>
          <p:nvPr/>
        </p:nvSpPr>
        <p:spPr>
          <a:xfrm>
            <a:off x="1900493" y="581576"/>
            <a:ext cx="6096000" cy="1538883"/>
          </a:xfrm>
          <a:prstGeom prst="rect">
            <a:avLst/>
          </a:prstGeom>
        </p:spPr>
        <p:txBody>
          <a:bodyPr>
            <a:spAutoFit/>
          </a:bodyPr>
          <a:lstStyle/>
          <a:p>
            <a:pPr lvl="0" algn="ctr" defTabSz="914400" rtl="1" fontAlgn="base">
              <a:spcBef>
                <a:spcPct val="0"/>
              </a:spcBef>
              <a:spcAft>
                <a:spcPct val="0"/>
              </a:spcAft>
              <a:tabLst>
                <a:tab pos="2200275" algn="l"/>
              </a:tabLst>
            </a:pPr>
            <a:r>
              <a:rPr lang="ar-SA" sz="2800" b="1" dirty="0">
                <a:latin typeface="Andalus" pitchFamily="18" charset="-78"/>
                <a:ea typeface="Calibri" pitchFamily="34" charset="0"/>
                <a:cs typeface="Andalus" pitchFamily="18" charset="-78"/>
              </a:rPr>
              <a:t>الجمهورية الجزائرية الديمقراطية الشعبية</a:t>
            </a:r>
            <a:endParaRPr lang="fr-FR" sz="2800" b="1" dirty="0">
              <a:latin typeface="Andalus" pitchFamily="18" charset="-78"/>
              <a:cs typeface="Andalus" pitchFamily="18" charset="-78"/>
            </a:endParaRPr>
          </a:p>
          <a:p>
            <a:pPr lvl="0" algn="ctr" eaLnBrk="0" fontAlgn="base" hangingPunct="0">
              <a:spcBef>
                <a:spcPct val="0"/>
              </a:spcBef>
              <a:spcAft>
                <a:spcPct val="0"/>
              </a:spcAft>
              <a:tabLst>
                <a:tab pos="2200275" algn="l"/>
              </a:tabLst>
            </a:pPr>
            <a:r>
              <a:rPr lang="fr-FR" sz="2800" b="1" dirty="0">
                <a:latin typeface="Andalus" pitchFamily="18" charset="-78"/>
                <a:ea typeface="Calibri" pitchFamily="34" charset="0"/>
                <a:cs typeface="Andalus" pitchFamily="18" charset="-78"/>
              </a:rPr>
              <a:t>                  </a:t>
            </a:r>
            <a:r>
              <a:rPr lang="ar-SA" sz="2800" b="1" dirty="0">
                <a:latin typeface="Andalus" pitchFamily="18" charset="-78"/>
                <a:ea typeface="Calibri" pitchFamily="34" charset="0"/>
                <a:cs typeface="Andalus" pitchFamily="18" charset="-78"/>
              </a:rPr>
              <a:t>العلمي</a:t>
            </a:r>
            <a:r>
              <a:rPr lang="fr-FR" sz="2800" b="1" dirty="0">
                <a:latin typeface="Andalus" pitchFamily="18" charset="-78"/>
                <a:ea typeface="Calibri" pitchFamily="34" charset="0"/>
                <a:cs typeface="Andalus" pitchFamily="18" charset="-78"/>
              </a:rPr>
              <a:t> </a:t>
            </a:r>
            <a:r>
              <a:rPr lang="ar-DZ" sz="2800" b="1" dirty="0">
                <a:latin typeface="Andalus" pitchFamily="18" charset="-78"/>
                <a:ea typeface="Calibri" pitchFamily="34" charset="0"/>
                <a:cs typeface="Andalus" pitchFamily="18" charset="-78"/>
              </a:rPr>
              <a:t>                    و</a:t>
            </a:r>
            <a:r>
              <a:rPr lang="ar-SA" sz="2800" b="1" dirty="0">
                <a:latin typeface="Andalus" pitchFamily="18" charset="-78"/>
                <a:ea typeface="Calibri" pitchFamily="34" charset="0"/>
                <a:cs typeface="Andalus" pitchFamily="18" charset="-78"/>
              </a:rPr>
              <a:t>زارة التعليم العالي والبحث</a:t>
            </a:r>
            <a:r>
              <a:rPr lang="ar-DZ" sz="2800" b="1" dirty="0">
                <a:latin typeface="Andalus" pitchFamily="18" charset="-78"/>
                <a:ea typeface="Calibri" pitchFamily="34" charset="0"/>
                <a:cs typeface="Andalus" pitchFamily="18" charset="-78"/>
              </a:rPr>
              <a:t> العلمي</a:t>
            </a:r>
            <a:endParaRPr lang="en-US" sz="2800" dirty="0">
              <a:latin typeface="Arial" pitchFamily="34" charset="0"/>
              <a:cs typeface="Arial" pitchFamily="34" charset="0"/>
            </a:endParaRPr>
          </a:p>
          <a:p>
            <a:pPr lvl="0" algn="ctr" defTabSz="914400" rtl="1" fontAlgn="base">
              <a:spcBef>
                <a:spcPct val="0"/>
              </a:spcBef>
              <a:spcAft>
                <a:spcPct val="0"/>
              </a:spcAft>
              <a:tabLst>
                <a:tab pos="2200275" algn="l"/>
              </a:tabLst>
            </a:pPr>
            <a:endParaRPr lang="en-US" sz="1000" dirty="0">
              <a:solidFill>
                <a:schemeClr val="bg1"/>
              </a:solidFill>
              <a:latin typeface="Arial" pitchFamily="34" charset="0"/>
              <a:cs typeface="Arial" pitchFamily="34" charset="0"/>
            </a:endParaRPr>
          </a:p>
        </p:txBody>
      </p:sp>
      <p:sp>
        <p:nvSpPr>
          <p:cNvPr id="9" name="Rectangle 8"/>
          <p:cNvSpPr/>
          <p:nvPr/>
        </p:nvSpPr>
        <p:spPr>
          <a:xfrm>
            <a:off x="180304" y="2173135"/>
            <a:ext cx="10468939" cy="5940088"/>
          </a:xfrm>
          <a:prstGeom prst="rect">
            <a:avLst/>
          </a:prstGeom>
        </p:spPr>
        <p:txBody>
          <a:bodyPr wrap="square">
            <a:spAutoFit/>
          </a:bodyPr>
          <a:lstStyle/>
          <a:p>
            <a:pPr algn="r" rtl="1"/>
            <a:r>
              <a:rPr lang="ar-DZ" sz="2000" b="1" dirty="0">
                <a:latin typeface="Arial" panose="020B0604020202020204" pitchFamily="34" charset="0"/>
                <a:cs typeface="Arial" panose="020B0604020202020204" pitchFamily="34" charset="0"/>
              </a:rPr>
              <a:t>كلية علوم الأرض والجغرافيا و التهيئة العمرانية                        قسم الجغرافيا و التهيئة العمرانية</a:t>
            </a:r>
          </a:p>
          <a:p>
            <a:pPr algn="r" rtl="1"/>
            <a:endParaRPr lang="ar-DZ" sz="2000" b="1" dirty="0">
              <a:latin typeface="Arial" panose="020B0604020202020204" pitchFamily="34" charset="0"/>
              <a:cs typeface="Arial" panose="020B0604020202020204" pitchFamily="34" charset="0"/>
            </a:endParaRPr>
          </a:p>
          <a:p>
            <a:pPr algn="ctr" rtl="1"/>
            <a:r>
              <a:rPr lang="ar-DZ" sz="2000" b="1" dirty="0">
                <a:latin typeface="Arial" panose="020B0604020202020204" pitchFamily="34" charset="0"/>
                <a:cs typeface="Arial" panose="020B0604020202020204" pitchFamily="34" charset="0"/>
              </a:rPr>
              <a:t>عنوان البحث</a:t>
            </a:r>
          </a:p>
          <a:p>
            <a:pPr algn="ctr" rtl="1"/>
            <a:r>
              <a:rPr lang="ar-DZ" sz="2000" b="1" dirty="0">
                <a:latin typeface="Arial" panose="020B0604020202020204" pitchFamily="34" charset="0"/>
                <a:cs typeface="Arial" panose="020B0604020202020204" pitchFamily="34" charset="0"/>
              </a:rPr>
              <a:t> </a:t>
            </a:r>
          </a:p>
          <a:p>
            <a:pPr algn="ctr" rtl="1"/>
            <a:r>
              <a:rPr lang="ar-DZ" sz="3200" b="1" dirty="0">
                <a:solidFill>
                  <a:srgbClr val="00B050"/>
                </a:solidFill>
                <a:latin typeface="Arial" panose="020B0604020202020204" pitchFamily="34" charset="0"/>
                <a:cs typeface="Arial" panose="020B0604020202020204" pitchFamily="34" charset="0"/>
              </a:rPr>
              <a:t>المدينة الجديدة بوغزول</a:t>
            </a:r>
          </a:p>
          <a:p>
            <a:pPr algn="r" rtl="1"/>
            <a:endParaRPr lang="ar-DZ" sz="3200" b="1" dirty="0">
              <a:solidFill>
                <a:srgbClr val="00B050"/>
              </a:solidFill>
              <a:latin typeface="Arial" panose="020B0604020202020204" pitchFamily="34" charset="0"/>
              <a:cs typeface="Arial" panose="020B0604020202020204" pitchFamily="34" charset="0"/>
            </a:endParaRPr>
          </a:p>
          <a:p>
            <a:pPr algn="r" rtl="1"/>
            <a:r>
              <a:rPr lang="ar-DZ" sz="3200" b="1" dirty="0">
                <a:solidFill>
                  <a:srgbClr val="FF0000"/>
                </a:solidFill>
                <a:latin typeface="Arial" panose="020B0604020202020204" pitchFamily="34" charset="0"/>
                <a:cs typeface="Arial" panose="020B0604020202020204" pitchFamily="34" charset="0"/>
              </a:rPr>
              <a:t>من </a:t>
            </a:r>
            <a:r>
              <a:rPr lang="ar-DZ" sz="3200" b="1" dirty="0" err="1">
                <a:solidFill>
                  <a:srgbClr val="FF0000"/>
                </a:solidFill>
                <a:latin typeface="Arial" panose="020B0604020202020204" pitchFamily="34" charset="0"/>
                <a:cs typeface="Arial" panose="020B0604020202020204" pitchFamily="34" charset="0"/>
              </a:rPr>
              <a:t>اعداد</a:t>
            </a:r>
            <a:r>
              <a:rPr lang="ar-DZ" sz="3200" b="1" dirty="0">
                <a:solidFill>
                  <a:srgbClr val="FF0000"/>
                </a:solidFill>
                <a:latin typeface="Arial" panose="020B0604020202020204" pitchFamily="34" charset="0"/>
                <a:cs typeface="Arial" panose="020B0604020202020204" pitchFamily="34" charset="0"/>
              </a:rPr>
              <a:t> :</a:t>
            </a:r>
            <a:r>
              <a:rPr lang="fr-FR" sz="3200" b="1" dirty="0">
                <a:solidFill>
                  <a:srgbClr val="FF0000"/>
                </a:solidFill>
                <a:latin typeface="Arial" panose="020B0604020202020204" pitchFamily="34" charset="0"/>
                <a:cs typeface="Arial" panose="020B0604020202020204" pitchFamily="34" charset="0"/>
              </a:rPr>
              <a:t>                 </a:t>
            </a:r>
            <a:r>
              <a:rPr lang="ar-SA" sz="3200" b="1" dirty="0">
                <a:solidFill>
                  <a:srgbClr val="FF0000"/>
                </a:solidFill>
                <a:latin typeface="Arial" panose="020B0604020202020204" pitchFamily="34" charset="0"/>
                <a:cs typeface="Arial" panose="020B0604020202020204" pitchFamily="34" charset="0"/>
              </a:rPr>
              <a:t>                     تحت إشراف الأستاذ</a:t>
            </a:r>
            <a:r>
              <a:rPr lang="fr-FR" sz="3200" b="1" dirty="0">
                <a:solidFill>
                  <a:srgbClr val="FF0000"/>
                </a:solidFill>
                <a:latin typeface="Arial" panose="020B0604020202020204" pitchFamily="34" charset="0"/>
                <a:cs typeface="Arial" panose="020B0604020202020204" pitchFamily="34" charset="0"/>
              </a:rPr>
              <a:t>:</a:t>
            </a:r>
            <a:endParaRPr lang="ar-SA" sz="3200" b="1" dirty="0">
              <a:solidFill>
                <a:srgbClr val="FF0000"/>
              </a:solidFill>
              <a:latin typeface="Arial" panose="020B0604020202020204" pitchFamily="34" charset="0"/>
              <a:cs typeface="Arial" panose="020B0604020202020204" pitchFamily="34" charset="0"/>
            </a:endParaRPr>
          </a:p>
          <a:p>
            <a:pPr algn="ctr" rtl="1"/>
            <a:r>
              <a:rPr lang="ar-DZ" sz="3200" b="1">
                <a:latin typeface="Arial" panose="020B0604020202020204" pitchFamily="34" charset="0"/>
                <a:cs typeface="Arial" panose="020B0604020202020204" pitchFamily="34" charset="0"/>
              </a:rPr>
              <a:t>                </a:t>
            </a:r>
            <a:r>
              <a:rPr lang="ar-SA" sz="3200" b="1">
                <a:latin typeface="Arial" panose="020B0604020202020204" pitchFamily="34" charset="0"/>
                <a:cs typeface="Arial" panose="020B0604020202020204" pitchFamily="34" charset="0"/>
              </a:rPr>
              <a:t>لصقع </a:t>
            </a:r>
            <a:r>
              <a:rPr lang="ar-SA" sz="3200" b="1" dirty="0">
                <a:latin typeface="Arial" panose="020B0604020202020204" pitchFamily="34" charset="0"/>
                <a:cs typeface="Arial" panose="020B0604020202020204" pitchFamily="34" charset="0"/>
              </a:rPr>
              <a:t>موسى </a:t>
            </a:r>
            <a:endParaRPr lang="ar-SA" sz="3200" b="1" dirty="0">
              <a:solidFill>
                <a:srgbClr val="FF0000"/>
              </a:solidFill>
              <a:latin typeface="Arial" panose="020B0604020202020204" pitchFamily="34" charset="0"/>
              <a:cs typeface="Arial" panose="020B0604020202020204" pitchFamily="34" charset="0"/>
            </a:endParaRPr>
          </a:p>
          <a:p>
            <a:pPr algn="r" rtl="1"/>
            <a:r>
              <a:rPr lang="ar-DZ" sz="3200" b="1" dirty="0">
                <a:solidFill>
                  <a:srgbClr val="00B050"/>
                </a:solidFill>
                <a:latin typeface="Arial" panose="020B0604020202020204" pitchFamily="34" charset="0"/>
                <a:cs typeface="Arial" panose="020B0604020202020204" pitchFamily="34" charset="0"/>
              </a:rPr>
              <a:t> </a:t>
            </a: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a:p>
            <a:pPr algn="r" rtl="1"/>
            <a:endParaRPr lang="ar-D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5844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93184"/>
            <a:ext cx="8596668" cy="850006"/>
          </a:xfrm>
        </p:spPr>
        <p:txBody>
          <a:bodyPr/>
          <a:lstStyle/>
          <a:p>
            <a:pPr algn="ctr"/>
            <a:r>
              <a:rPr lang="ar-DZ" dirty="0">
                <a:solidFill>
                  <a:srgbClr val="FF0000"/>
                </a:solidFill>
                <a:latin typeface="Arial" panose="020B0604020202020204" pitchFamily="34" charset="0"/>
                <a:cs typeface="Arial" panose="020B0604020202020204" pitchFamily="34" charset="0"/>
              </a:rPr>
              <a:t>دراسة حالة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875763"/>
            <a:ext cx="8596668" cy="5705341"/>
          </a:xfrm>
        </p:spPr>
        <p:txBody>
          <a:bodyPr>
            <a:normAutofit/>
          </a:bodyPr>
          <a:lstStyle/>
          <a:p>
            <a:pPr marL="0" indent="0" algn="ctr" rtl="1">
              <a:buNone/>
            </a:pPr>
            <a:r>
              <a:rPr lang="ar-DZ" sz="4400" dirty="0">
                <a:solidFill>
                  <a:schemeClr val="accent4"/>
                </a:solidFill>
                <a:latin typeface="Andalus" panose="02020603050405020304" pitchFamily="18" charset="-78"/>
                <a:cs typeface="Andalus" panose="02020603050405020304" pitchFamily="18" charset="-78"/>
              </a:rPr>
              <a:t>المدينة الجديدة بوغزول ( المدية )</a:t>
            </a:r>
          </a:p>
          <a:p>
            <a:pPr marL="0" indent="0" algn="ctr" rtl="1">
              <a:buNone/>
            </a:pPr>
            <a:endParaRPr lang="fr-FR" sz="4400" dirty="0">
              <a:solidFill>
                <a:schemeClr val="accent4"/>
              </a:solidFill>
              <a:latin typeface="Andalus" panose="02020603050405020304" pitchFamily="18" charset="-78"/>
              <a:cs typeface="Andalus" panose="02020603050405020304" pitchFamily="18" charset="-78"/>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35616"/>
            <a:ext cx="9274002" cy="5222383"/>
          </a:xfrm>
          <a:prstGeom prst="rect">
            <a:avLst/>
          </a:prstGeom>
        </p:spPr>
      </p:pic>
    </p:spTree>
    <p:extLst>
      <p:ext uri="{BB962C8B-B14F-4D97-AF65-F5344CB8AC3E}">
        <p14:creationId xmlns:p14="http://schemas.microsoft.com/office/powerpoint/2010/main" val="756046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idx="1"/>
          </p:nvPr>
        </p:nvSpPr>
        <p:spPr>
          <a:xfrm>
            <a:off x="677863" y="2266683"/>
            <a:ext cx="8596312" cy="3775342"/>
          </a:xfrm>
        </p:spPr>
        <p:txBody>
          <a:bodyPr>
            <a:normAutofit/>
          </a:bodyPr>
          <a:lstStyle/>
          <a:p>
            <a:pPr algn="ctr"/>
            <a:r>
              <a:rPr lang="ar-DZ" sz="3600" dirty="0">
                <a:solidFill>
                  <a:schemeClr val="accent2">
                    <a:lumMod val="75000"/>
                  </a:schemeClr>
                </a:solidFill>
                <a:latin typeface="Andalus" panose="02020603050405020304" pitchFamily="18" charset="-78"/>
                <a:cs typeface="Andalus" panose="02020603050405020304" pitchFamily="18" charset="-78"/>
              </a:rPr>
              <a:t>أولا نستعرف هذا الفيديو لنتعرف معا على المدينة الجديدة (بوغزول)</a:t>
            </a:r>
            <a:endParaRPr lang="fr-FR" sz="3600" dirty="0">
              <a:solidFill>
                <a:schemeClr val="accent2">
                  <a:lumMod val="75000"/>
                </a:schemeClr>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40379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57578"/>
            <a:ext cx="8596668" cy="708338"/>
          </a:xfrm>
        </p:spPr>
        <p:txBody>
          <a:bodyPr>
            <a:normAutofit/>
          </a:bodyPr>
          <a:lstStyle/>
          <a:p>
            <a:pPr algn="ctr"/>
            <a:r>
              <a:rPr lang="ar-DZ" dirty="0">
                <a:solidFill>
                  <a:srgbClr val="FF0000"/>
                </a:solidFill>
                <a:latin typeface="Arial" panose="020B0604020202020204" pitchFamily="34" charset="0"/>
                <a:cs typeface="Arial" panose="020B0604020202020204" pitchFamily="34" charset="0"/>
              </a:rPr>
              <a:t>فكرة انشاء المدينة الجديدة بوغزول</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1197735"/>
            <a:ext cx="8596668" cy="5473521"/>
          </a:xfrm>
        </p:spPr>
        <p:txBody>
          <a:bodyPr/>
          <a:lstStyle/>
          <a:p>
            <a:pPr algn="r"/>
            <a:r>
              <a:rPr lang="ar-SA" sz="2400" dirty="0">
                <a:latin typeface="Arial" panose="020B0604020202020204" pitchFamily="34" charset="0"/>
                <a:cs typeface="Arial" panose="020B0604020202020204" pitchFamily="34" charset="0"/>
              </a:rPr>
              <a:t>فكرة إنشاء المدينة الجديدة بوغزول الواقعة على بعد نحو 170 كيلومتر إلى جنوب العاصمة. فكرة طرحت على مكاتب كافة رؤساء الجمهورية الجزائرية، ومع ذلك فإنه وإلى غاية اليوم لاتزال أعناق سكان بوغزول والهضاب العليا تترقب خروج العمود الأول من عمران هذه المدينة التي سوّقت في شكل خطاب استهلك في شكل أسطورة، مفادها أن بوغزول ستصبح عاصمة الجزائر. ما وقفنا عليه، هو أن المدينة المنتظرة لم تخرج من الأرض، لأن أشغال إنجاز مقر مؤسسة تسيير المدينة من قبل شركة “دايوو” الكورية لم تتجاوز عتبة الأساسات الأولى، فيما تم إنهاء جزء هام من الطرقات الثانوية وشبكات الصرف الصحي والأمطار، وأخرى للكهرباء والهاتف، وتشجير مساحات أخرى من المحيط الخارجي للمنطقة. وفيما تثير أطراف لها صلة غير مباشرة بالمشروع ملابسات متعلقة بأسباب تأخر المشروع، يقول المشرفون على المشروع إن هناك عراقيل تتمثل في عدم تجاوب البلديات المجاورة معهم لأجل المضي في الإنجاز. </a:t>
            </a:r>
            <a:br>
              <a:rPr lang="ar-SA" dirty="0"/>
            </a:br>
            <a:endParaRPr lang="fr-FR" dirty="0"/>
          </a:p>
        </p:txBody>
      </p:sp>
    </p:spTree>
    <p:extLst>
      <p:ext uri="{BB962C8B-B14F-4D97-AF65-F5344CB8AC3E}">
        <p14:creationId xmlns:p14="http://schemas.microsoft.com/office/powerpoint/2010/main" val="2272371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7492" y="257577"/>
            <a:ext cx="8596668" cy="321973"/>
          </a:xfrm>
        </p:spPr>
        <p:txBody>
          <a:bodyPr>
            <a:noAutofit/>
          </a:bodyPr>
          <a:lstStyle/>
          <a:p>
            <a:pPr algn="ctr"/>
            <a:r>
              <a:rPr lang="ar-DZ" sz="2000" dirty="0">
                <a:solidFill>
                  <a:srgbClr val="FF0000"/>
                </a:solidFill>
                <a:latin typeface="Arial" panose="020B0604020202020204" pitchFamily="34" charset="0"/>
                <a:cs typeface="Arial" panose="020B0604020202020204" pitchFamily="34" charset="0"/>
              </a:rPr>
              <a:t>موقع مدينة بوغزول بالنسبة للجزائر </a:t>
            </a:r>
            <a:endParaRPr lang="fr-FR" sz="2000" dirty="0">
              <a:solidFill>
                <a:srgbClr val="FF0000"/>
              </a:solidFill>
              <a:latin typeface="Arial" panose="020B0604020202020204" pitchFamily="34" charset="0"/>
              <a:cs typeface="Arial" panose="020B0604020202020204" pitchFamily="34" charset="0"/>
            </a:endParaRPr>
          </a:p>
        </p:txBody>
      </p:sp>
      <p:pic>
        <p:nvPicPr>
          <p:cNvPr id="6" name="Espace réservé du conten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824248"/>
            <a:ext cx="9272790" cy="5291687"/>
          </a:xfrm>
        </p:spPr>
      </p:pic>
    </p:spTree>
    <p:extLst>
      <p:ext uri="{BB962C8B-B14F-4D97-AF65-F5344CB8AC3E}">
        <p14:creationId xmlns:p14="http://schemas.microsoft.com/office/powerpoint/2010/main" val="915264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99245"/>
            <a:ext cx="8596668" cy="5642117"/>
          </a:xfrm>
        </p:spPr>
        <p:txBody>
          <a:bodyPr>
            <a:normAutofit/>
          </a:bodyPr>
          <a:lstStyle/>
          <a:p>
            <a:pPr marL="0" indent="0" algn="r">
              <a:buNone/>
            </a:pPr>
            <a:r>
              <a:rPr lang="ar-DZ" sz="2400" dirty="0">
                <a:latin typeface="Arial" panose="020B0604020202020204" pitchFamily="34" charset="0"/>
                <a:cs typeface="Arial" panose="020B0604020202020204" pitchFamily="34" charset="0"/>
              </a:rPr>
              <a:t>تقع المدينة الجديدة بوغزول على بعد 25 كلم عن المدينة الام بوغزول , و هي جنوب ولاية المدية حيث تبعد ب 170 كلم جنوب العاصمة , و هي على خط الطريق الوطني رقم 1 , و هي على ضفاف بحيرة بوغزول و التي تعتبر من اهم أسباب اختيار موقع المدينة الجديدة بوغزول .</a:t>
            </a:r>
          </a:p>
          <a:p>
            <a:pPr marL="0" indent="0" algn="r">
              <a:buNone/>
            </a:pPr>
            <a:r>
              <a:rPr lang="ar-DZ" sz="2400" dirty="0">
                <a:latin typeface="Arial" panose="020B0604020202020204" pitchFamily="34" charset="0"/>
                <a:cs typeface="Arial" panose="020B0604020202020204" pitchFamily="34" charset="0"/>
              </a:rPr>
              <a:t>و تقع المدينة على منطقة سهلية قليلة الانحدارات , و مناخها مناخ الاطلس التلي وهي تقع في منطقة كانت منطقة فلاحية رعوية .</a:t>
            </a:r>
          </a:p>
          <a:p>
            <a:pPr marL="0" indent="0" algn="r">
              <a:buNone/>
            </a:pPr>
            <a:r>
              <a:rPr lang="ar-SA" sz="2400" dirty="0">
                <a:latin typeface="Arial" panose="020B0604020202020204" pitchFamily="34" charset="0"/>
                <a:cs typeface="Arial" panose="020B0604020202020204" pitchFamily="34" charset="0"/>
              </a:rPr>
              <a:t>وتمتدّ "بوغزول" على نحو 12 ألف هكتار، وتشير بيانات مؤسسة تسيير بوغزول، إنّ الأخيرة لم يتم إنشاؤها ككيان حضري معزول، حيث يراهن المسؤولون على جعلها مركز إشعاع اقتصادي ضخم، بما يعبّد الطريق أمام استغلال الطاقات المتجددة والتكنولوجيات غير الملوثة، وما يتصل بذلك من تنمية مستدامة</a:t>
            </a:r>
            <a:r>
              <a:rPr lang="ar-DZ" sz="2400" dirty="0">
                <a:latin typeface="Arial" panose="020B0604020202020204" pitchFamily="34" charset="0"/>
                <a:cs typeface="Arial" panose="020B0604020202020204" pitchFamily="34" charset="0"/>
              </a:rPr>
              <a:t> ,</a:t>
            </a:r>
          </a:p>
          <a:p>
            <a:pPr algn="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379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575256"/>
          </a:xfrm>
        </p:spPr>
        <p:txBody>
          <a:bodyPr>
            <a:normAutofit fontScale="90000"/>
          </a:bodyPr>
          <a:lstStyle/>
          <a:p>
            <a:pPr algn="ctr"/>
            <a:r>
              <a:rPr lang="ar-DZ" dirty="0">
                <a:solidFill>
                  <a:srgbClr val="FF0000"/>
                </a:solidFill>
                <a:latin typeface="Arial" panose="020B0604020202020204" pitchFamily="34" charset="0"/>
                <a:cs typeface="Arial" panose="020B0604020202020204" pitchFamily="34" charset="0"/>
              </a:rPr>
              <a:t>اسباب انشاء المدينة الجديدة بوغزول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1287887"/>
            <a:ext cx="8596668" cy="4753475"/>
          </a:xfrm>
        </p:spPr>
        <p:txBody>
          <a:bodyPr/>
          <a:lstStyle/>
          <a:p>
            <a:pPr algn="r"/>
            <a:r>
              <a:rPr lang="ar-DZ" sz="2400" dirty="0">
                <a:latin typeface="Arial" panose="020B0604020202020204" pitchFamily="34" charset="0"/>
                <a:cs typeface="Arial" panose="020B0604020202020204" pitchFamily="34" charset="0"/>
              </a:rPr>
              <a:t>في ظل النمو السكاني التي تشهده الجزائر بشكل مستمر منذ عدة سنوات , و التركز السكاني الكبير على المدن الكبيرة و العاصمة على وجه الخصوص , فكرت الدولة في انشاء هذه المدينة الجديدة لتخفيف الضغط على العاصمة و جعلها عاصمة اقتصادية ,</a:t>
            </a:r>
          </a:p>
          <a:p>
            <a:pPr algn="r"/>
            <a:r>
              <a:rPr lang="ar-DZ" sz="2400" dirty="0">
                <a:latin typeface="Arial" panose="020B0604020202020204" pitchFamily="34" charset="0"/>
                <a:cs typeface="Arial" panose="020B0604020202020204" pitchFamily="34" charset="0"/>
              </a:rPr>
              <a:t>و أيضا الشروع في مواكبة التقدم الحضري و البيئي من خلال خلق مدينة ذات بعد ايكولوجي يتماشى مع قاعد البيئة و التنمية المستدامة,</a:t>
            </a:r>
          </a:p>
          <a:p>
            <a:pPr algn="r"/>
            <a:r>
              <a:rPr lang="ar-DZ" sz="2400" dirty="0">
                <a:latin typeface="Arial" panose="020B0604020202020204" pitchFamily="34" charset="0"/>
                <a:cs typeface="Arial" panose="020B0604020202020204" pitchFamily="34" charset="0"/>
              </a:rPr>
              <a:t>أيضا خلق توزيع سكاني معقول و التشجيع على التحول نحو المناطق الداخلية و بذلك يمكن تحقيق تمركز سكاني معقول,</a:t>
            </a:r>
          </a:p>
          <a:p>
            <a:pPr algn="r"/>
            <a:r>
              <a:rPr lang="ar-DZ" dirty="0"/>
              <a:t>  </a:t>
            </a:r>
            <a:endParaRPr lang="fr-FR" dirty="0"/>
          </a:p>
        </p:txBody>
      </p:sp>
    </p:spTree>
    <p:extLst>
      <p:ext uri="{BB962C8B-B14F-4D97-AF65-F5344CB8AC3E}">
        <p14:creationId xmlns:p14="http://schemas.microsoft.com/office/powerpoint/2010/main" val="3019851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28789"/>
            <a:ext cx="8596668" cy="553791"/>
          </a:xfrm>
        </p:spPr>
        <p:txBody>
          <a:bodyPr>
            <a:normAutofit fontScale="90000"/>
          </a:bodyPr>
          <a:lstStyle/>
          <a:p>
            <a:pPr algn="ctr"/>
            <a:r>
              <a:rPr lang="ar-DZ" dirty="0"/>
              <a:t>قرار انشاء المدينة :</a:t>
            </a:r>
            <a:endParaRPr lang="fr-FR" dirty="0"/>
          </a:p>
        </p:txBody>
      </p:sp>
      <p:sp>
        <p:nvSpPr>
          <p:cNvPr id="3" name="Espace réservé du contenu 2"/>
          <p:cNvSpPr>
            <a:spLocks noGrp="1"/>
          </p:cNvSpPr>
          <p:nvPr>
            <p:ph idx="1"/>
          </p:nvPr>
        </p:nvSpPr>
        <p:spPr>
          <a:xfrm>
            <a:off x="677334" y="914401"/>
            <a:ext cx="8853032" cy="5126962"/>
          </a:xfrm>
        </p:spPr>
        <p:txBody>
          <a:bodyPr>
            <a:normAutofit/>
          </a:bodyPr>
          <a:lstStyle/>
          <a:p>
            <a:pPr marL="0" indent="0" algn="r">
              <a:buNone/>
            </a:pPr>
            <a:r>
              <a:rPr lang="ar-SA" sz="2400" dirty="0">
                <a:latin typeface="Arial" panose="020B0604020202020204" pitchFamily="34" charset="0"/>
                <a:cs typeface="Arial" panose="020B0604020202020204" pitchFamily="34" charset="0"/>
              </a:rPr>
              <a:t>تعتبر المدينة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الجديدة بوغزول أهم مدينة جديدة من الناحية الاستراتيجية على اعتبار أنها مرشحة لتكون العاصمة الجديدة للجزائر على شاكلة العاصمة البرازيلية برازيليا، وكان الرئيس الراحل هواري بومدين أول من رشحها لتكون بديلا للعاصمة الجزائر لكن هذا</a:t>
            </a:r>
            <a:r>
              <a:rPr lang="ar-DZ" sz="2400" dirty="0">
                <a:latin typeface="Arial" panose="020B0604020202020204" pitchFamily="34" charset="0"/>
                <a:cs typeface="Arial" panose="020B0604020202020204" pitchFamily="34" charset="0"/>
              </a:rPr>
              <a:t>  </a:t>
            </a:r>
          </a:p>
          <a:p>
            <a:pPr marL="0" indent="0" algn="r">
              <a:buNone/>
            </a:pPr>
            <a:r>
              <a:rPr lang="ar-SA" sz="2400" dirty="0">
                <a:latin typeface="Arial" panose="020B0604020202020204" pitchFamily="34" charset="0"/>
                <a:cs typeface="Arial" panose="020B0604020202020204" pitchFamily="34" charset="0"/>
              </a:rPr>
              <a:t> المشروع تبخر مع وفاته</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وفي </a:t>
            </a:r>
            <a:r>
              <a:rPr lang="ar-DZ" sz="2400" dirty="0">
                <a:latin typeface="Arial" panose="020B0604020202020204" pitchFamily="34" charset="0"/>
                <a:cs typeface="Arial" panose="020B0604020202020204" pitchFamily="34" charset="0"/>
              </a:rPr>
              <a:t>  2003 </a:t>
            </a:r>
            <a:r>
              <a:rPr lang="ar-SA" sz="2400" dirty="0">
                <a:latin typeface="Arial" panose="020B0604020202020204" pitchFamily="34" charset="0"/>
                <a:cs typeface="Arial" panose="020B0604020202020204" pitchFamily="34" charset="0"/>
              </a:rPr>
              <a:t>قدم عبد المومن خليفة مشروعا لإنجاز عاصمة جديدة للجزائر في بوغزول لكن إمبراطوري</a:t>
            </a:r>
            <a:r>
              <a:rPr lang="ar-DZ" sz="2400" dirty="0">
                <a:latin typeface="Arial" panose="020B0604020202020204" pitchFamily="34" charset="0"/>
                <a:cs typeface="Arial" panose="020B0604020202020204" pitchFamily="34" charset="0"/>
              </a:rPr>
              <a:t>ته</a:t>
            </a:r>
            <a:r>
              <a:rPr lang="ar-SA" sz="2400" dirty="0">
                <a:latin typeface="Arial" panose="020B0604020202020204" pitchFamily="34" charset="0"/>
                <a:cs typeface="Arial" panose="020B0604020202020204" pitchFamily="34" charset="0"/>
              </a:rPr>
              <a:t> المالية انهارت في نفس العام، وفي الأول من آفريل 2004 صدر المرسوم التنفيذي لإنجاز المدينة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الجديدة بوغزول وخصصت لها ميزانية 49 مليار دينار، حيث أنجزت مختلف الدراسات اللازمة لإنجاز مدينة عصرية تنافس كبريات العواصم العالمية بداية من</a:t>
            </a:r>
            <a:r>
              <a:rPr lang="ar-DZ" sz="2400" dirty="0">
                <a:latin typeface="Arial" panose="020B0604020202020204" pitchFamily="34" charset="0"/>
                <a:cs typeface="Arial" panose="020B0604020202020204" pitchFamily="34" charset="0"/>
              </a:rPr>
              <a:t> 2005 و2007 </a:t>
            </a:r>
            <a:r>
              <a:rPr lang="ar-SA" sz="2400" dirty="0">
                <a:latin typeface="Arial" panose="020B0604020202020204" pitchFamily="34" charset="0"/>
                <a:cs typeface="Arial" panose="020B0604020202020204" pitchFamily="34" charset="0"/>
              </a:rPr>
              <a:t>وعرضت الهيئة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المدير</a:t>
            </a:r>
            <a:r>
              <a:rPr lang="ar-DZ" sz="2400" dirty="0">
                <a:latin typeface="Arial" panose="020B0604020202020204" pitchFamily="34" charset="0"/>
                <a:cs typeface="Arial" panose="020B0604020202020204" pitchFamily="34" charset="0"/>
              </a:rPr>
              <a:t>ة </a:t>
            </a:r>
            <a:r>
              <a:rPr lang="ar-SA" sz="2400" dirty="0">
                <a:latin typeface="Arial" panose="020B0604020202020204" pitchFamily="34" charset="0"/>
                <a:cs typeface="Arial" panose="020B0604020202020204" pitchFamily="34" charset="0"/>
              </a:rPr>
              <a:t>لمشروع المدينة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الجديدة بوغزول في مناقصة لإنجاز البنية التحتية للمدنية من طرقات رئيسية وشبكات الغاز والكهرباء والمياه والتطهير والألياف البصرية،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7563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677863" y="141288"/>
            <a:ext cx="8596312" cy="5900737"/>
          </a:xfrm>
        </p:spPr>
        <p:txBody>
          <a:bodyPr>
            <a:noAutofit/>
          </a:bodyPr>
          <a:lstStyle/>
          <a:p>
            <a:pPr algn="r"/>
            <a:r>
              <a:rPr lang="ar-SA" sz="2400" dirty="0">
                <a:latin typeface="Arial" panose="020B0604020202020204" pitchFamily="34" charset="0"/>
                <a:cs typeface="Arial" panose="020B0604020202020204" pitchFamily="34" charset="0"/>
              </a:rPr>
              <a:t>ونص دفتر الشروط على أن تكون الشركة المشاركة في المناقصة سبق لها وأنجزت مدينتين جديدتين تتسع كل واحدة لأكثر من 200 ألف ساكن، وهو ما تطلب تكتل عدة شركات عالمية فيكونسورسيوم لدخول المناقصة التي ألغيت في المرة الأولى لأن العرض لم يكن كافي، ثم أعيدت المناقصة وشارك فيها تكتلين لعدد من الشركات وفاز كونسورسيوم كوري لكن العرض لم يكن كافي هو الآخر، وشارك في المرة الأخيرة ست تكتلات عالمية كبرى أمريكية وكندية وفرنسية وبرتغالية وتكتلين كوريين وذلك في أفريل 2008، وفاز بالمناقصة تكتل كوري مشكل من خمس شركات تتمثل في دايو إنجنرينغ، وووليم ودونغ سيونغ وسبايس غروب وسام هان، ورست الصفقة على مبلغ 650 مليون دولار لإنجاز البنية التحتية وأعمال المقاولات دون أن يعني ذلك إنجاز أي من مرافق المدينة الجديدة، وستعرض نتائج هذه المناقصة على اللجنة الوطنية للاتفاقات العمومية التي تراقب مدى مطابقة المناقصة للشروط القانونية قبل إعطاء موافقتها النهائية لبدء الأشغال</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5043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77780"/>
            <a:ext cx="8596668" cy="497983"/>
          </a:xfrm>
        </p:spPr>
        <p:txBody>
          <a:bodyPr>
            <a:normAutofit fontScale="90000"/>
          </a:bodyPr>
          <a:lstStyle/>
          <a:p>
            <a:pPr algn="ctr"/>
            <a:r>
              <a:rPr lang="ar-DZ" dirty="0">
                <a:solidFill>
                  <a:srgbClr val="FF0000"/>
                </a:solidFill>
                <a:latin typeface="Arial" panose="020B0604020202020204" pitchFamily="34" charset="0"/>
                <a:cs typeface="Arial" panose="020B0604020202020204" pitchFamily="34" charset="0"/>
              </a:rPr>
              <a:t>البعد الايكولوجي للمدينة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1030311"/>
            <a:ext cx="8827274" cy="5011052"/>
          </a:xfrm>
        </p:spPr>
        <p:txBody>
          <a:bodyPr/>
          <a:lstStyle/>
          <a:p>
            <a:pPr algn="r"/>
            <a:r>
              <a:rPr lang="ar-SA" sz="2400" dirty="0">
                <a:latin typeface="Arial" panose="020B0604020202020204" pitchFamily="34" charset="0"/>
                <a:cs typeface="Arial" panose="020B0604020202020204" pitchFamily="34" charset="0"/>
              </a:rPr>
              <a:t>تقع هذه المدينة على ضفاف بحيرة سد بوغزول والذي يعد عنصرا هيكليا للمدينة، بغرض المحافظة على النظام البيئي وتطوير الشبكتين الزرقاء والخضراء المقررتين في المخطط، وتشهد عملية انجاز أنابيب المياه التي تربط سد كودية أسردون على مستوى البويرة والمدينة الجديدة على طول 196 كلم تقدما بعدما جرى الشروع في أشغال انجاز منشآت التركيب بالتنسيق مع وزارة الموارد المائية، وحسب معلومات سيتم الانتقال خلال الفترة القليلة القادمة إلى تجسيد عدة برامج سكنية وتوفير التجهيزات، إضافة إلى انجاز مقر المدينة خلال الأشهر المقبلة</a:t>
            </a:r>
            <a:r>
              <a:rPr lang="ar-DZ"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 .</a:t>
            </a:r>
          </a:p>
          <a:p>
            <a:pPr algn="r"/>
            <a:r>
              <a:rPr lang="ar-SA" sz="2400" dirty="0">
                <a:latin typeface="Arial" panose="020B0604020202020204" pitchFamily="34" charset="0"/>
                <a:cs typeface="Arial" panose="020B0604020202020204" pitchFamily="34" charset="0"/>
              </a:rPr>
              <a:t>وستحاط المدينة بأكثر من 22 كلم من مياه البحيرات وعدد من الحظائر المائية وتمثل حوالي 1000 هكتار من المساحات الخضراء الحضرية على طول محاور الطرقات الكبرى وحظيرة مركزية (130 هكتار) ربع المساحة القابلة للعمران</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97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48991"/>
            <a:ext cx="8596668" cy="330558"/>
          </a:xfrm>
        </p:spPr>
        <p:txBody>
          <a:bodyPr>
            <a:noAutofit/>
          </a:bodyPr>
          <a:lstStyle/>
          <a:p>
            <a:pPr algn="ctr"/>
            <a:r>
              <a:rPr lang="ar-DZ" sz="2400" dirty="0">
                <a:latin typeface="Arial" panose="020B0604020202020204" pitchFamily="34" charset="0"/>
                <a:cs typeface="Arial" panose="020B0604020202020204" pitchFamily="34" charset="0"/>
              </a:rPr>
              <a:t>بعض الصور للمدينة المستقبلية بوغزول </a:t>
            </a:r>
            <a:endParaRPr lang="fr-FR" sz="2400" dirty="0">
              <a:latin typeface="Arial" panose="020B0604020202020204" pitchFamily="34" charset="0"/>
              <a:cs typeface="Arial" panose="020B0604020202020204" pitchFamily="34" charset="0"/>
            </a:endParaRP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3403" y="1017432"/>
            <a:ext cx="8413705" cy="5774718"/>
          </a:xfrm>
        </p:spPr>
      </p:pic>
    </p:spTree>
    <p:extLst>
      <p:ext uri="{BB962C8B-B14F-4D97-AF65-F5344CB8AC3E}">
        <p14:creationId xmlns:p14="http://schemas.microsoft.com/office/powerpoint/2010/main" val="3916137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39151"/>
            <a:ext cx="8596668" cy="1406769"/>
          </a:xfrm>
        </p:spPr>
        <p:txBody>
          <a:bodyPr/>
          <a:lstStyle/>
          <a:p>
            <a:pPr algn="ctr"/>
            <a:r>
              <a:rPr lang="ar-SA" b="1" dirty="0">
                <a:solidFill>
                  <a:srgbClr val="FF0000"/>
                </a:solidFill>
              </a:rPr>
              <a:t>المراجع</a:t>
            </a:r>
            <a:endParaRPr lang="fr-FR" b="1" dirty="0">
              <a:solidFill>
                <a:srgbClr val="FF0000"/>
              </a:solidFill>
            </a:endParaRPr>
          </a:p>
        </p:txBody>
      </p:sp>
      <p:sp>
        <p:nvSpPr>
          <p:cNvPr id="3" name="Espace réservé du contenu 2"/>
          <p:cNvSpPr>
            <a:spLocks noGrp="1"/>
          </p:cNvSpPr>
          <p:nvPr>
            <p:ph idx="1"/>
          </p:nvPr>
        </p:nvSpPr>
        <p:spPr>
          <a:xfrm>
            <a:off x="677334" y="984739"/>
            <a:ext cx="8596668" cy="5056624"/>
          </a:xfrm>
        </p:spPr>
        <p:txBody>
          <a:bodyPr>
            <a:normAutofit fontScale="92500"/>
          </a:bodyPr>
          <a:lstStyle/>
          <a:p>
            <a:pPr algn="r"/>
            <a:r>
              <a:rPr lang="ar-SA" sz="2400" dirty="0"/>
              <a:t>منهج مطور للمعايير التخطيطية لمواقع المدن الجديدة ( هاني حسن زاهد 2013)</a:t>
            </a:r>
          </a:p>
          <a:p>
            <a:pPr algn="r"/>
            <a:r>
              <a:rPr lang="ar-SA" sz="2400" dirty="0"/>
              <a:t>رؤية مستقبلية لجيل جديد من المدن الجديدة ( وناس نادية , </a:t>
            </a:r>
            <a:r>
              <a:rPr lang="ar-SA" sz="2400" dirty="0" err="1"/>
              <a:t>عبداوي</a:t>
            </a:r>
            <a:r>
              <a:rPr lang="ar-SA" sz="2400" dirty="0"/>
              <a:t> جيهان ريم 2015 )</a:t>
            </a:r>
          </a:p>
          <a:p>
            <a:pPr algn="r"/>
            <a:r>
              <a:rPr lang="ar-SA" sz="2400" dirty="0"/>
              <a:t>التعامل العنيف مع البيئة الحضرية </a:t>
            </a:r>
            <a:r>
              <a:rPr lang="ar-SA" sz="2400" dirty="0" err="1"/>
              <a:t>و</a:t>
            </a:r>
            <a:r>
              <a:rPr lang="ar-SA" sz="2400" dirty="0"/>
              <a:t> تأثيره على المدن في إطار التنمية المستدامة (</a:t>
            </a:r>
            <a:r>
              <a:rPr lang="ar-SA" sz="2400" dirty="0" err="1"/>
              <a:t>بوعنيقة</a:t>
            </a:r>
            <a:r>
              <a:rPr lang="ar-SA" sz="2400" dirty="0"/>
              <a:t> عبد الباسط 2017 ) </a:t>
            </a:r>
          </a:p>
          <a:p>
            <a:pPr algn="r"/>
            <a:r>
              <a:rPr lang="fr-FR" sz="2400" dirty="0"/>
              <a:t>Google </a:t>
            </a:r>
            <a:r>
              <a:rPr lang="fr-FR" sz="2400" dirty="0" err="1"/>
              <a:t>scholare</a:t>
            </a:r>
            <a:r>
              <a:rPr lang="fr-FR" sz="2400" dirty="0"/>
              <a:t> </a:t>
            </a:r>
          </a:p>
          <a:p>
            <a:pPr algn="r"/>
            <a:r>
              <a:rPr lang="ar-SA" sz="2400" dirty="0"/>
              <a:t> </a:t>
            </a:r>
            <a:r>
              <a:rPr lang="fr-FR" sz="2400" dirty="0">
                <a:hlinkClick r:id="rId2"/>
              </a:rPr>
              <a:t>https://www.youtube.com/watch?v=fvDP-zyRyx8</a:t>
            </a:r>
            <a:r>
              <a:rPr lang="ar-SA" sz="2400" dirty="0"/>
              <a:t> </a:t>
            </a:r>
            <a:r>
              <a:rPr lang="fr-FR" sz="2400" dirty="0" err="1"/>
              <a:t>Youtube</a:t>
            </a:r>
            <a:r>
              <a:rPr lang="fr-FR" sz="2400" dirty="0"/>
              <a:t> </a:t>
            </a:r>
          </a:p>
          <a:p>
            <a:pPr algn="r"/>
            <a:r>
              <a:rPr lang="ar-SA" sz="2400" dirty="0" err="1"/>
              <a:t>ويكيبيديا</a:t>
            </a:r>
            <a:r>
              <a:rPr lang="ar-SA" sz="2400" dirty="0"/>
              <a:t>  الموسوعة الحرة </a:t>
            </a:r>
          </a:p>
          <a:p>
            <a:pPr algn="r"/>
            <a:r>
              <a:rPr lang="fr-FR" sz="2400" dirty="0"/>
              <a:t>https://ar.wikipedia.org/wiki/%D9%85%D8%B4%D8%A7%D8%B1%D9%8A%D8%B9_%D9%83%D8%A8%D8%B1%D9%89_%D9%81%D9%8A_%D8%A7%D9%84%D8%AC%D8%B2%D8%A7%D8%A6%D8%B1</a:t>
            </a:r>
            <a:endParaRPr lang="ar-SA"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82614" y="3335627"/>
            <a:ext cx="6409386" cy="3522373"/>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1581" y="-156038"/>
            <a:ext cx="5658610" cy="3467100"/>
          </a:xfrm>
          <a:prstGeom prst="rect">
            <a:avLst/>
          </a:prstGeom>
        </p:spPr>
      </p:pic>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311061"/>
            <a:ext cx="5782614" cy="3632527"/>
          </a:xfrm>
          <a:prstGeom prst="rect">
            <a:avLst/>
          </a:prstGeom>
        </p:spPr>
      </p:pic>
    </p:spTree>
    <p:extLst>
      <p:ext uri="{BB962C8B-B14F-4D97-AF65-F5344CB8AC3E}">
        <p14:creationId xmlns:p14="http://schemas.microsoft.com/office/powerpoint/2010/main" val="3209210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5520" y="171718"/>
            <a:ext cx="8596668" cy="472225"/>
          </a:xfrm>
        </p:spPr>
        <p:txBody>
          <a:bodyPr>
            <a:normAutofit fontScale="90000"/>
          </a:bodyPr>
          <a:lstStyle/>
          <a:p>
            <a:pPr algn="ctr"/>
            <a:r>
              <a:rPr lang="ar-DZ" dirty="0">
                <a:latin typeface="Arial" panose="020B0604020202020204" pitchFamily="34" charset="0"/>
                <a:cs typeface="Arial" panose="020B0604020202020204" pitchFamily="34" charset="0"/>
              </a:rPr>
              <a:t>تفصيل المدينة الجديدة بوغزول </a:t>
            </a: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862885"/>
            <a:ext cx="9046216" cy="5705340"/>
          </a:xfrm>
        </p:spPr>
        <p:txBody>
          <a:bodyPr/>
          <a:lstStyle/>
          <a:p>
            <a:pPr algn="r"/>
            <a:r>
              <a:rPr lang="ar-DZ" dirty="0"/>
              <a:t>-</a:t>
            </a:r>
            <a:r>
              <a:rPr lang="ar-SA" sz="2400" dirty="0">
                <a:latin typeface="Arial" panose="020B0604020202020204" pitchFamily="34" charset="0"/>
                <a:cs typeface="Arial" panose="020B0604020202020204" pitchFamily="34" charset="0"/>
              </a:rPr>
              <a:t>تمتد على مساحة 2200 هكتار مقسمة إلى 11 قطعة، وستستخدم فيها آخر ما توصلت إليه التكنولوجيا في بناء المدن الجديدة الأشبه بالمدن الفضائية، حيث ستكون بوغزول مخصصة لقطاع الخدمات والتكنولوجيا الحديثة والبحث العلمي</a:t>
            </a:r>
            <a:r>
              <a:rPr lang="fr-FR" sz="2400" dirty="0">
                <a:latin typeface="Arial" panose="020B0604020202020204" pitchFamily="34" charset="0"/>
                <a:cs typeface="Arial" panose="020B0604020202020204" pitchFamily="34" charset="0"/>
              </a:rPr>
              <a:t>.</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وتتوفر بوغزول على مختلف الشروط الأساسية لقيام تجمع سكاني كبير بالنظر إلى توفر المياه حيث ستزود المدينة الجديدة بمياه سطحية لسد كدية أسردون بولاية البويرة لسقي المزارع النموذجية، أما مياه الشرب فسيتم جلبها من عين صالح بولاية تمنراست الغنية بالمياه الجوفية، بالإضافة إلى أن بوغزول تضم بحيرة طبيعية تفيض في موسم الأمطار، حيث سيتم تعميق البحيرة وبناء جدار على حواف البحيرة حتى لا تفيض البحيرة على المدينة الجديدة، وسينشأ داخل البحيرة نظام حديث لتصفية المياه، وقد حددت للمدينة الجديدة عدة وظائف تتمثل في</a:t>
            </a:r>
            <a:r>
              <a:rPr lang="ar-DZ" sz="2400" dirty="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125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677863" y="206375"/>
            <a:ext cx="8596312" cy="6651625"/>
          </a:xfrm>
        </p:spPr>
        <p:txBody>
          <a:bodyPr>
            <a:normAutofit fontScale="92500" lnSpcReduction="20000"/>
          </a:bodyPr>
          <a:lstStyle/>
          <a:p>
            <a:pPr algn="r"/>
            <a:r>
              <a:rPr lang="ar-DZ" sz="2400" b="1" dirty="0">
                <a:latin typeface="Arial" panose="020B0604020202020204" pitchFamily="34" charset="0"/>
                <a:cs typeface="Arial" panose="020B0604020202020204" pitchFamily="34" charset="0"/>
              </a:rPr>
              <a:t> </a:t>
            </a:r>
            <a:r>
              <a:rPr lang="ar-SA" sz="2400" b="1" dirty="0">
                <a:latin typeface="Arial" panose="020B0604020202020204" pitchFamily="34" charset="0"/>
                <a:cs typeface="Arial" panose="020B0604020202020204" pitchFamily="34" charset="0"/>
              </a:rPr>
              <a:t>مركز بحث متطور خاصة في القطاع الفلاحي</a:t>
            </a:r>
            <a:r>
              <a:rPr lang="ar-DZ" sz="2400" b="1" dirty="0">
                <a:latin typeface="Arial" panose="020B0604020202020204" pitchFamily="34" charset="0"/>
                <a:cs typeface="Arial" panose="020B0604020202020204" pitchFamily="34" charset="0"/>
              </a:rPr>
              <a:t> :</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ستضم المدينة الجديدة بوغزول بصفتها مركز بحث عدة مخابر علمية، وجامعة ومدارس عليا لطلبة ما بعد التدرج (ماجستير، دكتوراه)، بالإضافة إلى بعض التخصصات لطلبة الليسانس لاستقطاب جزء من الناجحين في شهادة البكالوريا من الولايات القريبة كالجلفة والمدية والبويرة والأغواط، وستتخصص هذه المدارس العليا في عدة مجالات خاصة في الميدان الفلاحي والبيطري وسيكون إلى جانبها مزرعة نموذجية للبحث التطبيقي، علاوة على 15 ألف هكتار عبارة عن مساحات زراعية مسقية</a:t>
            </a:r>
            <a:r>
              <a:rPr lang="ar-DZ" sz="2400" dirty="0">
                <a:latin typeface="Arial" panose="020B0604020202020204" pitchFamily="34" charset="0"/>
                <a:cs typeface="Arial" panose="020B0604020202020204" pitchFamily="34" charset="0"/>
              </a:rPr>
              <a:t> ,</a:t>
            </a:r>
          </a:p>
          <a:p>
            <a:pPr algn="r"/>
            <a:r>
              <a:rPr lang="ar-DZ" sz="2400" b="1" dirty="0">
                <a:latin typeface="Arial" panose="020B0604020202020204" pitchFamily="34" charset="0"/>
                <a:cs typeface="Arial" panose="020B0604020202020204" pitchFamily="34" charset="0"/>
              </a:rPr>
              <a:t> </a:t>
            </a:r>
            <a:r>
              <a:rPr lang="ar-SA" sz="2400" b="1" dirty="0">
                <a:latin typeface="Arial" panose="020B0604020202020204" pitchFamily="34" charset="0"/>
                <a:cs typeface="Arial" panose="020B0604020202020204" pitchFamily="34" charset="0"/>
              </a:rPr>
              <a:t>ظروف معيشة راقية للباحثين في المفاعل النووي بعين وسارة</a:t>
            </a:r>
            <a:r>
              <a:rPr lang="ar-DZ" sz="2400" b="1" dirty="0">
                <a:latin typeface="Arial" panose="020B0604020202020204" pitchFamily="34" charset="0"/>
                <a:cs typeface="Arial" panose="020B0604020202020204" pitchFamily="34" charset="0"/>
              </a:rPr>
              <a:t> :</a:t>
            </a:r>
            <a:br>
              <a:rPr lang="fr-FR" sz="2400" dirty="0">
                <a:latin typeface="Arial" panose="020B0604020202020204" pitchFamily="34" charset="0"/>
                <a:cs typeface="Arial" panose="020B0604020202020204" pitchFamily="34" charset="0"/>
              </a:rPr>
            </a:br>
            <a:r>
              <a:rPr lang="ar-DZ" sz="2400" dirty="0">
                <a:latin typeface="Arial" panose="020B0604020202020204" pitchFamily="34" charset="0"/>
                <a:cs typeface="Arial" panose="020B0604020202020204" pitchFamily="34" charset="0"/>
              </a:rPr>
              <a:t> </a:t>
            </a:r>
          </a:p>
          <a:p>
            <a:pPr algn="r"/>
            <a:r>
              <a:rPr lang="ar-SA" sz="2600" dirty="0">
                <a:latin typeface="Arial" panose="020B0604020202020204" pitchFamily="34" charset="0"/>
                <a:cs typeface="Arial" panose="020B0604020202020204" pitchFamily="34" charset="0"/>
              </a:rPr>
              <a:t>ستوفر مدينة بوغزول إقامة نموذجية للباحثين والعلماء الجزائريين المتخصصين في الطاقة الذرية والعاملين في المفاعل النووي بعين وسارة والواقع على بعد حوالى 30 كيلومترا جنوب بوغزول، بقوة 15 ميغاوات مخصص للبحث العلمي وتم بناؤه بمساعدة الصين في التسعينات، وسيتاح لأبناء وعائلات هؤلاء الباحثين ظروف معيشة راقية ومدارس ومؤسسات تربوية ذات تأطير جيد، وستكون كل الظروف مهيئة لهم للاستمرار في عملهم بالمفاعل النووي لعين وسارة دون الحاجة للتفكير في الهجرة إلى الخارج</a:t>
            </a:r>
            <a:r>
              <a:rPr lang="fr-FR" sz="2600" dirty="0">
                <a:latin typeface="Arial" panose="020B0604020202020204" pitchFamily="34" charset="0"/>
                <a:cs typeface="Arial" panose="020B0604020202020204" pitchFamily="34" charset="0"/>
              </a:rPr>
              <a:t>.</a:t>
            </a:r>
            <a:br>
              <a:rPr lang="fr-FR" sz="2600" dirty="0">
                <a:latin typeface="Arial" panose="020B0604020202020204" pitchFamily="34" charset="0"/>
                <a:cs typeface="Arial" panose="020B0604020202020204" pitchFamily="34" charset="0"/>
              </a:rPr>
            </a:br>
            <a:r>
              <a:rPr lang="ar-SA" sz="2600" dirty="0">
                <a:latin typeface="Arial" panose="020B0604020202020204" pitchFamily="34" charset="0"/>
                <a:cs typeface="Arial" panose="020B0604020202020204" pitchFamily="34" charset="0"/>
              </a:rPr>
              <a:t>كما سيتم تهيئة القرية القديمة والمناطق المهمشة المجاورة للمدينة الجديدة ومساعدة الفلاحين على الاستقرار، حتى لا يؤدي قيام مدينة حديثة وسط فضاءات مهمشة إلى نزوح ريفي وتشكل محيط من البنايات الهشة على أطراف المدينة الجديدة من شأنه تشويه صورتها</a:t>
            </a:r>
            <a:endParaRPr lang="fr-FR"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29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09093"/>
            <a:ext cx="8596668" cy="6143222"/>
          </a:xfrm>
        </p:spPr>
        <p:txBody>
          <a:bodyPr/>
          <a:lstStyle/>
          <a:p>
            <a:pPr marL="0" indent="0" algn="r">
              <a:buNone/>
            </a:pPr>
            <a:r>
              <a:rPr lang="ar-SA" sz="2400" b="1" dirty="0">
                <a:latin typeface="Arial" panose="020B0604020202020204" pitchFamily="34" charset="0"/>
                <a:cs typeface="Arial" panose="020B0604020202020204" pitchFamily="34" charset="0"/>
              </a:rPr>
              <a:t>مدينة بيئية من الطراز العالي </a:t>
            </a:r>
            <a:br>
              <a:rPr lang="fr-FR" dirty="0"/>
            </a:br>
            <a:r>
              <a:rPr lang="ar-SA" sz="2400" dirty="0">
                <a:latin typeface="Arial" panose="020B0604020202020204" pitchFamily="34" charset="0"/>
                <a:cs typeface="Arial" panose="020B0604020202020204" pitchFamily="34" charset="0"/>
              </a:rPr>
              <a:t>يبدو أن وزير تهيئة الإقليم والبيئة والسياحة شريف رحماني كانت له لمسته الخاصة في التخطيط لجعل بوغزول مدينة بيئية من الدرجة الأولى، تعتمد بشكل أساسي على جلب كل ما هو حديث فيميدان الطاقات المتجددة وفرصة للحصول على آخر التكنولوجيات الحديثة في هذا المجال، واستعمال الطاقة الشمسية النظيفة على سبيل المثال في مختلف الاستعمالات اليومية وفي شتى المجلات الممكنة</a:t>
            </a:r>
            <a:r>
              <a:rPr lang="ar-DZ" sz="2400" dirty="0">
                <a:latin typeface="Arial" panose="020B0604020202020204" pitchFamily="34" charset="0"/>
                <a:cs typeface="Arial" panose="020B0604020202020204" pitchFamily="34" charset="0"/>
              </a:rPr>
              <a:t> ,</a:t>
            </a:r>
          </a:p>
          <a:p>
            <a:pPr marL="0" indent="0" algn="r">
              <a:buNone/>
            </a:pPr>
            <a:r>
              <a:rPr lang="ar-SA" sz="2400" b="1" dirty="0">
                <a:latin typeface="Arial" panose="020B0604020202020204" pitchFamily="34" charset="0"/>
                <a:cs typeface="Arial" panose="020B0604020202020204" pitchFamily="34" charset="0"/>
              </a:rPr>
              <a:t>مركز مالي عالمي </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حسب المخطط الذي اطلعنا عليه والشروحات التي قدمت لنا فإن الشارع الرئيسي للمدينة الجديدة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سيكون من أرقى شوارع المدينة الجديدة وسيضم بنايات كبيرة ترتقي إلى الطابق 17 في السماء، من شأنه استقطاب كبريات المؤسسات المالية العالمية من بنوك وشركات تأمين، بهدف تقديم خدمات مالية هي الأرقى في الجزائر، بل من المتوقع أن تصبح بوغزول من بين المراكز المالية الأكبر في</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العالم</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1972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270456"/>
            <a:ext cx="8596668" cy="6014433"/>
          </a:xfrm>
        </p:spPr>
        <p:txBody>
          <a:bodyPr>
            <a:normAutofit/>
          </a:bodyPr>
          <a:lstStyle/>
          <a:p>
            <a:pPr algn="r"/>
            <a:r>
              <a:rPr lang="ar-SA" sz="2000" b="1" dirty="0">
                <a:latin typeface="Arial" panose="020B0604020202020204" pitchFamily="34" charset="0"/>
                <a:cs typeface="Arial" panose="020B0604020202020204" pitchFamily="34" charset="0"/>
              </a:rPr>
              <a:t>مدينة للسياحة البيئية والأعمال </a:t>
            </a:r>
            <a:br>
              <a:rPr lang="fr-FR" sz="20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فنادق راقية من خمس نجوم ستحتضن ملتقيات وطنية ودولية لرجال أعمال وسياسيين ومثقفين، ستجعل المدينة مركزا لسياحة المال والأعمال أين تستقطب كبريات المؤتمرات الإقليمية والدولية التي تستقطب رجال الأعمال أجانب وتوفر مداخل بالعملة الصعبة للبلاد، بالإضافة إلى ذلك فالمدينة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الجديدة ستكون كالجوهرة وسط غابة خضراء من الشمال والغرب وحقول غناء من الشرق وبحيرة زرقاء من الجنوب تحتوي على ميناء ترفيهي (مارينا) يستهوي أصحاب الزوارق واليخوت الفخمة والدراجات المائية وعشاق البحر، في تزاوج بين ألوان الطبيعة يلهم عشاق السياحة البيئية الراغبين في الهدوء والاسترخاء والاستمتاع بالهواء النقي المساعد على علاج بعض أمراض التنفس</a:t>
            </a:r>
            <a:r>
              <a:rPr lang="fr-FR" sz="2400" dirty="0">
                <a:latin typeface="Arial" panose="020B0604020202020204" pitchFamily="34" charset="0"/>
                <a:cs typeface="Arial" panose="020B0604020202020204" pitchFamily="34" charset="0"/>
              </a:rPr>
              <a:t>.</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وفي وسط المدينة ستجد حديقة ولا أروع وأينما اتجهت ستقابلك الأشجار والمساحات الخضراء، كما هنالك مراكز للتسوق، وملعب غولف، وميدان لسباق الخيل</a:t>
            </a:r>
            <a:r>
              <a:rPr lang="ar-DZ" sz="2400" dirty="0">
                <a:latin typeface="Arial" panose="020B0604020202020204" pitchFamily="34" charset="0"/>
                <a:cs typeface="Arial" panose="020B0604020202020204" pitchFamily="34" charset="0"/>
              </a:rPr>
              <a:t> ,</a:t>
            </a:r>
          </a:p>
          <a:p>
            <a:pPr algn="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8011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412124" y="360363"/>
            <a:ext cx="8862051" cy="6130925"/>
          </a:xfrm>
        </p:spPr>
        <p:txBody>
          <a:bodyPr>
            <a:normAutofit/>
          </a:bodyPr>
          <a:lstStyle/>
          <a:p>
            <a:pPr algn="r"/>
            <a:r>
              <a:rPr lang="ar-SA" sz="2400" b="1" dirty="0">
                <a:latin typeface="Arial" panose="020B0604020202020204" pitchFamily="34" charset="0"/>
                <a:cs typeface="Arial" panose="020B0604020202020204" pitchFamily="34" charset="0"/>
              </a:rPr>
              <a:t>مركز لوجستي للتموين بالسلع لمختلف مناطق الوطن </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الموقع الاستراتيجي لبوغزول في وسط الجزائر يؤهلها لتلعب دور مركز لوجستي هام لتجميع السلع وإعادة توزيعها على مختلف المناطق، حيث يتقاطع الطريق الوطني رقم واحد الرابط بين الجزائر</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العاصمة ومدن الصحراء مع الطريق السيار الثاني للهضاب العليا الذي يتم التحضير لتعبيده والرابط بين ولاية تبسة شرقا وولاية تلمسان غربا، كما توجد بوغزول في منطقة تقاطع خط السكة الحديدية الرابط بين مدينة </a:t>
            </a:r>
            <a:r>
              <a:rPr lang="ar-SA" sz="2400" dirty="0" err="1">
                <a:latin typeface="Arial" panose="020B0604020202020204" pitchFamily="34" charset="0"/>
                <a:cs typeface="Arial" panose="020B0604020202020204" pitchFamily="34" charset="0"/>
              </a:rPr>
              <a:t>بومدفع</a:t>
            </a:r>
            <a:r>
              <a:rPr lang="ar-SA" sz="2400" dirty="0">
                <a:latin typeface="Arial" panose="020B0604020202020204" pitchFamily="34" charset="0"/>
                <a:cs typeface="Arial" panose="020B0604020202020204" pitchFamily="34" charset="0"/>
              </a:rPr>
              <a:t> بعين الدفلى ومدينة حاسي مسعود في الجنوب الشرقي وهو خط ذو سرعة عالية، مع خط السكة الحديدية الرابط بين تبسة ومدينة تيارت</a:t>
            </a:r>
            <a:r>
              <a:rPr lang="fr-FR" sz="2400" dirty="0">
                <a:latin typeface="Arial" panose="020B0604020202020204" pitchFamily="34" charset="0"/>
                <a:cs typeface="Arial" panose="020B0604020202020204" pitchFamily="34" charset="0"/>
              </a:rPr>
              <a:t>.</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وعلى بعد 20 كيلومتر من المدينة الجديدة بوغزول سيشيد مطار دولي لنقل المسافرين والبضائع سيربط المدينة بمطارات العالم في القارات الخمس، كما ستنشأ بالمدينة الجديدة محطتين للنقل البري وللنقل بالسكك الحديدية، وبفضل هذه الشبكة اللوجستيكية من وسائل النقل البرية والجوية، بما يسمح بتجميع السلع وإعادة توزيعها خاصة في مناطق الهضاب العليا والمدن الصحراوية البعيدة</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3769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296215"/>
            <a:ext cx="8596668" cy="6117464"/>
          </a:xfrm>
        </p:spPr>
        <p:txBody>
          <a:bodyPr>
            <a:normAutofit/>
          </a:bodyPr>
          <a:lstStyle/>
          <a:p>
            <a:pPr algn="r"/>
            <a:r>
              <a:rPr lang="ar-SA" sz="2400" b="1" dirty="0">
                <a:latin typeface="Arial" panose="020B0604020202020204" pitchFamily="34" charset="0"/>
                <a:cs typeface="Arial" panose="020B0604020202020204" pitchFamily="34" charset="0"/>
              </a:rPr>
              <a:t>منطقة للنشاطات الصناعية وتكنولوجيات الاتصال</a:t>
            </a:r>
            <a:br>
              <a:rPr lang="fr-FR"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بالرغم من أن بوغزول مخصصة لتكون مدينة للخدمات والبحث العلمي إلا أنها ستحتوي على منطقة للنشاطات الصناعية وشبه الصناعية ستستقطب الصناعيين ورجال الأعمال للاستثمار في مختلف الصناعات الخفيفة والمتوسطة وربما الثقيلة أيضا، على غرار منطقة النشاطات الصناعية بالرويبة شرق العاصمة، كما أن بوغزول ستستقطب الاستثمارات</a:t>
            </a:r>
            <a:endParaRPr lang="ar-DZ" sz="2400" dirty="0">
              <a:latin typeface="Arial" panose="020B0604020202020204" pitchFamily="34" charset="0"/>
              <a:cs typeface="Arial" panose="020B0604020202020204" pitchFamily="34" charset="0"/>
            </a:endParaRPr>
          </a:p>
          <a:p>
            <a:pPr algn="r"/>
            <a:r>
              <a:rPr lang="ar-DZ" sz="2400" b="1" dirty="0">
                <a:latin typeface="Arial" panose="020B0604020202020204" pitchFamily="34" charset="0"/>
                <a:cs typeface="Arial" panose="020B0604020202020204" pitchFamily="34" charset="0"/>
              </a:rPr>
              <a:t>الجانب الديمغرافي و السكني : </a:t>
            </a:r>
          </a:p>
          <a:p>
            <a:pPr algn="r"/>
            <a:r>
              <a:rPr lang="ar-SA" sz="2400" dirty="0">
                <a:latin typeface="Arial" panose="020B0604020202020204" pitchFamily="34" charset="0"/>
                <a:cs typeface="Arial" panose="020B0604020202020204" pitchFamily="34" charset="0"/>
              </a:rPr>
              <a:t> هذه المدينة الجديدة </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قد استكمل وقد سبق أن شرع في أشغال إنجاز منشآت التركيب بالتنسيق مع وزارة الموارد المائية. ويفترض أن عدد السكان الذين من المقرر أن تحتضنهم المدينة الجديدة التي تقدر مساحتها الإجمالية 6000 هكتار منها 4000 هكتار قابلة للعمران تضاف اليها مساحة حماية تمتد على 12000 هكتار بـ 350000 مواطن. وبدلا من أن تكون بوغزول عاصمة مالية واقتصادية تحولت إلى قطب للتنمية المتوازنة على مستوى الهضاب العليا وتحقيق التنافسية وكذا مدينة ذات  نوعية بيئية عالية الجودة</a:t>
            </a:r>
            <a:endParaRPr lang="fr-FR" sz="2400" dirty="0">
              <a:latin typeface="Arial" panose="020B0604020202020204" pitchFamily="34" charset="0"/>
              <a:cs typeface="Arial" panose="020B0604020202020204" pitchFamily="34" charset="0"/>
            </a:endParaRPr>
          </a:p>
          <a:p>
            <a:pPr algn="r"/>
            <a:r>
              <a:rPr lang="ar-SA" sz="2400" b="1" dirty="0">
                <a:latin typeface="Arial" panose="020B0604020202020204" pitchFamily="34" charset="0"/>
                <a:cs typeface="Arial" panose="020B0604020202020204" pitchFamily="34" charset="0"/>
              </a:rPr>
              <a:t> </a:t>
            </a:r>
            <a:endParaRPr lang="fr-F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4599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60608"/>
            <a:ext cx="8596668" cy="553792"/>
          </a:xfrm>
        </p:spPr>
        <p:txBody>
          <a:bodyPr>
            <a:normAutofit fontScale="90000"/>
          </a:bodyPr>
          <a:lstStyle/>
          <a:p>
            <a:pPr algn="ctr"/>
            <a:r>
              <a:rPr lang="ar-DZ" dirty="0">
                <a:solidFill>
                  <a:srgbClr val="FF0000"/>
                </a:solidFill>
                <a:latin typeface="Arial" panose="020B0604020202020204" pitchFamily="34" charset="0"/>
                <a:cs typeface="Arial" panose="020B0604020202020204" pitchFamily="34" charset="0"/>
              </a:rPr>
              <a:t>البنية التحتية للمدينة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914401"/>
            <a:ext cx="8596668" cy="5293216"/>
          </a:xfrm>
        </p:spPr>
        <p:txBody>
          <a:bodyPr>
            <a:normAutofit/>
          </a:bodyPr>
          <a:lstStyle/>
          <a:p>
            <a:pPr algn="r"/>
            <a:r>
              <a:rPr lang="ar-SA" sz="2400" dirty="0">
                <a:latin typeface="Arial" panose="020B0604020202020204" pitchFamily="34" charset="0"/>
                <a:cs typeface="Arial" panose="020B0604020202020204" pitchFamily="34" charset="0"/>
              </a:rPr>
              <a:t>بأن مشاريع إنجاز الهياكل القاعدية الأساسية للمدينة الجديدة ببوغزول ولاية المدية والمتمثلة في شبكات الطرقات والتطهير والتزويد بالماء الشروب قد استكملت بنسبة كبيرة. كما أن نسبة تقدم مجموع مشاريع إنجاز الهياكل القاعدية الأساسية للمدينة الجديدة ببوغزول بلغت 70 بالمائة.  ويتعلق الأمر بشبكات الطرقات وتطهير مياه الأمطار والمستعملة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و التزويد بالماء الشروب. وقد تم إنجاز الورشات التقنية بالخرسانة والموجهة لإنتاج الكهرباء والكوابل الخاصة بالاتصالات السلكية واللاسلكية وأنابيب التموين بالمياه الشروب على مسافة 19 كلم. كما أن إنجاز أنابيب المياه التي تربط سد كودية أسردون (ولاية البويرة</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6179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001555" cy="6858000"/>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1555" y="0"/>
            <a:ext cx="6190444" cy="6858000"/>
          </a:xfrm>
          <a:prstGeom prst="rect">
            <a:avLst/>
          </a:prstGeom>
        </p:spPr>
      </p:pic>
    </p:spTree>
    <p:extLst>
      <p:ext uri="{BB962C8B-B14F-4D97-AF65-F5344CB8AC3E}">
        <p14:creationId xmlns:p14="http://schemas.microsoft.com/office/powerpoint/2010/main" val="3468812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6181859" cy="6858000"/>
          </a:xfr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1859" y="0"/>
            <a:ext cx="6010141" cy="6858000"/>
          </a:xfrm>
          <a:prstGeom prst="rect">
            <a:avLst/>
          </a:prstGeom>
        </p:spPr>
      </p:pic>
    </p:spTree>
    <p:extLst>
      <p:ext uri="{BB962C8B-B14F-4D97-AF65-F5344CB8AC3E}">
        <p14:creationId xmlns:p14="http://schemas.microsoft.com/office/powerpoint/2010/main" val="355555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03032"/>
            <a:ext cx="8596668" cy="528034"/>
          </a:xfrm>
        </p:spPr>
        <p:txBody>
          <a:bodyPr>
            <a:normAutofit fontScale="90000"/>
          </a:bodyPr>
          <a:lstStyle/>
          <a:p>
            <a:pPr algn="ctr"/>
            <a:r>
              <a:rPr lang="ar-DZ" dirty="0">
                <a:solidFill>
                  <a:srgbClr val="FF0000"/>
                </a:solidFill>
                <a:latin typeface="Arial" panose="020B0604020202020204" pitchFamily="34" charset="0"/>
                <a:cs typeface="Arial" panose="020B0604020202020204" pitchFamily="34" charset="0"/>
              </a:rPr>
              <a:t>منهجية البحث</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759854"/>
            <a:ext cx="8596668" cy="5821249"/>
          </a:xfrm>
        </p:spPr>
        <p:txBody>
          <a:bodyPr/>
          <a:lstStyle/>
          <a:p>
            <a:pPr algn="r" rtl="1"/>
            <a:r>
              <a:rPr lang="ar-DZ" b="1" dirty="0">
                <a:solidFill>
                  <a:srgbClr val="FF0000"/>
                </a:solidFill>
              </a:rPr>
              <a:t>الفصل الأول </a:t>
            </a:r>
            <a:r>
              <a:rPr lang="ar-DZ" dirty="0"/>
              <a:t>: لمحة شاملة عن المدن الجديدة  </a:t>
            </a:r>
          </a:p>
          <a:p>
            <a:pPr algn="r" rtl="1"/>
            <a:r>
              <a:rPr lang="ar-DZ" dirty="0"/>
              <a:t>- تمهيد</a:t>
            </a:r>
          </a:p>
          <a:p>
            <a:pPr algn="r" rtl="1"/>
            <a:r>
              <a:rPr lang="ar-DZ" dirty="0"/>
              <a:t>-مقدمة عامة </a:t>
            </a:r>
          </a:p>
          <a:p>
            <a:pPr algn="r" rtl="1"/>
            <a:r>
              <a:rPr lang="ar-DZ" dirty="0"/>
              <a:t>-تعريف المدن الجديدة </a:t>
            </a:r>
          </a:p>
          <a:p>
            <a:pPr algn="r" rtl="1"/>
            <a:r>
              <a:rPr lang="ar-DZ" dirty="0"/>
              <a:t>- اصل المدن الجديدة  </a:t>
            </a:r>
          </a:p>
          <a:p>
            <a:pPr algn="r" rtl="1">
              <a:buFontTx/>
              <a:buChar char="-"/>
            </a:pPr>
            <a:r>
              <a:rPr lang="ar-DZ" dirty="0"/>
              <a:t>اهداف المدن الجديدة </a:t>
            </a:r>
          </a:p>
          <a:p>
            <a:pPr algn="r" rtl="1">
              <a:buFontTx/>
              <a:buChar char="-"/>
            </a:pPr>
            <a:r>
              <a:rPr lang="ar-DZ" dirty="0"/>
              <a:t>-الاطار القانوني للمدن الجديدة في الجزائر . </a:t>
            </a:r>
          </a:p>
          <a:p>
            <a:pPr marL="0" indent="0" algn="r" rtl="1">
              <a:buNone/>
            </a:pPr>
            <a:r>
              <a:rPr lang="ar-DZ" b="1" dirty="0">
                <a:solidFill>
                  <a:srgbClr val="FF0000"/>
                </a:solidFill>
              </a:rPr>
              <a:t>الفصل الثاني </a:t>
            </a:r>
            <a:r>
              <a:rPr lang="ar-DZ" dirty="0"/>
              <a:t>: دراسة حالة المدينة الجديدة ( بوغزول )</a:t>
            </a:r>
          </a:p>
          <a:p>
            <a:pPr marL="0" indent="0" algn="r" rtl="1">
              <a:buNone/>
            </a:pPr>
            <a:r>
              <a:rPr lang="ar-DZ" dirty="0"/>
              <a:t> -فكرة انشاء المدينة الجديدة بوغزول </a:t>
            </a:r>
          </a:p>
          <a:p>
            <a:pPr marL="0" indent="0" algn="r" rtl="1">
              <a:buNone/>
            </a:pPr>
            <a:r>
              <a:rPr lang="ar-DZ" dirty="0"/>
              <a:t>- موقع المدينة </a:t>
            </a:r>
          </a:p>
          <a:p>
            <a:pPr marL="0" indent="0" algn="r" rtl="1">
              <a:buNone/>
            </a:pPr>
            <a:r>
              <a:rPr lang="ar-DZ" dirty="0"/>
              <a:t>- أسباب انشاء المدينة </a:t>
            </a:r>
          </a:p>
          <a:p>
            <a:pPr marL="0" indent="0" algn="r" rtl="1">
              <a:buNone/>
            </a:pPr>
            <a:r>
              <a:rPr lang="ar-DZ" dirty="0"/>
              <a:t>- قرار انشاء المدينة </a:t>
            </a:r>
          </a:p>
          <a:p>
            <a:pPr marL="0" indent="0" algn="r">
              <a:buNone/>
            </a:pPr>
            <a:r>
              <a:rPr lang="ar-DZ" b="1" dirty="0">
                <a:solidFill>
                  <a:srgbClr val="FF0000"/>
                </a:solidFill>
              </a:rPr>
              <a:t>الفصل الثالث : </a:t>
            </a:r>
            <a:r>
              <a:rPr lang="ar-DZ" dirty="0"/>
              <a:t> التعريف بكل عناصر المدينة .</a:t>
            </a:r>
          </a:p>
          <a:p>
            <a:pPr marL="0" indent="0" algn="r">
              <a:buNone/>
            </a:pPr>
            <a:r>
              <a:rPr lang="ar-DZ" dirty="0"/>
              <a:t> </a:t>
            </a:r>
          </a:p>
        </p:txBody>
      </p:sp>
    </p:spTree>
    <p:extLst>
      <p:ext uri="{BB962C8B-B14F-4D97-AF65-F5344CB8AC3E}">
        <p14:creationId xmlns:p14="http://schemas.microsoft.com/office/powerpoint/2010/main" val="4212296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21972"/>
            <a:ext cx="8596668" cy="515155"/>
          </a:xfrm>
        </p:spPr>
        <p:txBody>
          <a:bodyPr>
            <a:normAutofit/>
          </a:bodyPr>
          <a:lstStyle/>
          <a:p>
            <a:pPr algn="ctr"/>
            <a:r>
              <a:rPr lang="ar-DZ" sz="2400" dirty="0">
                <a:solidFill>
                  <a:srgbClr val="FF0000"/>
                </a:solidFill>
                <a:latin typeface="Arial" panose="020B0604020202020204" pitchFamily="34" charset="0"/>
                <a:cs typeface="Arial" panose="020B0604020202020204" pitchFamily="34" charset="0"/>
              </a:rPr>
              <a:t>التوزيع الوظيفي للمدينة :</a:t>
            </a:r>
            <a:endParaRPr lang="fr-FR" sz="2400"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540913" y="991673"/>
            <a:ext cx="8860663" cy="5241702"/>
          </a:xfrm>
        </p:spPr>
        <p:txBody>
          <a:bodyPr>
            <a:normAutofit fontScale="92500" lnSpcReduction="10000"/>
          </a:bodyPr>
          <a:lstStyle/>
          <a:p>
            <a:pPr algn="r"/>
            <a:r>
              <a:rPr lang="ar-DZ" sz="2400" dirty="0">
                <a:latin typeface="Arial" panose="020B0604020202020204" pitchFamily="34" charset="0"/>
                <a:cs typeface="Arial" panose="020B0604020202020204" pitchFamily="34" charset="0"/>
              </a:rPr>
              <a:t>-</a:t>
            </a:r>
            <a:r>
              <a:rPr lang="ar-SA" sz="2400" dirty="0">
                <a:latin typeface="Arial" panose="020B0604020202020204" pitchFamily="34" charset="0"/>
                <a:cs typeface="Arial" panose="020B0604020202020204" pitchFamily="34" charset="0"/>
              </a:rPr>
              <a:t>فيما يتعلق بتحديد البرنامج الكمي يتضمن المشروع نسبة مشاريع موجهة للسكن تقدر ب 22 في المائة من مجموع المساحات المعمرة، اين يقدر عدد السكنات ب 80  ألف وحدة سكنية لم ينجز منها لحد الآن أي وحدة.</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ومزودة ب140 ألف سكن وظيفي بلغ انجازها نسبة ال 30 في المائة</a:t>
            </a:r>
            <a:r>
              <a:rPr lang="ar-DZ" sz="2400" dirty="0">
                <a:latin typeface="Arial" panose="020B0604020202020204" pitchFamily="34" charset="0"/>
                <a:cs typeface="Arial" panose="020B0604020202020204" pitchFamily="34" charset="0"/>
              </a:rPr>
              <a:t>,</a:t>
            </a:r>
            <a:r>
              <a:rPr lang="ar-SA" sz="2400" dirty="0"/>
              <a:t> </a:t>
            </a:r>
            <a:r>
              <a:rPr lang="ar-SA" sz="2400" dirty="0">
                <a:latin typeface="Arial" panose="020B0604020202020204" pitchFamily="34" charset="0"/>
                <a:cs typeface="Arial" panose="020B0604020202020204" pitchFamily="34" charset="0"/>
              </a:rPr>
              <a:t>وستوزع هذه السكنات المنتظر انجازها على 28 حي مزودة بعدة مرافق منها المراكز والمحلات التجارية وقاعدة لوجستية للتموين بمختلف المواد وتعبئتها ونقلها.</a:t>
            </a:r>
            <a:endParaRPr lang="fr-FR" sz="2400" dirty="0">
              <a:latin typeface="Arial" panose="020B0604020202020204" pitchFamily="34" charset="0"/>
              <a:cs typeface="Arial" panose="020B0604020202020204" pitchFamily="34" charset="0"/>
            </a:endParaRPr>
          </a:p>
          <a:p>
            <a:pPr algn="r">
              <a:buFontTx/>
              <a:buChar char="-"/>
            </a:pPr>
            <a:r>
              <a:rPr lang="ar-DZ" sz="2400" dirty="0">
                <a:latin typeface="Arial" panose="020B0604020202020204" pitchFamily="34" charset="0"/>
                <a:cs typeface="Arial" panose="020B0604020202020204" pitchFamily="34" charset="0"/>
              </a:rPr>
              <a:t>-</a:t>
            </a:r>
            <a:r>
              <a:rPr lang="ar-SA" sz="2400" dirty="0">
                <a:latin typeface="Arial" panose="020B0604020202020204" pitchFamily="34" charset="0"/>
                <a:cs typeface="Arial" panose="020B0604020202020204" pitchFamily="34" charset="0"/>
              </a:rPr>
              <a:t>أما منطقة النشاطات الصناعية  فبلغت المساحة المخصصة لها نسبة 13 في</a:t>
            </a:r>
            <a:r>
              <a:rPr lang="ar-DZ"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المائة  من اجمالي المساحات المعمرة بهدف استقبال الصناعات المرتكزة على البحث  والتقنيات الحديثة للمساعدة على خلق قطب علمي وحضاري في منطقة  الهضاب العليا.</a:t>
            </a:r>
            <a:endParaRPr lang="ar-DZ" sz="2400" dirty="0">
              <a:latin typeface="Arial" panose="020B0604020202020204" pitchFamily="34" charset="0"/>
              <a:cs typeface="Arial" panose="020B0604020202020204" pitchFamily="34" charset="0"/>
            </a:endParaRPr>
          </a:p>
          <a:p>
            <a:pPr algn="r">
              <a:buFontTx/>
              <a:buChar char="-"/>
            </a:pPr>
            <a:r>
              <a:rPr lang="ar-DZ" sz="2400" dirty="0">
                <a:latin typeface="Arial" panose="020B0604020202020204" pitchFamily="34" charset="0"/>
                <a:cs typeface="Arial" panose="020B0604020202020204" pitchFamily="34" charset="0"/>
              </a:rPr>
              <a:t>-</a:t>
            </a:r>
            <a:r>
              <a:rPr lang="ar-SA" sz="2400" i="1" dirty="0">
                <a:latin typeface="Arial" panose="020B0604020202020204" pitchFamily="34" charset="0"/>
                <a:cs typeface="Arial" panose="020B0604020202020204" pitchFamily="34" charset="0"/>
              </a:rPr>
              <a:t> أما حصة التجهيزات العمومية فبلغت 35 في المائة من المساحات البرمجة والتي تتوافق مع المشاريع السكنية المنجزة ، إلى جانب 25 في المائة للمساحات الخضراء  المقدرة ب 1000 هكتار</a:t>
            </a:r>
            <a:endParaRPr lang="ar-DZ" sz="2400" dirty="0">
              <a:latin typeface="Arial" panose="020B0604020202020204" pitchFamily="34" charset="0"/>
              <a:cs typeface="Arial" panose="020B0604020202020204" pitchFamily="34" charset="0"/>
            </a:endParaRPr>
          </a:p>
          <a:p>
            <a:pPr algn="r"/>
            <a:r>
              <a:rPr lang="ar-DZ" sz="2400" dirty="0"/>
              <a:t>- </a:t>
            </a:r>
            <a:r>
              <a:rPr lang="ar-SA" sz="2400" i="1" dirty="0">
                <a:latin typeface="Arial" panose="020B0604020202020204" pitchFamily="34" charset="0"/>
                <a:cs typeface="Arial" panose="020B0604020202020204" pitchFamily="34" charset="0"/>
              </a:rPr>
              <a:t>وتتوزع المساحات الخضراء خارج المنطقة الحضرية على 1.000 هكتار من الأشجار استكملت أشغالها.</a:t>
            </a:r>
            <a:endParaRPr lang="fr-FR" sz="2400" dirty="0">
              <a:latin typeface="Arial" panose="020B0604020202020204" pitchFamily="34" charset="0"/>
              <a:cs typeface="Arial" panose="020B0604020202020204" pitchFamily="34" charset="0"/>
            </a:endParaRPr>
          </a:p>
          <a:p>
            <a:pPr algn="r"/>
            <a:endParaRPr lang="fr-FR" sz="2400" dirty="0">
              <a:latin typeface="Arial" panose="020B0604020202020204" pitchFamily="34" charset="0"/>
              <a:cs typeface="Arial" panose="020B0604020202020204" pitchFamily="34" charset="0"/>
            </a:endParaRPr>
          </a:p>
          <a:p>
            <a:pPr marL="0" indent="0" algn="r">
              <a:buNone/>
            </a:pPr>
            <a:r>
              <a:rPr lang="ar-DZ" dirty="0">
                <a:latin typeface="Arial" panose="020B0604020202020204" pitchFamily="34" charset="0"/>
                <a:cs typeface="Arial" panose="020B0604020202020204" pitchFamily="34" charset="0"/>
              </a:rPr>
              <a:t> </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5432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309093"/>
            <a:ext cx="8596668" cy="5975797"/>
          </a:xfrm>
        </p:spPr>
        <p:txBody>
          <a:bodyPr>
            <a:normAutofit/>
          </a:bodyPr>
          <a:lstStyle/>
          <a:p>
            <a:pPr algn="r"/>
            <a:r>
              <a:rPr lang="ar-DZ" sz="2400" dirty="0">
                <a:solidFill>
                  <a:srgbClr val="FF0000"/>
                </a:solidFill>
                <a:latin typeface="Arial" panose="020B0604020202020204" pitchFamily="34" charset="0"/>
                <a:cs typeface="Arial" panose="020B0604020202020204" pitchFamily="34" charset="0"/>
              </a:rPr>
              <a:t>آفاق الاعتماد على الطاقات المتجددة في المدينة :</a:t>
            </a:r>
          </a:p>
          <a:p>
            <a:pPr algn="r"/>
            <a:r>
              <a:rPr lang="ar-SA" sz="2400" dirty="0">
                <a:latin typeface="Arial" panose="020B0604020202020204" pitchFamily="34" charset="0"/>
                <a:cs typeface="Arial" panose="020B0604020202020204" pitchFamily="34" charset="0"/>
              </a:rPr>
              <a:t>يراد لبوغزول أن تكون نموذجا في مجال تثمين الطاقات الجديدة والمتجددة (الشمسية والصفائح الفولطية والهوائية)، نحو بلوغ نسبة 40 بالمائة من الطاقة المتجددة في أف</a:t>
            </a:r>
            <a:r>
              <a:rPr lang="ar-DZ" sz="2400" dirty="0">
                <a:latin typeface="Arial" panose="020B0604020202020204" pitchFamily="34" charset="0"/>
                <a:cs typeface="Arial" panose="020B0604020202020204" pitchFamily="34" charset="0"/>
              </a:rPr>
              <a:t>ا</a:t>
            </a:r>
            <a:r>
              <a:rPr lang="ar-SA" sz="2400" dirty="0">
                <a:latin typeface="Arial" panose="020B0604020202020204" pitchFamily="34" charset="0"/>
                <a:cs typeface="Arial" panose="020B0604020202020204" pitchFamily="34" charset="0"/>
              </a:rPr>
              <a:t>ق 2030 من خلال استغلال الطاقة الشمسية المقدرة بـ 1900 كيلوواط في الساعة سنويا، وسرعة الرياح التي تفوق أو تساوي 3 متر في الثانية والتي تفوق مدتها 4 آلاف ساعة في السنة</a:t>
            </a:r>
            <a:r>
              <a:rPr lang="ar-DZ"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t>
            </a:r>
          </a:p>
          <a:p>
            <a:pPr algn="r"/>
            <a:r>
              <a:rPr lang="ar-SA" sz="2400" dirty="0">
                <a:latin typeface="Arial" panose="020B0604020202020204" pitchFamily="34" charset="0"/>
                <a:cs typeface="Arial" panose="020B0604020202020204" pitchFamily="34" charset="0"/>
              </a:rPr>
              <a:t>ويتضمن برنامج تهيئة بوغزول، إنجاز محطة هجينة (شمسية وهوائية) على مساحة 45 هكتارا شرق المدينة وإقامة تجهيزات خاصة بإنتاج الطاقات المتجددة على مستوى التجهيزات العمومية وإدراج الطاقة الشمسية في الفضاءات العمومية (حظائر ومواقف السيارات)، مع تعميم تموين العمارات الموجهة للسكن</a:t>
            </a:r>
            <a:r>
              <a:rPr lang="ar-DZ" sz="2400" dirty="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a:p>
            <a:pPr algn="r"/>
            <a:endParaRPr lang="fr-FR"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8111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03032"/>
            <a:ext cx="8596668" cy="566670"/>
          </a:xfrm>
        </p:spPr>
        <p:txBody>
          <a:bodyPr>
            <a:normAutofit/>
          </a:bodyPr>
          <a:lstStyle/>
          <a:p>
            <a:pPr algn="ctr"/>
            <a:r>
              <a:rPr lang="ar-DZ" sz="2400" dirty="0">
                <a:solidFill>
                  <a:srgbClr val="FF0000"/>
                </a:solidFill>
              </a:rPr>
              <a:t>البحيرة الاصطناعية للمدينة الجديدة :</a:t>
            </a:r>
            <a:endParaRPr lang="fr-FR" sz="2400" dirty="0">
              <a:solidFill>
                <a:srgbClr val="FF0000"/>
              </a:solidFill>
            </a:endParaRPr>
          </a:p>
        </p:txBody>
      </p:sp>
      <p:sp>
        <p:nvSpPr>
          <p:cNvPr id="3" name="Espace réservé du contenu 2"/>
          <p:cNvSpPr>
            <a:spLocks noGrp="1"/>
          </p:cNvSpPr>
          <p:nvPr>
            <p:ph idx="1"/>
          </p:nvPr>
        </p:nvSpPr>
        <p:spPr>
          <a:xfrm>
            <a:off x="677334" y="669703"/>
            <a:ext cx="8596668" cy="5679582"/>
          </a:xfrm>
        </p:spPr>
        <p:txBody>
          <a:bodyPr>
            <a:normAutofit/>
          </a:bodyPr>
          <a:lstStyle/>
          <a:p>
            <a:pPr algn="r"/>
            <a:r>
              <a:rPr lang="ar-DZ" sz="2400" dirty="0">
                <a:latin typeface="Arial" panose="020B0604020202020204" pitchFamily="34" charset="0"/>
                <a:cs typeface="Arial" panose="020B0604020202020204" pitchFamily="34" charset="0"/>
              </a:rPr>
              <a:t>- تم برمجة انشاء بحيرة و دمجها مع البحيرة الطبيعية الموجودة في موقع انشاء المدينة , </a:t>
            </a:r>
            <a:r>
              <a:rPr lang="ar-SA" sz="2400" dirty="0">
                <a:latin typeface="Arial" panose="020B0604020202020204" pitchFamily="34" charset="0"/>
                <a:cs typeface="Arial" panose="020B0604020202020204" pitchFamily="34" charset="0"/>
              </a:rPr>
              <a:t>فهي بحيرة تتربع على 6000 هكتار، قال عنها المدير التقني إن الأشغال انطلقت بها بـ50 بالمائة، وهي بتصميمها الحالي ستحتوي على 20 مليون متر مكعب. ويرتقب أن يتم التقليص من حجمها الأولي لتجنب عملية التبخر الزائدة عن حدها لكون المنطقة معروفة بالحرارة المرتفعة صيفا، على أن يتم تحويل ضفاف البحيرة، استنادا للمعلومات المقدمة، إلى منتزه سياحي يأخذ شكل شواطئ بهدف الاستجمام والصيد، مع إنشاء جزيرة سياحية تتربع على 68 هكتارا. وينتظر أن تنطلق أشغال إنجاز الشطر الثاني من البحيرة بعد إنجاز الشطر الأول، لأجل الحفاظ على المياه الموجودة بمكوناتها الحيوانية والنباتية.</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35697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244699"/>
            <a:ext cx="8596668" cy="6143222"/>
          </a:xfrm>
        </p:spPr>
        <p:txBody>
          <a:bodyPr>
            <a:normAutofit/>
          </a:bodyPr>
          <a:lstStyle/>
          <a:p>
            <a:pPr algn="ctr"/>
            <a:r>
              <a:rPr lang="ar-DZ" sz="2400" b="1" dirty="0">
                <a:solidFill>
                  <a:srgbClr val="FF0000"/>
                </a:solidFill>
                <a:latin typeface="Arial" panose="020B0604020202020204" pitchFamily="34" charset="0"/>
                <a:cs typeface="Arial" panose="020B0604020202020204" pitchFamily="34" charset="0"/>
              </a:rPr>
              <a:t>مدينة بوغزول بين المخطط و الواقع </a:t>
            </a:r>
            <a:r>
              <a:rPr lang="ar-DZ" sz="2400" dirty="0">
                <a:solidFill>
                  <a:srgbClr val="FF0000"/>
                </a:solidFill>
                <a:latin typeface="Arial" panose="020B0604020202020204" pitchFamily="34" charset="0"/>
                <a:cs typeface="Arial" panose="020B0604020202020204" pitchFamily="34" charset="0"/>
              </a:rPr>
              <a:t>:</a:t>
            </a:r>
          </a:p>
          <a:p>
            <a:pPr marL="0" indent="0" algn="r">
              <a:buNone/>
            </a:pPr>
            <a:r>
              <a:rPr lang="ar-SA" sz="2400" dirty="0">
                <a:latin typeface="Arial" panose="020B0604020202020204" pitchFamily="34" charset="0"/>
                <a:cs typeface="Arial" panose="020B0604020202020204" pitchFamily="34" charset="0"/>
              </a:rPr>
              <a:t>بوغزول.. من شعارات الحزب الواحد إلى الأكذوبة</a:t>
            </a:r>
            <a:endParaRPr lang="ar-DZ" sz="2400" dirty="0">
              <a:latin typeface="Arial" panose="020B0604020202020204" pitchFamily="34" charset="0"/>
              <a:cs typeface="Arial" panose="020B0604020202020204" pitchFamily="34" charset="0"/>
            </a:endParaRPr>
          </a:p>
          <a:p>
            <a:pPr marL="0" indent="0" algn="r">
              <a:buNone/>
            </a:pPr>
            <a:br>
              <a:rPr lang="ar-SA"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صنّاع القرار في الجزائر اجتهدوا في إبراز ما أنجز خلال </a:t>
            </a:r>
            <a:r>
              <a:rPr lang="ar-DZ" sz="2400" dirty="0">
                <a:latin typeface="Arial" panose="020B0604020202020204" pitchFamily="34" charset="0"/>
                <a:cs typeface="Arial" panose="020B0604020202020204" pitchFamily="34" charset="0"/>
              </a:rPr>
              <a:t>فترة حكمهم </a:t>
            </a:r>
            <a:r>
              <a:rPr lang="ar-SA" sz="2400" dirty="0">
                <a:latin typeface="Arial" panose="020B0604020202020204" pitchFamily="34" charset="0"/>
                <a:cs typeface="Arial" panose="020B0604020202020204" pitchFamily="34" charset="0"/>
              </a:rPr>
              <a:t>، لكن من غير تقديم إجابة عن السؤال الذي كان يطرحه الجميع: “لماذا تأخر إنجاز مشروع المدينة الجديدة بوغزول؟”، المشروع الذي شغل بال الجزائريين حتى ممن آمنوا بالأكذوبة القائلة إن “بوغزول ستصبح عاصمة للجمهورية الجزائرية”. فهل تغلبت إرادة السياسيين وألاعيب المسؤولين على أحلام وآمال الراغبين في جعل بوغزول مدينة نموذجية تكسر اللامركزية؟</a:t>
            </a:r>
            <a:br>
              <a:rPr lang="ar-SA" sz="2400" dirty="0">
                <a:latin typeface="Arial" panose="020B0604020202020204" pitchFamily="34" charset="0"/>
                <a:cs typeface="Arial" panose="020B0604020202020204" pitchFamily="34" charset="0"/>
              </a:rPr>
            </a:br>
            <a:r>
              <a:rPr lang="ar-SA" sz="2400" dirty="0">
                <a:latin typeface="Arial" panose="020B0604020202020204" pitchFamily="34" charset="0"/>
                <a:cs typeface="Arial" panose="020B0604020202020204" pitchFamily="34" charset="0"/>
              </a:rPr>
              <a:t>مفخرة الخطابات الرسمية.. مسخرة أحاديث الناس</a:t>
            </a:r>
            <a:br>
              <a:rPr lang="ar-SA" sz="2400" dirty="0"/>
            </a:br>
            <a:endParaRPr lang="fr-FR"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3245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34852"/>
            <a:ext cx="8596668" cy="631064"/>
          </a:xfrm>
        </p:spPr>
        <p:txBody>
          <a:bodyPr>
            <a:normAutofit fontScale="90000"/>
          </a:bodyPr>
          <a:lstStyle/>
          <a:p>
            <a:pPr algn="ctr"/>
            <a:r>
              <a:rPr lang="ar-DZ" dirty="0"/>
              <a:t>خاتمة :</a:t>
            </a:r>
            <a:endParaRPr lang="fr-FR" dirty="0"/>
          </a:p>
        </p:txBody>
      </p:sp>
      <p:sp>
        <p:nvSpPr>
          <p:cNvPr id="3" name="Espace réservé du contenu 2"/>
          <p:cNvSpPr>
            <a:spLocks noGrp="1"/>
          </p:cNvSpPr>
          <p:nvPr>
            <p:ph idx="1"/>
          </p:nvPr>
        </p:nvSpPr>
        <p:spPr>
          <a:xfrm>
            <a:off x="677334" y="1493949"/>
            <a:ext cx="8596668" cy="4547413"/>
          </a:xfrm>
        </p:spPr>
        <p:txBody>
          <a:bodyPr/>
          <a:lstStyle/>
          <a:p>
            <a:pPr algn="r"/>
            <a:r>
              <a:rPr lang="ar-DZ" sz="2400" dirty="0">
                <a:latin typeface="Arial" panose="020B0604020202020204" pitchFamily="34" charset="0"/>
                <a:cs typeface="Arial" panose="020B0604020202020204" pitchFamily="34" charset="0"/>
              </a:rPr>
              <a:t>من خلال الدراسة التحليلية لهذه المدينة الجديدة المستقبلية , و التي فاقت تصوراتنا و طموحاتنا كوننا نعيش في الجزائر , ومن خلال الوقوف على تاريخ إقرار انشاء هذه المدينة و نسبة الاشغال بها يتضح جليا انها و في الغالب مجرد اكذوبة او افراط في التخيل لمواكبة المدن الجديدة الحديثة  , لان مثل هذه القرارات و التجسيد على الواقع تستلزم شجاعة سياسية و رؤية مستقبلية من اجل فهم المدينة الحديثة الايكولوجية و اثرها على التطور و التنمية المستدامة .</a:t>
            </a:r>
          </a:p>
          <a:p>
            <a:pPr algn="r"/>
            <a:r>
              <a:rPr lang="ar-DZ" dirty="0"/>
              <a:t> </a:t>
            </a:r>
            <a:endParaRPr lang="fr-FR" dirty="0"/>
          </a:p>
        </p:txBody>
      </p:sp>
    </p:spTree>
    <p:extLst>
      <p:ext uri="{BB962C8B-B14F-4D97-AF65-F5344CB8AC3E}">
        <p14:creationId xmlns:p14="http://schemas.microsoft.com/office/powerpoint/2010/main" val="3314966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33342" y="463639"/>
            <a:ext cx="10109914" cy="5937161"/>
          </a:xfrm>
        </p:spPr>
        <p:txBody>
          <a:bodyPr/>
          <a:lstStyle/>
          <a:p>
            <a:endParaRPr lang="fr-FR" dirty="0">
              <a:solidFill>
                <a:schemeClr val="tx1"/>
              </a:solidFill>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0529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96214"/>
            <a:ext cx="8596668" cy="592428"/>
          </a:xfrm>
        </p:spPr>
        <p:txBody>
          <a:bodyPr>
            <a:normAutofit fontScale="90000"/>
          </a:bodyPr>
          <a:lstStyle/>
          <a:p>
            <a:pPr algn="ctr"/>
            <a:r>
              <a:rPr lang="ar-DZ" dirty="0">
                <a:solidFill>
                  <a:srgbClr val="FF0000"/>
                </a:solidFill>
                <a:latin typeface="Arial" panose="020B0604020202020204" pitchFamily="34" charset="0"/>
                <a:cs typeface="Arial" panose="020B0604020202020204" pitchFamily="34" charset="0"/>
              </a:rPr>
              <a:t>مقدمة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1043189"/>
            <a:ext cx="8596668" cy="4998173"/>
          </a:xfrm>
        </p:spPr>
        <p:txBody>
          <a:bodyPr>
            <a:normAutofit fontScale="92500"/>
          </a:bodyPr>
          <a:lstStyle/>
          <a:p>
            <a:pPr marL="0" indent="0" algn="r">
              <a:buNone/>
            </a:pPr>
            <a:r>
              <a:rPr lang="ar-DZ" sz="2400" dirty="0">
                <a:latin typeface="Arial" panose="020B0604020202020204" pitchFamily="34" charset="0"/>
                <a:cs typeface="Arial" panose="020B0604020202020204" pitchFamily="34" charset="0"/>
              </a:rPr>
              <a:t>لقد كان تأسيس و بناء المدن محل اهتمام الحكام عبر التاريخ ، و ظهور المدن الجديدة ليس بالأمر الحديث ، ففكرة المدن الجديدة رددت منذ أقدم العصور ، ففي القديم بناء المدن الجديدة يعود أساسا إلى تطور الحضارات عمرانيا . فبنيت مدن بأكملها كقلاع أثناء الحروب و بجانب المقالع و التوسع على الأراضي المستعمر . </a:t>
            </a:r>
          </a:p>
          <a:p>
            <a:pPr marL="0" indent="0" algn="r">
              <a:buNone/>
            </a:pPr>
            <a:r>
              <a:rPr lang="ar-DZ" sz="2400" dirty="0">
                <a:latin typeface="Arial" panose="020B0604020202020204" pitchFamily="34" charset="0"/>
                <a:cs typeface="Arial" panose="020B0604020202020204" pitchFamily="34" charset="0"/>
              </a:rPr>
              <a:t>ثم ظهرت عدة نظريات تناولت هذا الموضوع و عالجته من جراء سرعة التحضر كانت</a:t>
            </a:r>
          </a:p>
          <a:p>
            <a:pPr marL="0" indent="0" algn="r">
              <a:buNone/>
            </a:pPr>
            <a:r>
              <a:rPr lang="ar-DZ" sz="2400" dirty="0">
                <a:latin typeface="Arial" panose="020B0604020202020204" pitchFamily="34" charset="0"/>
                <a:cs typeface="Arial" panose="020B0604020202020204" pitchFamily="34" charset="0"/>
              </a:rPr>
              <a:t>تحت عنوان </a:t>
            </a:r>
            <a:r>
              <a:rPr lang="ar-DZ" sz="2400" b="1" dirty="0">
                <a:latin typeface="Arial" panose="020B0604020202020204" pitchFamily="34" charset="0"/>
                <a:cs typeface="Arial" panose="020B0604020202020204" pitchFamily="34" charset="0"/>
              </a:rPr>
              <a:t>" مدن في تطور" </a:t>
            </a:r>
            <a:r>
              <a:rPr lang="ar-DZ" sz="2400" dirty="0">
                <a:latin typeface="Arial" panose="020B0604020202020204" pitchFamily="34" charset="0"/>
                <a:cs typeface="Arial" panose="020B0604020202020204" pitchFamily="34" charset="0"/>
              </a:rPr>
              <a:t>الذي </a:t>
            </a:r>
            <a:r>
              <a:rPr lang="ar-DZ" sz="2400" b="1" dirty="0">
                <a:latin typeface="Arial" panose="020B0604020202020204" pitchFamily="34" charset="0"/>
                <a:cs typeface="Arial" panose="020B0604020202020204" pitchFamily="34" charset="0"/>
              </a:rPr>
              <a:t>" </a:t>
            </a:r>
            <a:r>
              <a:rPr lang="fr-FR" sz="2400" b="1" dirty="0">
                <a:latin typeface="Arial" panose="020B0604020202020204" pitchFamily="34" charset="0"/>
                <a:cs typeface="Arial" panose="020B0604020202020204" pitchFamily="34" charset="0"/>
              </a:rPr>
              <a:t>Patrik Geddes " </a:t>
            </a:r>
            <a:r>
              <a:rPr lang="ar-DZ" sz="2400" dirty="0">
                <a:latin typeface="Arial" panose="020B0604020202020204" pitchFamily="34" charset="0"/>
                <a:cs typeface="Arial" panose="020B0604020202020204" pitchFamily="34" charset="0"/>
              </a:rPr>
              <a:t>في انجلترا، و أشهرها كتاب</a:t>
            </a:r>
          </a:p>
          <a:p>
            <a:pPr marL="0" indent="0" algn="r">
              <a:buNone/>
            </a:pPr>
            <a:r>
              <a:rPr lang="ar-DZ" sz="2400" dirty="0">
                <a:latin typeface="Arial" panose="020B0604020202020204" pitchFamily="34" charset="0"/>
                <a:cs typeface="Arial" panose="020B0604020202020204" pitchFamily="34" charset="0"/>
              </a:rPr>
              <a:t>حاول أن يحلل فيه العلاقات الوسطية في الإقليم الوظيفي للمدن و يعالجها مستعملا جدوله</a:t>
            </a:r>
          </a:p>
          <a:p>
            <a:pPr marL="0" indent="0" algn="r">
              <a:buNone/>
            </a:pPr>
            <a:r>
              <a:rPr lang="ar-DZ" sz="2400" dirty="0">
                <a:latin typeface="Arial" panose="020B0604020202020204" pitchFamily="34" charset="0"/>
                <a:cs typeface="Arial" panose="020B0604020202020204" pitchFamily="34" charset="0"/>
              </a:rPr>
              <a:t>المشهور سكن ، عمل ، سكان ، و غيديس هو أول من استعمل مصطلح إقليم المدينة ، كما حاول</a:t>
            </a:r>
          </a:p>
          <a:p>
            <a:pPr marL="0" indent="0" algn="r">
              <a:buNone/>
            </a:pPr>
            <a:r>
              <a:rPr lang="ar-DZ" sz="2400" dirty="0">
                <a:latin typeface="Arial" panose="020B0604020202020204" pitchFamily="34" charset="0"/>
                <a:cs typeface="Arial" panose="020B0604020202020204" pitchFamily="34" charset="0"/>
              </a:rPr>
              <a:t>أن يحدد مجال نفوذ المراكز العمرانية في الوسط ، و يطور شبكة حضرية متزنة مستقبلا</a:t>
            </a:r>
          </a:p>
          <a:p>
            <a:pPr marL="0" indent="0" algn="r">
              <a:buNone/>
            </a:pPr>
            <a:r>
              <a:rPr lang="ar-DZ" sz="2400" dirty="0">
                <a:latin typeface="Arial" panose="020B0604020202020204" pitchFamily="34" charset="0"/>
                <a:cs typeface="Arial" panose="020B0604020202020204" pitchFamily="34" charset="0"/>
              </a:rPr>
              <a:t>بإضافة مدن جديدة صغيرة الحجم لنشاط المدن الكبرى في الوظائف الحضرية ، و تقلل من هيمنتها و تخفف عليها الضغط في مختلف مجالات الأنشطة الحضري .</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144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761" y="206062"/>
            <a:ext cx="11114467" cy="6651938"/>
          </a:xfrm>
        </p:spPr>
      </p:pic>
    </p:spTree>
    <p:extLst>
      <p:ext uri="{BB962C8B-B14F-4D97-AF65-F5344CB8AC3E}">
        <p14:creationId xmlns:p14="http://schemas.microsoft.com/office/powerpoint/2010/main" val="2889675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761" y="257578"/>
            <a:ext cx="11101588" cy="6600422"/>
          </a:xfrm>
        </p:spPr>
      </p:pic>
    </p:spTree>
    <p:extLst>
      <p:ext uri="{BB962C8B-B14F-4D97-AF65-F5344CB8AC3E}">
        <p14:creationId xmlns:p14="http://schemas.microsoft.com/office/powerpoint/2010/main" val="2055183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8350" y="399246"/>
            <a:ext cx="6568226" cy="5552628"/>
          </a:xfrm>
        </p:spPr>
      </p:pic>
    </p:spTree>
    <p:extLst>
      <p:ext uri="{BB962C8B-B14F-4D97-AF65-F5344CB8AC3E}">
        <p14:creationId xmlns:p14="http://schemas.microsoft.com/office/powerpoint/2010/main" val="2391202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652530"/>
          </a:xfrm>
        </p:spPr>
        <p:txBody>
          <a:bodyPr/>
          <a:lstStyle/>
          <a:p>
            <a:pPr algn="ctr"/>
            <a:r>
              <a:rPr lang="ar-DZ" dirty="0">
                <a:solidFill>
                  <a:srgbClr val="FF0000"/>
                </a:solidFill>
                <a:latin typeface="Arial" panose="020B0604020202020204" pitchFamily="34" charset="0"/>
                <a:cs typeface="Arial" panose="020B0604020202020204" pitchFamily="34" charset="0"/>
              </a:rPr>
              <a:t>الاطار القانوني للمدن الجديدة في التشريع الجزائري :</a:t>
            </a:r>
            <a:endParaRPr lang="fr-FR"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677334" y="1403797"/>
            <a:ext cx="8596668" cy="4637565"/>
          </a:xfrm>
        </p:spPr>
        <p:txBody>
          <a:bodyPr>
            <a:noAutofit/>
          </a:bodyPr>
          <a:lstStyle/>
          <a:p>
            <a:pPr marL="0" indent="0" algn="r">
              <a:buNone/>
            </a:pPr>
            <a:r>
              <a:rPr lang="ar-DZ" sz="3200" dirty="0">
                <a:latin typeface="Arial" panose="020B0604020202020204" pitchFamily="34" charset="0"/>
                <a:cs typeface="Arial" panose="020B0604020202020204" pitchFamily="34" charset="0"/>
              </a:rPr>
              <a:t>إن تعدد محاولات تعريف المدينة سابقا لم يقابل بنجاح مما دعي إلى القول بأن التعريف الصريح و التكريس الفعلي بها جاء من خلال اصدار مجموعة من النصوص القانونية أهمها القانون 08/02 يتعلق بشروط إنشاء المدن الجديدة وتهيئتها و الذي سبقه القانون المتعلق بتهيئة الإقليم و تنميته المستدامة 20/01 إ لا أن أهمها هي الأحكام التي جاء بها القانون 06/06 المتضمن القانون التوجيهي للمدينة الذي ساهم في تفعيل معالجة قانونية فعالة لمضوع المدينة الجديدة . </a:t>
            </a:r>
            <a:endParaRPr lang="fr-FR"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9683542"/>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575</TotalTime>
  <Words>2885</Words>
  <Application>Microsoft Office PowerPoint</Application>
  <PresentationFormat>Grand écran</PresentationFormat>
  <Paragraphs>104</Paragraphs>
  <Slides>34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34</vt:i4>
      </vt:variant>
    </vt:vector>
  </HeadingPairs>
  <TitlesOfParts>
    <vt:vector size="39" baseType="lpstr">
      <vt:lpstr>Andalus</vt:lpstr>
      <vt:lpstr>Arial</vt:lpstr>
      <vt:lpstr>Trebuchet MS</vt:lpstr>
      <vt:lpstr>Wingdings 3</vt:lpstr>
      <vt:lpstr>Facette</vt:lpstr>
      <vt:lpstr>Présentation PowerPoint</vt:lpstr>
      <vt:lpstr>المراجع</vt:lpstr>
      <vt:lpstr>منهجية البحث</vt:lpstr>
      <vt:lpstr>Présentation PowerPoint</vt:lpstr>
      <vt:lpstr>مقدمة :</vt:lpstr>
      <vt:lpstr>Présentation PowerPoint</vt:lpstr>
      <vt:lpstr>Présentation PowerPoint</vt:lpstr>
      <vt:lpstr>Présentation PowerPoint</vt:lpstr>
      <vt:lpstr>الاطار القانوني للمدن الجديدة في التشريع الجزائري :</vt:lpstr>
      <vt:lpstr>دراسة حالة </vt:lpstr>
      <vt:lpstr>Présentation PowerPoint</vt:lpstr>
      <vt:lpstr>فكرة انشاء المدينة الجديدة بوغزول</vt:lpstr>
      <vt:lpstr>موقع مدينة بوغزول بالنسبة للجزائر </vt:lpstr>
      <vt:lpstr>Présentation PowerPoint</vt:lpstr>
      <vt:lpstr>اسباب انشاء المدينة الجديدة بوغزول </vt:lpstr>
      <vt:lpstr>قرار انشاء المدينة :</vt:lpstr>
      <vt:lpstr>Présentation PowerPoint</vt:lpstr>
      <vt:lpstr>البعد الايكولوجي للمدينة </vt:lpstr>
      <vt:lpstr>بعض الصور للمدينة المستقبلية بوغزول </vt:lpstr>
      <vt:lpstr>Présentation PowerPoint</vt:lpstr>
      <vt:lpstr>تفصيل المدينة الجديدة بوغزول </vt:lpstr>
      <vt:lpstr>Présentation PowerPoint</vt:lpstr>
      <vt:lpstr>Présentation PowerPoint</vt:lpstr>
      <vt:lpstr>Présentation PowerPoint</vt:lpstr>
      <vt:lpstr>Présentation PowerPoint</vt:lpstr>
      <vt:lpstr>Présentation PowerPoint</vt:lpstr>
      <vt:lpstr>البنية التحتية للمدينة :</vt:lpstr>
      <vt:lpstr>Présentation PowerPoint</vt:lpstr>
      <vt:lpstr>Présentation PowerPoint</vt:lpstr>
      <vt:lpstr>التوزيع الوظيفي للمدينة :</vt:lpstr>
      <vt:lpstr>Présentation PowerPoint</vt:lpstr>
      <vt:lpstr>البحيرة الاصطناعية للمدينة الجديدة :</vt:lpstr>
      <vt:lpstr>Présentation PowerPoint</vt:lpstr>
      <vt:lpstr>خاتمة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Hichem</dc:creator>
  <cp:lastModifiedBy>lesgaa chabane</cp:lastModifiedBy>
  <cp:revision>74</cp:revision>
  <dcterms:created xsi:type="dcterms:W3CDTF">2019-01-09T21:57:44Z</dcterms:created>
  <dcterms:modified xsi:type="dcterms:W3CDTF">2021-11-09T13:39:42Z</dcterms:modified>
</cp:coreProperties>
</file>