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58" r:id="rId6"/>
    <p:sldId id="270" r:id="rId7"/>
    <p:sldId id="259" r:id="rId8"/>
    <p:sldId id="260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357307-4DFB-41E8-A8BE-AC391C8CF984}" type="datetimeFigureOut">
              <a:rPr lang="fr-FR" smtClean="0"/>
              <a:pPr/>
              <a:t>31/05/2021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FCB4FA-A239-4A29-9A03-611806E23A4E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nternaute.fr/dictionnaire/fr/definition/homonym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Langue étrangère 2</a:t>
            </a:r>
            <a:br>
              <a:rPr lang="fr-FR" dirty="0" smtClean="0"/>
            </a:br>
            <a:r>
              <a:rPr lang="fr-FR" dirty="0" smtClean="0"/>
              <a:t>Terminologie économique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501008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/>
              <a:t>Les homophones </a:t>
            </a:r>
            <a:endParaRPr lang="fr-F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b="1" dirty="0" smtClean="0"/>
              <a:t>Présentation de la matière: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lvl="0"/>
            <a:r>
              <a:rPr lang="fr-FR" dirty="0" smtClean="0">
                <a:latin typeface="+mj-lt"/>
              </a:rPr>
              <a:t>Semestre: 02</a:t>
            </a:r>
          </a:p>
          <a:p>
            <a:pPr lvl="0"/>
            <a:r>
              <a:rPr lang="fr-FR" dirty="0" smtClean="0">
                <a:latin typeface="+mj-lt"/>
              </a:rPr>
              <a:t>Domaine: FSECG</a:t>
            </a:r>
          </a:p>
          <a:p>
            <a:pPr lvl="0"/>
            <a:r>
              <a:rPr lang="fr-FR" dirty="0" smtClean="0">
                <a:latin typeface="+mj-lt"/>
              </a:rPr>
              <a:t>Matière: Langue 2</a:t>
            </a:r>
          </a:p>
          <a:p>
            <a:pPr lvl="0"/>
            <a:r>
              <a:rPr lang="fr-FR" dirty="0" smtClean="0">
                <a:latin typeface="+mj-lt"/>
              </a:rPr>
              <a:t>Enseignante coordinatrice: Mme ZERIGUI.K</a:t>
            </a:r>
          </a:p>
          <a:p>
            <a:pPr lvl="0"/>
            <a:r>
              <a:rPr lang="fr-FR" dirty="0" smtClean="0">
                <a:latin typeface="+mj-lt"/>
              </a:rPr>
              <a:t>Enseignants participants: Mr HABIB ZAHMANI.O, Mme GUECHAIRI.F et  Mme KACI.N</a:t>
            </a:r>
          </a:p>
          <a:p>
            <a:pPr lvl="0"/>
            <a:r>
              <a:rPr lang="fr-FR" dirty="0" smtClean="0">
                <a:latin typeface="+mj-lt"/>
              </a:rPr>
              <a:t>Séquence: </a:t>
            </a:r>
            <a:r>
              <a:rPr lang="fr-FR" dirty="0" smtClean="0">
                <a:latin typeface="+mj-lt"/>
              </a:rPr>
              <a:t>C09/09</a:t>
            </a:r>
            <a:endParaRPr lang="fr-FR" dirty="0" smtClean="0">
              <a:latin typeface="+mj-lt"/>
            </a:endParaRPr>
          </a:p>
          <a:p>
            <a:pPr lvl="0"/>
            <a:r>
              <a:rPr lang="fr-FR" dirty="0" smtClean="0">
                <a:latin typeface="+mj-lt"/>
              </a:rPr>
              <a:t>Code de la ressource:   </a:t>
            </a:r>
            <a:r>
              <a:rPr lang="fr-FR" dirty="0" smtClean="0">
                <a:latin typeface="+mj-lt"/>
              </a:rPr>
              <a:t>L2_S2_SEGC_T211_C02_09</a:t>
            </a:r>
            <a:endParaRPr lang="fr-FR" dirty="0" smtClean="0">
              <a:latin typeface="+mj-lt"/>
            </a:endParaRPr>
          </a:p>
          <a:p>
            <a:pPr>
              <a:buNone/>
            </a:pPr>
            <a:endParaRPr lang="fr-F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sz="3600" dirty="0" smtClean="0"/>
              <a:t> Les homophones et les homonymes: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048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Homophone: Mot qui a la même prononciation qu’un autre, mais que ne signifie pas la même chose, qui n’a pas la même définition.</a:t>
            </a:r>
          </a:p>
          <a:p>
            <a:pPr algn="just"/>
            <a:r>
              <a:rPr lang="fr-FR" b="1" dirty="0" smtClean="0"/>
              <a:t>Homonyme: Mot qui a la même orthographe (homographe) ou la même prononciation (homophone) qu’un autre.</a:t>
            </a:r>
          </a:p>
          <a:p>
            <a:pPr algn="just"/>
            <a:r>
              <a:rPr lang="fr-FR" b="1" dirty="0" smtClean="0"/>
              <a:t>Synonymes:</a:t>
            </a:r>
            <a:r>
              <a:rPr lang="fr-FR" dirty="0" smtClean="0"/>
              <a:t> </a:t>
            </a:r>
            <a:r>
              <a:rPr lang="fr-FR" dirty="0" smtClean="0">
                <a:hlinkClick r:id="rId2"/>
              </a:rPr>
              <a:t>homonyme</a:t>
            </a:r>
            <a:r>
              <a:rPr lang="fr-FR" dirty="0" smtClean="0"/>
              <a:t>, </a:t>
            </a:r>
            <a:r>
              <a:rPr lang="fr-FR" dirty="0" smtClean="0">
                <a:hlinkClick r:id="rId2"/>
              </a:rPr>
              <a:t>homonyme</a:t>
            </a:r>
            <a:r>
              <a:rPr lang="fr-FR" dirty="0" smtClean="0"/>
              <a:t>, </a:t>
            </a:r>
            <a:r>
              <a:rPr lang="fr-FR" dirty="0" smtClean="0">
                <a:hlinkClick r:id="rId2"/>
              </a:rPr>
              <a:t>homonyme</a:t>
            </a: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Font typeface="Wingdings" pitchFamily="2" charset="2"/>
              <a:buChar char="q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/>
            </a:r>
            <a:br>
              <a:rPr lang="fr-FR" sz="3100" b="1" dirty="0" smtClean="0"/>
            </a:br>
            <a:r>
              <a:rPr lang="fr-FR" sz="3100" b="1" dirty="0" smtClean="0"/>
              <a:t>HOMOPHONES </a:t>
            </a:r>
            <a:r>
              <a:rPr lang="fr-FR" sz="3100" b="1" dirty="0" smtClean="0"/>
              <a:t>GRAMMATICAUX DE CATÉGORIES DIFFÉRENTES CES – SES – C’EST – S’EST – SAIS / SAIT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sz="3200" b="1" dirty="0" smtClean="0"/>
              <a:t>ces </a:t>
            </a:r>
            <a:r>
              <a:rPr lang="fr-FR" sz="3200" dirty="0" smtClean="0"/>
              <a:t>: déterminant démonstratif pluriel à la 3e personne. </a:t>
            </a:r>
            <a:endParaRPr lang="fr-FR" sz="3200" dirty="0" smtClean="0"/>
          </a:p>
          <a:p>
            <a:pPr algn="just"/>
            <a:r>
              <a:rPr lang="fr-FR" sz="3200" dirty="0" smtClean="0"/>
              <a:t>Il </a:t>
            </a:r>
            <a:r>
              <a:rPr lang="fr-FR" sz="3200" dirty="0" smtClean="0"/>
              <a:t>fait partie d’un GN dont le noyau est un nom masculin ou féminin pluriel : « Pourquoi toutes ces miettes sur la table ? ». </a:t>
            </a:r>
            <a:endParaRPr lang="fr-FR" sz="3200" dirty="0" smtClean="0"/>
          </a:p>
          <a:p>
            <a:pPr algn="just"/>
            <a:r>
              <a:rPr lang="fr-FR" sz="3200" dirty="0" smtClean="0"/>
              <a:t>Un </a:t>
            </a:r>
            <a:r>
              <a:rPr lang="fr-FR" sz="3200" dirty="0" smtClean="0"/>
              <a:t>adjectif peut s’intercaler entre le déterminant et le nom : « Ne laissez pas ces belles fleurs se faner </a:t>
            </a:r>
            <a:r>
              <a:rPr lang="fr-FR" sz="3200" dirty="0" smtClean="0"/>
              <a:t>».</a:t>
            </a:r>
          </a:p>
          <a:p>
            <a:pPr algn="just"/>
            <a:r>
              <a:rPr lang="fr-FR" sz="3200" dirty="0" smtClean="0"/>
              <a:t> </a:t>
            </a:r>
            <a:r>
              <a:rPr lang="fr-FR" sz="3200" dirty="0" smtClean="0"/>
              <a:t>On peut le remplacer par les. À qui sont ces livres ? À qui sont les livres ?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3600" dirty="0" smtClean="0"/>
              <a:t> </a:t>
            </a:r>
            <a:r>
              <a:rPr lang="fr-FR" sz="3600" b="1" dirty="0" smtClean="0"/>
              <a:t>ses </a:t>
            </a:r>
            <a:r>
              <a:rPr lang="fr-FR" sz="3600" dirty="0" smtClean="0"/>
              <a:t>: déterminant possessif pluriel à la 3e personne. </a:t>
            </a:r>
            <a:endParaRPr lang="fr-FR" sz="36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600" dirty="0" smtClean="0"/>
              <a:t>Il </a:t>
            </a:r>
            <a:r>
              <a:rPr lang="fr-FR" sz="3600" dirty="0" smtClean="0"/>
              <a:t>fait partie d’un GN dont le noyau est un nom masculin ou féminin pluriel : « Elle a repris ses billes ». </a:t>
            </a:r>
            <a:endParaRPr lang="fr-FR" sz="36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600" dirty="0" smtClean="0"/>
              <a:t>Un </a:t>
            </a:r>
            <a:r>
              <a:rPr lang="fr-FR" sz="3600" dirty="0" smtClean="0"/>
              <a:t>adjectif peut s’intercaler entre le déterminant et le nom : « Elle a jeté ses vieilles robes ». </a:t>
            </a:r>
            <a:endParaRPr lang="fr-FR" sz="36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600" dirty="0" smtClean="0"/>
              <a:t>On </a:t>
            </a:r>
            <a:r>
              <a:rPr lang="fr-FR" sz="3600" dirty="0" smtClean="0"/>
              <a:t>peut le remplacer par son ou sa (déterminants possessifs au singulier). Elle est allée voir ses parents. Elle est allée voir son parent</a:t>
            </a:r>
            <a:r>
              <a:rPr lang="fr-FR" sz="3600" dirty="0" smtClean="0"/>
              <a:t>.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 </a:t>
            </a:r>
            <a:r>
              <a:rPr lang="fr-FR" sz="3200" b="1" dirty="0" smtClean="0"/>
              <a:t>c’est </a:t>
            </a:r>
            <a:r>
              <a:rPr lang="fr-FR" sz="3200" dirty="0" smtClean="0"/>
              <a:t>: c’ pronom démonstratif suivi du verbe être à l’indicatif présent, 3e personne du singulier. </a:t>
            </a:r>
            <a:endParaRPr lang="fr-FR" sz="32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c</a:t>
            </a:r>
            <a:r>
              <a:rPr lang="fr-FR" sz="3200" dirty="0" smtClean="0"/>
              <a:t>’ est le sujet du verbe être. On emploie souvent c’est comme présentatif, dans une phrase à présentatif : « C’est mon frère qui téléphone », et c’est… que comme marqueur d’emphase dans une phrase à forme emphatique : « C’est fréquent qu’il pleuve dans ces régions ». </a:t>
            </a:r>
            <a:endParaRPr lang="fr-FR" sz="3200" dirty="0" smtClean="0"/>
          </a:p>
          <a:p>
            <a:pPr algn="just">
              <a:buFont typeface="Wingdings" pitchFamily="2" charset="2"/>
              <a:buChar char="Ø"/>
            </a:pPr>
            <a:r>
              <a:rPr lang="fr-FR" sz="3200" dirty="0" smtClean="0"/>
              <a:t>On </a:t>
            </a:r>
            <a:r>
              <a:rPr lang="fr-FR" sz="3200" dirty="0" smtClean="0"/>
              <a:t>peut remplacer c’est par cela est (en considérant toutefois que ce n’est qu’un moyen pour distinguer c’est de ses homophones : la phrase ainsi transformée n’est pas harmonieuse et il ne faut en aucun cas la reproduire).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dirty="0" smtClean="0"/>
              <a:t>s’est </a:t>
            </a:r>
            <a:r>
              <a:rPr lang="fr-FR" dirty="0" smtClean="0"/>
              <a:t>: pronom personnel se (e élidé devant une voyelle) suivi de l’auxiliaire être à la 3e personne du singulier, dans une forme pronominale. </a:t>
            </a:r>
            <a:endParaRPr lang="fr-FR" dirty="0" smtClean="0"/>
          </a:p>
          <a:p>
            <a:pPr algn="just"/>
            <a:r>
              <a:rPr lang="fr-FR" dirty="0" smtClean="0"/>
              <a:t>Il </a:t>
            </a:r>
            <a:r>
              <a:rPr lang="fr-FR" dirty="0" smtClean="0"/>
              <a:t>est suivi immédiatement ou de près par le participe passé du verbe conjugué : « Il s’est juste écorché la jambe ». Il est impossible de remplacer s’est par cela est. </a:t>
            </a:r>
            <a:endParaRPr lang="fr-FR" dirty="0" smtClean="0"/>
          </a:p>
          <a:p>
            <a:pPr algn="just"/>
            <a:r>
              <a:rPr lang="fr-FR" dirty="0" smtClean="0"/>
              <a:t>S</a:t>
            </a:r>
            <a:r>
              <a:rPr lang="fr-FR" dirty="0" smtClean="0"/>
              <a:t>’ a le sens de lui-même ou de elle-même, on peut donc le remplacer par lui-même ou par elle-même en changeant l’auxiliaire être pour l’auxiliaire avoir (en considérant toutefois que ce n’est qu’un moyen pour distinguer s’est de ses homophones : la phrase ainsi transformée n’est pas conforme au bon usage en français).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sais / sait </a:t>
            </a:r>
            <a:r>
              <a:rPr lang="fr-FR" dirty="0" smtClean="0"/>
              <a:t>: verbe savoir, indicatif présent, 1re ou 2e personne (sais) et 3e personne du singulier (sait). </a:t>
            </a:r>
            <a:endParaRPr lang="fr-FR" dirty="0" smtClean="0"/>
          </a:p>
          <a:p>
            <a:pPr algn="just"/>
            <a:r>
              <a:rPr lang="fr-FR" dirty="0" smtClean="0"/>
              <a:t>On </a:t>
            </a:r>
            <a:r>
              <a:rPr lang="fr-FR" dirty="0" smtClean="0"/>
              <a:t>peut le remplacer par savais ou savait (le même verbe à l’imparfait). Tu sais trop de choses. Tu savais trop de choses.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algn="r"/>
            <a:r>
              <a:rPr lang="fr-FR" dirty="0" smtClean="0"/>
              <a:t>Merci pour votre attention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546</Words>
  <Application>Microsoft Office PowerPoint</Application>
  <PresentationFormat>Affichage à l'écran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Langue étrangère 2 Terminologie économique</vt:lpstr>
      <vt:lpstr>Présentation de la matière:</vt:lpstr>
      <vt:lpstr> Les homophones et les homonymes:</vt:lpstr>
      <vt:lpstr>   HOMOPHONES GRAMMATICAUX DE CATÉGORIES DIFFÉRENTES CES – SES – C’EST – S’EST – SAIS / SAIT  </vt:lpstr>
      <vt:lpstr>Diapositive 5</vt:lpstr>
      <vt:lpstr>Diapositive 6</vt:lpstr>
      <vt:lpstr>Diapositive 7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Terminologie économique</dc:title>
  <dc:creator>Amine</dc:creator>
  <cp:lastModifiedBy>Amine</cp:lastModifiedBy>
  <cp:revision>9</cp:revision>
  <dcterms:created xsi:type="dcterms:W3CDTF">2019-01-08T17:49:28Z</dcterms:created>
  <dcterms:modified xsi:type="dcterms:W3CDTF">2021-05-31T22:17:10Z</dcterms:modified>
</cp:coreProperties>
</file>