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1962-7693-4592-8B0C-4C2B5BFFA8B6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385A-A821-47ED-B87F-78B43908B5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69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1962-7693-4592-8B0C-4C2B5BFFA8B6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385A-A821-47ED-B87F-78B43908B5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82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1962-7693-4592-8B0C-4C2B5BFFA8B6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385A-A821-47ED-B87F-78B43908B5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740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1962-7693-4592-8B0C-4C2B5BFFA8B6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385A-A821-47ED-B87F-78B43908B5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12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1962-7693-4592-8B0C-4C2B5BFFA8B6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385A-A821-47ED-B87F-78B43908B5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1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1962-7693-4592-8B0C-4C2B5BFFA8B6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385A-A821-47ED-B87F-78B43908B5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1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1962-7693-4592-8B0C-4C2B5BFFA8B6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385A-A821-47ED-B87F-78B43908B5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60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1962-7693-4592-8B0C-4C2B5BFFA8B6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385A-A821-47ED-B87F-78B43908B5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36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1962-7693-4592-8B0C-4C2B5BFFA8B6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385A-A821-47ED-B87F-78B43908B5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73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1962-7693-4592-8B0C-4C2B5BFFA8B6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385A-A821-47ED-B87F-78B43908B5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050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1962-7693-4592-8B0C-4C2B5BFFA8B6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385A-A821-47ED-B87F-78B43908B5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515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21962-7693-4592-8B0C-4C2B5BFFA8B6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2385A-A821-47ED-B87F-78B43908B5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933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r-FR" dirty="0" smtClean="0"/>
              <a:t>Niveau: Master 1                       Semestre: 1</a:t>
            </a:r>
          </a:p>
          <a:p>
            <a:pPr marL="0" indent="0" algn="just">
              <a:buNone/>
            </a:pPr>
            <a:r>
              <a:rPr lang="fr-FR" dirty="0" smtClean="0"/>
              <a:t>Domaine: Gestion des risques et protection civile</a:t>
            </a:r>
          </a:p>
          <a:p>
            <a:pPr marL="0" indent="0" algn="just">
              <a:buNone/>
            </a:pPr>
            <a:r>
              <a:rPr lang="fr-FR" dirty="0" smtClean="0"/>
              <a:t>Matière: Législation urbaine</a:t>
            </a:r>
          </a:p>
          <a:p>
            <a:pPr marL="0" indent="0" algn="just">
              <a:buNone/>
            </a:pPr>
            <a:r>
              <a:rPr lang="fr-FR" dirty="0" smtClean="0"/>
              <a:t>Enseignant: BENDIB </a:t>
            </a:r>
            <a:r>
              <a:rPr lang="fr-FR" dirty="0" err="1" smtClean="0"/>
              <a:t>Abdelhalim</a:t>
            </a:r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Séquence: </a:t>
            </a:r>
            <a:r>
              <a:rPr lang="fr-FR" dirty="0" smtClean="0"/>
              <a:t>C06/7</a:t>
            </a:r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Code de la ressource: </a:t>
            </a:r>
            <a:r>
              <a:rPr lang="fr-FR" dirty="0" smtClean="0"/>
              <a:t>M1_GRPC_CLU_C06/7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103296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fr-FR" b="1" dirty="0"/>
              <a:t>3-3 les instruments de partenariat</a:t>
            </a:r>
            <a:endParaRPr lang="en-US" dirty="0"/>
          </a:p>
          <a:p>
            <a:pPr algn="just"/>
            <a:r>
              <a:rPr lang="fr-FR" dirty="0"/>
              <a:t>Des actions de partenariat entre deux ou plusieurs villes pour la réalisation d’équipements et infrastructures urbaines structurants peuvent être initiées dans le cadre des conventions entre les collectivités territoriales.</a:t>
            </a:r>
            <a:endParaRPr lang="en-US" dirty="0"/>
          </a:p>
          <a:p>
            <a:pPr marL="0" indent="0" algn="just">
              <a:buNone/>
            </a:pPr>
            <a:r>
              <a:rPr lang="fr-FR" b="1" dirty="0"/>
              <a:t>3-4 les instruments de financement </a:t>
            </a:r>
            <a:endParaRPr lang="en-US" dirty="0"/>
          </a:p>
          <a:p>
            <a:pPr algn="just"/>
            <a:r>
              <a:rPr lang="fr-FR" dirty="0"/>
              <a:t>Sont financés par les ressources publiques locales avec le recours du budget de l’état, toutes les études et actions engagées par les pouvoirs publics compétents.</a:t>
            </a:r>
            <a:endParaRPr lang="en-US" dirty="0"/>
          </a:p>
          <a:p>
            <a:pPr algn="just"/>
            <a:r>
              <a:rPr lang="fr-FR" dirty="0"/>
              <a:t>La politique de la ville est réaffirmée par le SNAT, qui propose en plus des objectifs, une stratégie et un programme d’action.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920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1920252"/>
              </p:ext>
            </p:extLst>
          </p:nvPr>
        </p:nvGraphicFramePr>
        <p:xfrm>
          <a:off x="533400" y="685800"/>
          <a:ext cx="8153399" cy="5677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9720"/>
                <a:gridCol w="3330819"/>
                <a:gridCol w="2172860"/>
              </a:tblGrid>
              <a:tr h="609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objectifs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stratégies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Programme d’action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719058"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800" dirty="0">
                          <a:effectLst/>
                        </a:rPr>
                        <a:t>Mettre en place une ville algérienne qualitative, compétitive, attractive et durable capable de répondre aux besoins de ses habitants et aux mutations productives, ainsi que de contribuer à une véritable culture et identité urbaine.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800" dirty="0">
                          <a:effectLst/>
                        </a:rPr>
                        <a:t>Promouvoir une ville durable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800" dirty="0">
                          <a:effectLst/>
                        </a:rPr>
                        <a:t>Assurer la qualité et le renouvellement de la forme urbaine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800" dirty="0">
                          <a:effectLst/>
                        </a:rPr>
                        <a:t>Adapter la ville aux exigences économiques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800" dirty="0">
                          <a:effectLst/>
                        </a:rPr>
                        <a:t>Préserver et valoriser l’écosystème urbain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800" dirty="0">
                          <a:effectLst/>
                        </a:rPr>
                        <a:t>Mettre la ville hors risques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800" dirty="0">
                          <a:effectLst/>
                        </a:rPr>
                        <a:t>Maitrise la gestion urbaine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800" dirty="0">
                          <a:effectLst/>
                        </a:rPr>
                        <a:t>Lutter contre la marginalisation et les exclusions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800" dirty="0">
                          <a:effectLst/>
                        </a:rPr>
                        <a:t>La rénovation urbaine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800" dirty="0">
                          <a:effectLst/>
                        </a:rPr>
                        <a:t>Le rattrapage et la rénovation des zones urbaines à handicapes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800" dirty="0">
                          <a:effectLst/>
                        </a:rPr>
                        <a:t>La réforme de la gestion et du management urbains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02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8534400" cy="4572000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solidFill>
                  <a:schemeClr val="tx1"/>
                </a:solidFill>
              </a:rPr>
              <a:t>La loi </a:t>
            </a:r>
            <a:r>
              <a:rPr lang="fr-FR" sz="3000" b="1" dirty="0" smtClean="0">
                <a:solidFill>
                  <a:schemeClr val="tx1"/>
                </a:solidFill>
              </a:rPr>
              <a:t>de l’orientation de la ville</a:t>
            </a:r>
            <a:endParaRPr lang="en-US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307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us-titre 2"/>
          <p:cNvSpPr txBox="1">
            <a:spLocks/>
          </p:cNvSpPr>
          <p:nvPr/>
        </p:nvSpPr>
        <p:spPr>
          <a:xfrm>
            <a:off x="304800" y="533400"/>
            <a:ext cx="85344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dirty="0"/>
              <a:t>La loi 06-06 portant sur l’orientation de la ville a pour objet de fixer les dispositions particulières visant à définir les éléments de la politique de la ville dans le cadre de la politique de l’aménagement du territoire et du développement durable.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075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fr-FR" b="1" dirty="0"/>
              <a:t>1- des principes </a:t>
            </a:r>
            <a:r>
              <a:rPr lang="fr-FR" b="1" dirty="0" smtClean="0"/>
              <a:t>généraux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fr-FR" dirty="0"/>
              <a:t>Les principes généraux de la ville sont:</a:t>
            </a:r>
            <a:endParaRPr lang="en-US" dirty="0"/>
          </a:p>
          <a:p>
            <a:pPr marL="0" indent="0" algn="just">
              <a:buNone/>
            </a:pPr>
            <a:r>
              <a:rPr lang="fr-FR" b="1" dirty="0"/>
              <a:t>1-1 la coordination et la concertation</a:t>
            </a:r>
            <a:endParaRPr lang="en-US" dirty="0"/>
          </a:p>
          <a:p>
            <a:pPr algn="just"/>
            <a:r>
              <a:rPr lang="fr-FR" dirty="0"/>
              <a:t>Selon lesquelles les différents secteurs et acteurs concernés œuvrent ensemble pour la réalisation d’une politique de la ville organisée de manière cohérente et optimale.</a:t>
            </a:r>
            <a:endParaRPr lang="en-US" dirty="0"/>
          </a:p>
          <a:p>
            <a:pPr marL="0" indent="0" algn="just">
              <a:buNone/>
            </a:pPr>
            <a:r>
              <a:rPr lang="fr-FR" b="1" dirty="0"/>
              <a:t>1-2 la déconcentration </a:t>
            </a:r>
            <a:endParaRPr lang="en-US" dirty="0"/>
          </a:p>
          <a:p>
            <a:pPr algn="just"/>
            <a:r>
              <a:rPr lang="fr-FR" dirty="0"/>
              <a:t>Selon laquelle des missions et attributions sectorielles sont confiées au niveau local aux représentants de l’état.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012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86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b="1" dirty="0"/>
              <a:t>1-3 la décentralisation </a:t>
            </a:r>
            <a:endParaRPr lang="fr-FR" b="1" dirty="0" smtClean="0"/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fr-FR" dirty="0"/>
              <a:t>Selon laquelle les collectivités locales disposent de pouvoirs et d’attributions.</a:t>
            </a:r>
            <a:endParaRPr lang="en-US" dirty="0"/>
          </a:p>
          <a:p>
            <a:pPr marL="0" indent="0" algn="just">
              <a:buNone/>
            </a:pPr>
            <a:r>
              <a:rPr lang="fr-FR" b="1" dirty="0"/>
              <a:t>1-4 le développement humain </a:t>
            </a:r>
            <a:endParaRPr lang="fr-FR" b="1" dirty="0" smtClean="0"/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fr-FR" dirty="0"/>
              <a:t>L’homme est considéré comme la principale richesse et la finalité de tout développement envisagé.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632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fr-FR" b="1" dirty="0"/>
              <a:t>1-5 le développement durable</a:t>
            </a:r>
            <a:endParaRPr lang="en-US" dirty="0"/>
          </a:p>
          <a:p>
            <a:pPr algn="just"/>
            <a:r>
              <a:rPr lang="fr-FR" dirty="0"/>
              <a:t>La politique de la ville contribue au développement qui satisfait les besoins actuels, sans compromettre les besoins des générations futures.</a:t>
            </a:r>
            <a:endParaRPr lang="en-US" dirty="0"/>
          </a:p>
          <a:p>
            <a:pPr marL="0" indent="0" algn="just">
              <a:buNone/>
            </a:pPr>
            <a:r>
              <a:rPr lang="fr-FR" b="1" dirty="0"/>
              <a:t>1-6 la bonne gouvernance</a:t>
            </a:r>
            <a:endParaRPr lang="en-US" dirty="0"/>
          </a:p>
          <a:p>
            <a:pPr algn="just"/>
            <a:r>
              <a:rPr lang="fr-FR" dirty="0"/>
              <a:t>L’administration est à l’écoute du citoyen et agit dans l’intérêt général dans un cadre de transparence.</a:t>
            </a:r>
            <a:endParaRPr lang="en-US" dirty="0"/>
          </a:p>
          <a:p>
            <a:pPr marL="0" indent="0" algn="just">
              <a:buNone/>
            </a:pPr>
            <a:r>
              <a:rPr lang="fr-FR" b="1" dirty="0"/>
              <a:t>1-7 l’équité sociale</a:t>
            </a:r>
            <a:endParaRPr lang="en-US" dirty="0"/>
          </a:p>
          <a:p>
            <a:pPr algn="just"/>
            <a:r>
              <a:rPr lang="fr-FR" dirty="0"/>
              <a:t>La cohérence, la solidarité et la cohésion sociale constituent des éléments essentiels de la politique de la ville.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26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r-FR" b="1" dirty="0"/>
              <a:t>2- cadre et </a:t>
            </a:r>
            <a:r>
              <a:rPr lang="fr-FR" b="1" dirty="0" smtClean="0"/>
              <a:t>objectifs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fr-FR" dirty="0"/>
              <a:t>Selon l’article 6 de cette loi, la politique de la ville vise à orienter toutes les interventions, particulièrement celles relatives aux domaines suivants :</a:t>
            </a:r>
            <a:endParaRPr lang="en-US" dirty="0"/>
          </a:p>
          <a:p>
            <a:pPr lvl="0" algn="just"/>
            <a:r>
              <a:rPr lang="fr-FR" dirty="0"/>
              <a:t>La réduction des disparités inter-quartier et la promotion de la cohésion sociale.</a:t>
            </a:r>
            <a:endParaRPr lang="en-US" dirty="0"/>
          </a:p>
          <a:p>
            <a:pPr lvl="0" algn="just"/>
            <a:r>
              <a:rPr lang="fr-FR" dirty="0"/>
              <a:t>La résorption de l’habitat précaire ou insalubre.</a:t>
            </a:r>
            <a:endParaRPr lang="en-US" dirty="0"/>
          </a:p>
          <a:p>
            <a:pPr lvl="0" algn="just"/>
            <a:r>
              <a:rPr lang="fr-FR" dirty="0"/>
              <a:t>La maitrise des plans de transport, de déplacement et de circulation.</a:t>
            </a:r>
            <a:endParaRPr lang="en-US" dirty="0"/>
          </a:p>
          <a:p>
            <a:pPr lvl="0" algn="just"/>
            <a:r>
              <a:rPr lang="fr-FR" dirty="0"/>
              <a:t>Le renforcement des voiries et réseaux divers</a:t>
            </a:r>
            <a:r>
              <a:rPr lang="fr-F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472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202363"/>
          </a:xfrm>
        </p:spPr>
        <p:txBody>
          <a:bodyPr>
            <a:normAutofit/>
          </a:bodyPr>
          <a:lstStyle/>
          <a:p>
            <a:pPr lvl="0" algn="just"/>
            <a:r>
              <a:rPr lang="fr-FR" dirty="0"/>
              <a:t>La protection de l’environnement</a:t>
            </a:r>
            <a:endParaRPr lang="en-US" dirty="0"/>
          </a:p>
          <a:p>
            <a:pPr lvl="0" algn="just"/>
            <a:r>
              <a:rPr lang="fr-FR" dirty="0"/>
              <a:t>La prévention des risques majeurs et la protection des populations.</a:t>
            </a:r>
            <a:endParaRPr lang="en-US" dirty="0"/>
          </a:p>
          <a:p>
            <a:pPr lvl="0" algn="just"/>
            <a:r>
              <a:rPr lang="fr-FR" dirty="0"/>
              <a:t>La généralisation des services publics (éducation, santé, etc.).</a:t>
            </a:r>
            <a:endParaRPr lang="en-US" dirty="0"/>
          </a:p>
          <a:p>
            <a:pPr lvl="0" algn="just"/>
            <a:r>
              <a:rPr lang="fr-FR" dirty="0"/>
              <a:t>La promotion du partenariat et de la coopération entre les villes.</a:t>
            </a:r>
            <a:endParaRPr lang="en-US" dirty="0"/>
          </a:p>
          <a:p>
            <a:pPr lvl="0" algn="just"/>
            <a:r>
              <a:rPr lang="fr-FR" dirty="0"/>
              <a:t>L’intégration des grandes villes aux réseaux régionaux et internationaux.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678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fr-FR" b="1" dirty="0"/>
              <a:t>3- les instruments et les organes</a:t>
            </a:r>
            <a:endParaRPr lang="en-US" dirty="0"/>
          </a:p>
          <a:p>
            <a:pPr algn="just"/>
            <a:r>
              <a:rPr lang="fr-FR" dirty="0"/>
              <a:t>Selon l’article 18, les instruments et organes de la politique de la ville sont :</a:t>
            </a:r>
            <a:endParaRPr lang="en-US" dirty="0"/>
          </a:p>
          <a:p>
            <a:pPr marL="0" indent="0" algn="just">
              <a:buNone/>
            </a:pPr>
            <a:r>
              <a:rPr lang="fr-FR" b="1" dirty="0"/>
              <a:t>3-1 les instruments de planification spatiale et urbaine</a:t>
            </a:r>
            <a:endParaRPr lang="en-US" dirty="0"/>
          </a:p>
          <a:p>
            <a:pPr algn="just"/>
            <a:r>
              <a:rPr lang="fr-FR" dirty="0"/>
              <a:t>Il s’agit plus particulièrement du SNAT, SRAT, SDAAM, PAW, PDAU, POS, etc.</a:t>
            </a:r>
            <a:endParaRPr lang="en-US" dirty="0"/>
          </a:p>
          <a:p>
            <a:pPr marL="0" indent="0" algn="just">
              <a:buNone/>
            </a:pPr>
            <a:r>
              <a:rPr lang="fr-FR" b="1" dirty="0"/>
              <a:t>3-2 les instruments de planification et d’orientation sectorielle</a:t>
            </a:r>
            <a:endParaRPr lang="en-US" dirty="0"/>
          </a:p>
          <a:p>
            <a:pPr algn="just"/>
            <a:r>
              <a:rPr lang="fr-FR" dirty="0"/>
              <a:t>Un cadre de concertation et de coordination est mise en place pour assurer à ces instruments une mise en œuvre concertée, cohérente et optimale.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8553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497</Words>
  <Application>Microsoft Office PowerPoint</Application>
  <PresentationFormat>Affichage à l'écran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pc</dc:creator>
  <cp:lastModifiedBy>pc</cp:lastModifiedBy>
  <cp:revision>35</cp:revision>
  <dcterms:created xsi:type="dcterms:W3CDTF">2020-10-22T12:25:17Z</dcterms:created>
  <dcterms:modified xsi:type="dcterms:W3CDTF">2020-10-22T20:08:50Z</dcterms:modified>
</cp:coreProperties>
</file>