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notesMasterIdLst>
    <p:notesMasterId r:id="rId11"/>
  </p:notesMasterIdLst>
  <p:sldIdLst>
    <p:sldId id="256" r:id="rId2"/>
    <p:sldId id="263" r:id="rId3"/>
    <p:sldId id="257" r:id="rId4"/>
    <p:sldId id="264" r:id="rId5"/>
    <p:sldId id="258" r:id="rId6"/>
    <p:sldId id="259" r:id="rId7"/>
    <p:sldId id="260" r:id="rId8"/>
    <p:sldId id="261" r:id="rId9"/>
    <p:sldId id="265" r:id="rId10"/>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sorterViewPr>
    <p:cViewPr>
      <p:scale>
        <a:sx n="82" d="100"/>
        <a:sy n="82"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DZ"/>
          </a:p>
        </p:txBody>
      </p:sp>
      <p:sp>
        <p:nvSpPr>
          <p:cNvPr id="3" name="Espace réservé de la date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63E35FE-64E5-4C29-AD00-035674234B28}" type="datetimeFigureOut">
              <a:rPr lang="ar-DZ" smtClean="0"/>
              <a:pPr/>
              <a:t>23-04-1442</a:t>
            </a:fld>
            <a:endParaRPr lang="ar-DZ"/>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DZ"/>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6" name="Espace réservé du pied de page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DZ"/>
          </a:p>
        </p:txBody>
      </p:sp>
      <p:sp>
        <p:nvSpPr>
          <p:cNvPr id="7" name="Espace réservé du numéro de diapositive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70EA23C3-5F5A-490D-A602-C2E94AA569AF}" type="slidenum">
              <a:rPr lang="ar-DZ" smtClean="0"/>
              <a:pPr/>
              <a:t>‹N°›</a:t>
            </a:fld>
            <a:endParaRPr lang="ar-DZ"/>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DZ" dirty="0"/>
          </a:p>
        </p:txBody>
      </p:sp>
      <p:sp>
        <p:nvSpPr>
          <p:cNvPr id="4" name="Espace réservé du numéro de diapositive 3"/>
          <p:cNvSpPr>
            <a:spLocks noGrp="1"/>
          </p:cNvSpPr>
          <p:nvPr>
            <p:ph type="sldNum" sz="quarter" idx="10"/>
          </p:nvPr>
        </p:nvSpPr>
        <p:spPr/>
        <p:txBody>
          <a:bodyPr/>
          <a:lstStyle/>
          <a:p>
            <a:fld id="{70EA23C3-5F5A-490D-A602-C2E94AA569AF}" type="slidenum">
              <a:rPr lang="ar-DZ" smtClean="0"/>
              <a:pPr/>
              <a:t>1</a:t>
            </a:fld>
            <a:endParaRPr lang="ar-D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88B3C8CE-58DD-423C-8E45-90A07EB6FFAE}" type="datetimeFigureOut">
              <a:rPr lang="ar-DZ" smtClean="0"/>
              <a:pPr/>
              <a:t>23-04-1442</a:t>
            </a:fld>
            <a:endParaRPr lang="ar-DZ"/>
          </a:p>
        </p:txBody>
      </p:sp>
      <p:sp>
        <p:nvSpPr>
          <p:cNvPr id="19" name="Espace réservé du pied de page 18"/>
          <p:cNvSpPr>
            <a:spLocks noGrp="1"/>
          </p:cNvSpPr>
          <p:nvPr>
            <p:ph type="ftr" sz="quarter" idx="11"/>
          </p:nvPr>
        </p:nvSpPr>
        <p:spPr/>
        <p:txBody>
          <a:bodyPr/>
          <a:lstStyle/>
          <a:p>
            <a:endParaRPr lang="ar-DZ"/>
          </a:p>
        </p:txBody>
      </p:sp>
      <p:sp>
        <p:nvSpPr>
          <p:cNvPr id="27" name="Espace réservé du numéro de diapositive 26"/>
          <p:cNvSpPr>
            <a:spLocks noGrp="1"/>
          </p:cNvSpPr>
          <p:nvPr>
            <p:ph type="sldNum" sz="quarter" idx="12"/>
          </p:nvPr>
        </p:nvSpPr>
        <p:spPr/>
        <p:txBody>
          <a:bodyPr/>
          <a:lstStyle/>
          <a:p>
            <a:fld id="{60908E02-01F6-4829-8566-E9F1329B5301}" type="slidenum">
              <a:rPr lang="ar-DZ" smtClean="0"/>
              <a:pPr/>
              <a:t>‹N°›</a:t>
            </a:fld>
            <a:endParaRPr lang="ar-DZ"/>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8B3C8CE-58DD-423C-8E45-90A07EB6FFAE}" type="datetimeFigureOut">
              <a:rPr lang="ar-DZ" smtClean="0"/>
              <a:pPr/>
              <a:t>23-04-1442</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60908E02-01F6-4829-8566-E9F1329B5301}" type="slidenum">
              <a:rPr lang="ar-DZ" smtClean="0"/>
              <a:pPr/>
              <a:t>‹N°›</a:t>
            </a:fld>
            <a:endParaRPr lang="ar-D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8B3C8CE-58DD-423C-8E45-90A07EB6FFAE}" type="datetimeFigureOut">
              <a:rPr lang="ar-DZ" smtClean="0"/>
              <a:pPr/>
              <a:t>23-04-1442</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60908E02-01F6-4829-8566-E9F1329B5301}" type="slidenum">
              <a:rPr lang="ar-DZ" smtClean="0"/>
              <a:pPr/>
              <a:t>‹N°›</a:t>
            </a:fld>
            <a:endParaRPr lang="ar-D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8B3C8CE-58DD-423C-8E45-90A07EB6FFAE}" type="datetimeFigureOut">
              <a:rPr lang="ar-DZ" smtClean="0"/>
              <a:pPr/>
              <a:t>23-04-1442</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60908E02-01F6-4829-8566-E9F1329B5301}" type="slidenum">
              <a:rPr lang="ar-DZ" smtClean="0"/>
              <a:pPr/>
              <a:t>‹N°›</a:t>
            </a:fld>
            <a:endParaRPr lang="ar-D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88B3C8CE-58DD-423C-8E45-90A07EB6FFAE}" type="datetimeFigureOut">
              <a:rPr lang="ar-DZ" smtClean="0"/>
              <a:pPr/>
              <a:t>23-04-1442</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60908E02-01F6-4829-8566-E9F1329B5301}" type="slidenum">
              <a:rPr lang="ar-DZ" smtClean="0"/>
              <a:pPr/>
              <a:t>‹N°›</a:t>
            </a:fld>
            <a:endParaRPr lang="ar-D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88B3C8CE-58DD-423C-8E45-90A07EB6FFAE}" type="datetimeFigureOut">
              <a:rPr lang="ar-DZ" smtClean="0"/>
              <a:pPr/>
              <a:t>23-04-1442</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60908E02-01F6-4829-8566-E9F1329B5301}" type="slidenum">
              <a:rPr lang="ar-DZ" smtClean="0"/>
              <a:pPr/>
              <a:t>‹N°›</a:t>
            </a:fld>
            <a:endParaRPr lang="ar-D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88B3C8CE-58DD-423C-8E45-90A07EB6FFAE}" type="datetimeFigureOut">
              <a:rPr lang="ar-DZ" smtClean="0"/>
              <a:pPr/>
              <a:t>23-04-1442</a:t>
            </a:fld>
            <a:endParaRPr lang="ar-DZ"/>
          </a:p>
        </p:txBody>
      </p:sp>
      <p:sp>
        <p:nvSpPr>
          <p:cNvPr id="8" name="Espace réservé du pied de page 7"/>
          <p:cNvSpPr>
            <a:spLocks noGrp="1"/>
          </p:cNvSpPr>
          <p:nvPr>
            <p:ph type="ftr" sz="quarter" idx="11"/>
          </p:nvPr>
        </p:nvSpPr>
        <p:spPr/>
        <p:txBody>
          <a:bodyPr/>
          <a:lstStyle/>
          <a:p>
            <a:endParaRPr lang="ar-DZ"/>
          </a:p>
        </p:txBody>
      </p:sp>
      <p:sp>
        <p:nvSpPr>
          <p:cNvPr id="9" name="Espace réservé du numéro de diapositive 8"/>
          <p:cNvSpPr>
            <a:spLocks noGrp="1"/>
          </p:cNvSpPr>
          <p:nvPr>
            <p:ph type="sldNum" sz="quarter" idx="12"/>
          </p:nvPr>
        </p:nvSpPr>
        <p:spPr/>
        <p:txBody>
          <a:bodyPr/>
          <a:lstStyle/>
          <a:p>
            <a:fld id="{60908E02-01F6-4829-8566-E9F1329B5301}" type="slidenum">
              <a:rPr lang="ar-DZ" smtClean="0"/>
              <a:pPr/>
              <a:t>‹N°›</a:t>
            </a:fld>
            <a:endParaRPr lang="ar-D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88B3C8CE-58DD-423C-8E45-90A07EB6FFAE}" type="datetimeFigureOut">
              <a:rPr lang="ar-DZ" smtClean="0"/>
              <a:pPr/>
              <a:t>23-04-1442</a:t>
            </a:fld>
            <a:endParaRPr lang="ar-DZ"/>
          </a:p>
        </p:txBody>
      </p:sp>
      <p:sp>
        <p:nvSpPr>
          <p:cNvPr id="4" name="Espace réservé du pied de page 3"/>
          <p:cNvSpPr>
            <a:spLocks noGrp="1"/>
          </p:cNvSpPr>
          <p:nvPr>
            <p:ph type="ftr" sz="quarter" idx="11"/>
          </p:nvPr>
        </p:nvSpPr>
        <p:spPr/>
        <p:txBody>
          <a:bodyPr/>
          <a:lstStyle/>
          <a:p>
            <a:endParaRPr lang="ar-DZ"/>
          </a:p>
        </p:txBody>
      </p:sp>
      <p:sp>
        <p:nvSpPr>
          <p:cNvPr id="5" name="Espace réservé du numéro de diapositive 4"/>
          <p:cNvSpPr>
            <a:spLocks noGrp="1"/>
          </p:cNvSpPr>
          <p:nvPr>
            <p:ph type="sldNum" sz="quarter" idx="12"/>
          </p:nvPr>
        </p:nvSpPr>
        <p:spPr/>
        <p:txBody>
          <a:bodyPr/>
          <a:lstStyle/>
          <a:p>
            <a:fld id="{60908E02-01F6-4829-8566-E9F1329B5301}" type="slidenum">
              <a:rPr lang="ar-DZ" smtClean="0"/>
              <a:pPr/>
              <a:t>‹N°›</a:t>
            </a:fld>
            <a:endParaRPr lang="ar-D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8B3C8CE-58DD-423C-8E45-90A07EB6FFAE}" type="datetimeFigureOut">
              <a:rPr lang="ar-DZ" smtClean="0"/>
              <a:pPr/>
              <a:t>23-04-1442</a:t>
            </a:fld>
            <a:endParaRPr lang="ar-DZ"/>
          </a:p>
        </p:txBody>
      </p:sp>
      <p:sp>
        <p:nvSpPr>
          <p:cNvPr id="3" name="Espace réservé du pied de page 2"/>
          <p:cNvSpPr>
            <a:spLocks noGrp="1"/>
          </p:cNvSpPr>
          <p:nvPr>
            <p:ph type="ftr" sz="quarter" idx="11"/>
          </p:nvPr>
        </p:nvSpPr>
        <p:spPr/>
        <p:txBody>
          <a:bodyPr/>
          <a:lstStyle/>
          <a:p>
            <a:endParaRPr lang="ar-DZ"/>
          </a:p>
        </p:txBody>
      </p:sp>
      <p:sp>
        <p:nvSpPr>
          <p:cNvPr id="4" name="Espace réservé du numéro de diapositive 3"/>
          <p:cNvSpPr>
            <a:spLocks noGrp="1"/>
          </p:cNvSpPr>
          <p:nvPr>
            <p:ph type="sldNum" sz="quarter" idx="12"/>
          </p:nvPr>
        </p:nvSpPr>
        <p:spPr/>
        <p:txBody>
          <a:bodyPr/>
          <a:lstStyle/>
          <a:p>
            <a:fld id="{60908E02-01F6-4829-8566-E9F1329B5301}" type="slidenum">
              <a:rPr lang="ar-DZ" smtClean="0"/>
              <a:pPr/>
              <a:t>‹N°›</a:t>
            </a:fld>
            <a:endParaRPr lang="ar-D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88B3C8CE-58DD-423C-8E45-90A07EB6FFAE}" type="datetimeFigureOut">
              <a:rPr lang="ar-DZ" smtClean="0"/>
              <a:pPr/>
              <a:t>23-04-1442</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60908E02-01F6-4829-8566-E9F1329B5301}" type="slidenum">
              <a:rPr lang="ar-DZ" smtClean="0"/>
              <a:pPr/>
              <a:t>‹N°›</a:t>
            </a:fld>
            <a:endParaRPr lang="ar-D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88B3C8CE-58DD-423C-8E45-90A07EB6FFAE}" type="datetimeFigureOut">
              <a:rPr lang="ar-DZ" smtClean="0"/>
              <a:pPr/>
              <a:t>23-04-1442</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a:xfrm>
            <a:off x="8077200" y="6356350"/>
            <a:ext cx="609600" cy="365125"/>
          </a:xfrm>
        </p:spPr>
        <p:txBody>
          <a:bodyPr/>
          <a:lstStyle/>
          <a:p>
            <a:fld id="{60908E02-01F6-4829-8566-E9F1329B5301}" type="slidenum">
              <a:rPr lang="ar-DZ" smtClean="0"/>
              <a:pPr/>
              <a:t>‹N°›</a:t>
            </a:fld>
            <a:endParaRPr lang="ar-DZ"/>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8B3C8CE-58DD-423C-8E45-90A07EB6FFAE}" type="datetimeFigureOut">
              <a:rPr lang="ar-DZ" smtClean="0"/>
              <a:pPr/>
              <a:t>23-04-1442</a:t>
            </a:fld>
            <a:endParaRPr lang="ar-DZ"/>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DZ"/>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0908E02-01F6-4829-8566-E9F1329B5301}" type="slidenum">
              <a:rPr lang="ar-DZ" smtClean="0"/>
              <a:pPr/>
              <a:t>‹N°›</a:t>
            </a:fld>
            <a:endParaRPr lang="ar-DZ"/>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audio" Target="../media/audio1.wav"/><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7.xml"/><Relationship Id="rId1" Type="http://schemas.openxmlformats.org/officeDocument/2006/relationships/audio" Target="../media/audio2.wav"/></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3400" y="980728"/>
            <a:ext cx="7851648" cy="3672408"/>
          </a:xfrm>
        </p:spPr>
        <p:txBody>
          <a:bodyPr>
            <a:noAutofit/>
          </a:bodyPr>
          <a:lstStyle/>
          <a:p>
            <a:pPr algn="ctr"/>
            <a:r>
              <a:rPr lang="fr-FR" sz="8800" b="0" dirty="0" smtClean="0">
                <a:latin typeface="Aharoni" pitchFamily="2" charset="-79"/>
                <a:cs typeface="Aharoni" pitchFamily="2" charset="-79"/>
              </a:rPr>
              <a:t>Mod</a:t>
            </a:r>
            <a:r>
              <a:rPr lang="fr-FR" sz="8800" dirty="0" smtClean="0">
                <a:latin typeface="Aharoni" pitchFamily="2" charset="-79"/>
                <a:cs typeface="Aharoni" pitchFamily="2" charset="-79"/>
              </a:rPr>
              <a:t>é</a:t>
            </a:r>
            <a:r>
              <a:rPr lang="fr-FR" sz="8800" b="0" dirty="0" smtClean="0">
                <a:latin typeface="Aharoni" pitchFamily="2" charset="-79"/>
                <a:cs typeface="Aharoni" pitchFamily="2" charset="-79"/>
              </a:rPr>
              <a:t>lisation  Hydrologique</a:t>
            </a:r>
            <a:endParaRPr lang="ar-DZ" sz="8800" b="0" dirty="0">
              <a:latin typeface="Aharoni" pitchFamily="2" charset="-79"/>
            </a:endParaRPr>
          </a:p>
        </p:txBody>
      </p:sp>
      <p:pic>
        <p:nvPicPr>
          <p:cNvPr id="4" name="~PP3459.WAV">
            <a:hlinkClick r:id="" action="ppaction://media"/>
          </p:cNvPr>
          <p:cNvPicPr>
            <a:picLocks noRot="1" noChangeAspect="1"/>
          </p:cNvPicPr>
          <p:nvPr>
            <a:wavAudioFile r:embed="rId1" name="~PP3459.WAV"/>
          </p:nvPr>
        </p:nvPicPr>
        <p:blipFill>
          <a:blip r:embed="rId4" cstate="print"/>
          <a:stretch>
            <a:fillRect/>
          </a:stretch>
        </p:blipFill>
        <p:spPr>
          <a:xfrm>
            <a:off x="8632825" y="6346825"/>
            <a:ext cx="304800" cy="304800"/>
          </a:xfrm>
          <a:prstGeom prst="rect">
            <a:avLst/>
          </a:prstGeom>
        </p:spPr>
      </p:pic>
    </p:spTree>
  </p:cSld>
  <p:clrMapOvr>
    <a:masterClrMapping/>
  </p:clrMapOvr>
  <p:transition advTm="18049">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79712" y="1844825"/>
            <a:ext cx="5184576" cy="3785652"/>
          </a:xfrm>
          <a:prstGeom prst="rect">
            <a:avLst/>
          </a:prstGeom>
        </p:spPr>
        <p:txBody>
          <a:bodyPr wrap="square">
            <a:spAutoFit/>
          </a:bodyPr>
          <a:lstStyle/>
          <a:p>
            <a:pPr algn="l">
              <a:lnSpc>
                <a:spcPct val="200000"/>
              </a:lnSpc>
            </a:pPr>
            <a:r>
              <a:rPr lang="fr-FR" sz="2000" dirty="0" smtClean="0"/>
              <a:t>le modèle est "une représentation simplifiée, relativement abstraite, d'un processus, d'un système, en vue de le décrire, de l'expliquer ou de le prévoir". La modélisation hydrologique est donc une représentation, partielle ou totale, du cycle de l’eau</a:t>
            </a:r>
            <a:endParaRPr lang="ar-DZ" sz="2000" dirty="0"/>
          </a:p>
        </p:txBody>
      </p:sp>
      <p:sp>
        <p:nvSpPr>
          <p:cNvPr id="5" name="Rectangle 4"/>
          <p:cNvSpPr/>
          <p:nvPr/>
        </p:nvSpPr>
        <p:spPr>
          <a:xfrm>
            <a:off x="2843808" y="1268760"/>
            <a:ext cx="3456386" cy="46166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fr-FR" sz="2400" dirty="0" smtClean="0"/>
              <a:t>Introduction</a:t>
            </a:r>
            <a:endParaRPr lang="ar-DZ" sz="2400" dirty="0"/>
          </a:p>
        </p:txBody>
      </p:sp>
    </p:spTree>
  </p:cSld>
  <p:clrMapOvr>
    <a:masterClrMapping/>
  </p:clrMapOvr>
  <p:transition advTm="15"/>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71600" y="836712"/>
            <a:ext cx="7128792" cy="4401205"/>
          </a:xfrm>
          <a:prstGeom prst="rect">
            <a:avLst/>
          </a:prstGeom>
        </p:spPr>
        <p:txBody>
          <a:bodyPr wrap="square">
            <a:spAutoFit/>
          </a:bodyPr>
          <a:lstStyle/>
          <a:p>
            <a:pPr algn="l">
              <a:lnSpc>
                <a:spcPct val="200000"/>
              </a:lnSpc>
            </a:pPr>
            <a:r>
              <a:rPr lang="fr-FR" sz="2000" dirty="0" smtClean="0"/>
              <a:t>Un modèle hydrologique, ou modèle pluie-débit, est un outil numérique de représentation de la relation pluie-débit à l'échelle d'un bassin versant. Il permet de transformer des séries temporelles dérivante climat d'un bassin versant donné (séries de précipitations et de températures par exemple, séries qui sont les entrées du modèle hydrologique) en une série de débits (sortie du modèle hydrologique). </a:t>
            </a:r>
            <a:endParaRPr lang="ar-DZ" sz="2000" dirty="0"/>
          </a:p>
        </p:txBody>
      </p:sp>
    </p:spTree>
  </p:cSld>
  <p:clrMapOvr>
    <a:masterClrMapping/>
  </p:clrMapOvr>
  <p:transition advTm="15"/>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modilisation hyd.jpg"/>
          <p:cNvPicPr>
            <a:picLocks noChangeAspect="1"/>
          </p:cNvPicPr>
          <p:nvPr/>
        </p:nvPicPr>
        <p:blipFill>
          <a:blip r:embed="rId2" cstate="print"/>
          <a:stretch>
            <a:fillRect/>
          </a:stretch>
        </p:blipFill>
        <p:spPr>
          <a:xfrm>
            <a:off x="539552" y="260648"/>
            <a:ext cx="8064896" cy="6336704"/>
          </a:xfrm>
          <a:prstGeom prst="rect">
            <a:avLst/>
          </a:prstGeom>
        </p:spPr>
      </p:pic>
    </p:spTree>
  </p:cSld>
  <p:clrMapOvr>
    <a:masterClrMapping/>
  </p:clrMapOvr>
  <p:transition advTm="748"/>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19672" y="908720"/>
            <a:ext cx="6696744" cy="400110"/>
          </a:xfrm>
          <a:prstGeom prst="rect">
            <a:avLst/>
          </a:prstGeom>
        </p:spPr>
        <p:txBody>
          <a:bodyPr wrap="square">
            <a:spAutoFit/>
          </a:bodyPr>
          <a:lstStyle/>
          <a:p>
            <a:pPr algn="l"/>
            <a:r>
              <a:rPr lang="ar-DZ" sz="2000" dirty="0" smtClean="0">
                <a:solidFill>
                  <a:schemeClr val="tx2"/>
                </a:solidFill>
              </a:rPr>
              <a:t> </a:t>
            </a:r>
            <a:r>
              <a:rPr lang="fr-FR" sz="2000" dirty="0" smtClean="0">
                <a:solidFill>
                  <a:schemeClr val="tx2"/>
                </a:solidFill>
              </a:rPr>
              <a:t>2.       Utilisation des modèles hydrologiques </a:t>
            </a:r>
            <a:endParaRPr lang="ar-DZ" sz="2000" dirty="0">
              <a:solidFill>
                <a:schemeClr val="tx2"/>
              </a:solidFill>
            </a:endParaRPr>
          </a:p>
        </p:txBody>
      </p:sp>
      <p:sp>
        <p:nvSpPr>
          <p:cNvPr id="3" name="Rectangle 2"/>
          <p:cNvSpPr/>
          <p:nvPr/>
        </p:nvSpPr>
        <p:spPr>
          <a:xfrm>
            <a:off x="683568" y="1844824"/>
            <a:ext cx="6624735" cy="1200329"/>
          </a:xfrm>
          <a:prstGeom prst="rect">
            <a:avLst/>
          </a:prstGeom>
        </p:spPr>
        <p:txBody>
          <a:bodyPr wrap="square">
            <a:spAutoFit/>
          </a:bodyPr>
          <a:lstStyle/>
          <a:p>
            <a:pPr marL="342900" indent="-342900" algn="l">
              <a:lnSpc>
                <a:spcPct val="150000"/>
              </a:lnSpc>
              <a:buFont typeface="Arial" pitchFamily="34" charset="0"/>
              <a:buChar char="•"/>
            </a:pPr>
            <a:r>
              <a:rPr lang="fr-FR" dirty="0" smtClean="0"/>
              <a:t>    Prédétermination de débits extrêmes,</a:t>
            </a:r>
          </a:p>
          <a:p>
            <a:pPr marL="342900" indent="-342900" algn="l">
              <a:lnSpc>
                <a:spcPct val="150000"/>
              </a:lnSpc>
              <a:buFont typeface="Arial" pitchFamily="34" charset="0"/>
              <a:buChar char="•"/>
            </a:pPr>
            <a:r>
              <a:rPr lang="fr-FR" dirty="0" smtClean="0"/>
              <a:t>    Prévision de crues      </a:t>
            </a:r>
          </a:p>
          <a:p>
            <a:pPr marL="342900" indent="-342900" algn="l">
              <a:buFont typeface="Arial" pitchFamily="34" charset="0"/>
              <a:buChar char="•"/>
            </a:pPr>
            <a:r>
              <a:rPr lang="fr-FR" dirty="0" smtClean="0"/>
              <a:t>    Prévision d'étiage   </a:t>
            </a:r>
            <a:endParaRPr lang="ar-DZ" dirty="0"/>
          </a:p>
        </p:txBody>
      </p:sp>
      <p:sp>
        <p:nvSpPr>
          <p:cNvPr id="4" name="Rectangle 3"/>
          <p:cNvSpPr/>
          <p:nvPr/>
        </p:nvSpPr>
        <p:spPr>
          <a:xfrm>
            <a:off x="899592" y="3212976"/>
            <a:ext cx="6840760" cy="2585323"/>
          </a:xfrm>
          <a:prstGeom prst="rect">
            <a:avLst/>
          </a:prstGeom>
        </p:spPr>
        <p:txBody>
          <a:bodyPr wrap="square">
            <a:spAutoFit/>
          </a:bodyPr>
          <a:lstStyle/>
          <a:p>
            <a:pPr marL="342900" indent="-342900" algn="l">
              <a:lnSpc>
                <a:spcPct val="150000"/>
              </a:lnSpc>
              <a:buFont typeface="Arial" pitchFamily="34" charset="0"/>
              <a:buChar char="•"/>
            </a:pPr>
            <a:r>
              <a:rPr lang="fr-FR" dirty="0" smtClean="0"/>
              <a:t>Études d'impact anthropique sur l'hydrologie (construction d'aménagements hydrauliques (barrage par exemple), changements d'occupation du sol, etc.). </a:t>
            </a:r>
          </a:p>
          <a:p>
            <a:pPr algn="l">
              <a:lnSpc>
                <a:spcPct val="150000"/>
              </a:lnSpc>
              <a:buFont typeface="Arial" pitchFamily="34" charset="0"/>
              <a:buChar char="•"/>
            </a:pPr>
            <a:r>
              <a:rPr lang="fr-FR" dirty="0" smtClean="0"/>
              <a:t> Études d'impact de changements climatiques sur l'hydrologie.</a:t>
            </a:r>
          </a:p>
          <a:p>
            <a:pPr algn="l">
              <a:lnSpc>
                <a:spcPct val="150000"/>
              </a:lnSpc>
              <a:buFont typeface="Arial" pitchFamily="34" charset="0"/>
              <a:buChar char="•"/>
            </a:pPr>
            <a:r>
              <a:rPr lang="fr-FR" dirty="0" smtClean="0"/>
              <a:t> Simulation de débits pour combler des lacunes dans les données et reconstituer des séries de débits historique</a:t>
            </a:r>
            <a:endParaRPr lang="ar-DZ" dirty="0"/>
          </a:p>
        </p:txBody>
      </p:sp>
    </p:spTree>
  </p:cSld>
  <p:clrMapOvr>
    <a:masterClrMapping/>
  </p:clrMapOvr>
  <p:transition advTm="96441">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75656" y="1268760"/>
            <a:ext cx="6336704" cy="523220"/>
          </a:xfrm>
          <a:prstGeom prst="rect">
            <a:avLst/>
          </a:prstGeom>
        </p:spPr>
        <p:txBody>
          <a:bodyPr wrap="square">
            <a:spAutoFit/>
          </a:bodyPr>
          <a:lstStyle/>
          <a:p>
            <a:pPr algn="l"/>
            <a:r>
              <a:rPr lang="fr-FR" sz="2800" b="1" dirty="0" smtClean="0">
                <a:solidFill>
                  <a:schemeClr val="bg2">
                    <a:lumMod val="50000"/>
                  </a:schemeClr>
                </a:solidFill>
              </a:rPr>
              <a:t>. Pourquoi du modèle hydrologique </a:t>
            </a:r>
            <a:endParaRPr lang="ar-DZ" sz="2800" b="1" dirty="0">
              <a:solidFill>
                <a:schemeClr val="bg2">
                  <a:lumMod val="50000"/>
                </a:schemeClr>
              </a:solidFill>
            </a:endParaRPr>
          </a:p>
        </p:txBody>
      </p:sp>
      <p:sp>
        <p:nvSpPr>
          <p:cNvPr id="3" name="Rectangle 2"/>
          <p:cNvSpPr/>
          <p:nvPr/>
        </p:nvSpPr>
        <p:spPr>
          <a:xfrm>
            <a:off x="827584" y="2132856"/>
            <a:ext cx="7848872" cy="2466381"/>
          </a:xfrm>
          <a:prstGeom prst="rect">
            <a:avLst/>
          </a:prstGeom>
        </p:spPr>
        <p:txBody>
          <a:bodyPr wrap="square">
            <a:spAutoFit/>
          </a:bodyPr>
          <a:lstStyle/>
          <a:p>
            <a:pPr algn="l">
              <a:lnSpc>
                <a:spcPct val="200000"/>
              </a:lnSpc>
            </a:pPr>
            <a:r>
              <a:rPr lang="fr-FR" sz="2000" dirty="0" smtClean="0"/>
              <a:t>Les modèles hydrologique, sont nés bien avant l’avènement de l’informatique ils sont utilisé soit pour effectuer des prévisions. Soit pour dimensionner des ouvrages ou enfin pour délimiter des zones inondables. :</a:t>
            </a:r>
            <a:endParaRPr lang="ar-DZ" sz="2000" dirty="0"/>
          </a:p>
        </p:txBody>
      </p:sp>
    </p:spTree>
  </p:cSld>
  <p:clrMapOvr>
    <a:masterClrMapping/>
  </p:clrMapOvr>
  <p:transition advTm="15"/>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1196753"/>
            <a:ext cx="7488832" cy="461665"/>
          </a:xfrm>
          <a:prstGeom prst="rect">
            <a:avLst/>
          </a:prstGeom>
        </p:spPr>
        <p:txBody>
          <a:bodyPr wrap="square">
            <a:spAutoFit/>
          </a:bodyPr>
          <a:lstStyle/>
          <a:p>
            <a:pPr algn="l"/>
            <a:r>
              <a:rPr lang="fr-FR" sz="2400" dirty="0" smtClean="0">
                <a:solidFill>
                  <a:schemeClr val="tx2"/>
                </a:solidFill>
              </a:rPr>
              <a:t> Critères de qualité d'un modèle hydrologique </a:t>
            </a:r>
            <a:endParaRPr lang="ar-DZ" sz="2400" dirty="0">
              <a:solidFill>
                <a:schemeClr val="tx2"/>
              </a:solidFill>
            </a:endParaRPr>
          </a:p>
        </p:txBody>
      </p:sp>
      <p:sp>
        <p:nvSpPr>
          <p:cNvPr id="3" name="Rectangle 2"/>
          <p:cNvSpPr/>
          <p:nvPr/>
        </p:nvSpPr>
        <p:spPr>
          <a:xfrm>
            <a:off x="3563888" y="2276872"/>
            <a:ext cx="1560411" cy="369332"/>
          </a:xfrm>
          <a:prstGeom prst="rect">
            <a:avLst/>
          </a:prstGeom>
        </p:spPr>
        <p:txBody>
          <a:bodyPr wrap="square">
            <a:spAutoFit/>
          </a:bodyPr>
          <a:lstStyle/>
          <a:p>
            <a:r>
              <a:rPr lang="fr-FR" dirty="0" smtClean="0"/>
              <a:t>Précision</a:t>
            </a:r>
            <a:endParaRPr lang="ar-DZ" dirty="0"/>
          </a:p>
        </p:txBody>
      </p:sp>
      <p:sp>
        <p:nvSpPr>
          <p:cNvPr id="4" name="Rectangle 3"/>
          <p:cNvSpPr/>
          <p:nvPr/>
        </p:nvSpPr>
        <p:spPr>
          <a:xfrm>
            <a:off x="3926824" y="3244334"/>
            <a:ext cx="1290353" cy="369332"/>
          </a:xfrm>
          <a:prstGeom prst="rect">
            <a:avLst/>
          </a:prstGeom>
        </p:spPr>
        <p:txBody>
          <a:bodyPr wrap="none">
            <a:spAutoFit/>
          </a:bodyPr>
          <a:lstStyle/>
          <a:p>
            <a:r>
              <a:rPr lang="fr-FR" dirty="0" smtClean="0"/>
              <a:t>Robustesse</a:t>
            </a:r>
            <a:endParaRPr lang="ar-DZ" dirty="0"/>
          </a:p>
        </p:txBody>
      </p:sp>
      <p:sp>
        <p:nvSpPr>
          <p:cNvPr id="5" name="Rectangle 4"/>
          <p:cNvSpPr/>
          <p:nvPr/>
        </p:nvSpPr>
        <p:spPr>
          <a:xfrm>
            <a:off x="3963981" y="4149080"/>
            <a:ext cx="1216038" cy="369332"/>
          </a:xfrm>
          <a:prstGeom prst="rect">
            <a:avLst/>
          </a:prstGeom>
        </p:spPr>
        <p:txBody>
          <a:bodyPr wrap="square">
            <a:spAutoFit/>
          </a:bodyPr>
          <a:lstStyle/>
          <a:p>
            <a:r>
              <a:rPr lang="fr-FR" dirty="0" smtClean="0"/>
              <a:t>Généralité</a:t>
            </a:r>
            <a:endParaRPr lang="ar-DZ" dirty="0"/>
          </a:p>
        </p:txBody>
      </p:sp>
      <p:sp>
        <p:nvSpPr>
          <p:cNvPr id="6" name="Rectangle 5"/>
          <p:cNvSpPr/>
          <p:nvPr/>
        </p:nvSpPr>
        <p:spPr>
          <a:xfrm>
            <a:off x="683569" y="3429000"/>
            <a:ext cx="2232248" cy="369332"/>
          </a:xfrm>
          <a:prstGeom prst="rect">
            <a:avLst/>
          </a:prstGeom>
        </p:spPr>
        <p:txBody>
          <a:bodyPr wrap="square">
            <a:spAutoFit/>
          </a:bodyPr>
          <a:lstStyle/>
          <a:p>
            <a:r>
              <a:rPr lang="fr-FR" dirty="0" smtClean="0"/>
              <a:t>Universalité</a:t>
            </a:r>
            <a:endParaRPr lang="ar-DZ" dirty="0"/>
          </a:p>
        </p:txBody>
      </p:sp>
      <p:sp>
        <p:nvSpPr>
          <p:cNvPr id="7" name="Rectangle 6"/>
          <p:cNvSpPr/>
          <p:nvPr/>
        </p:nvSpPr>
        <p:spPr>
          <a:xfrm>
            <a:off x="5940152" y="3429000"/>
            <a:ext cx="1584176" cy="369332"/>
          </a:xfrm>
          <a:prstGeom prst="rect">
            <a:avLst/>
          </a:prstGeom>
        </p:spPr>
        <p:txBody>
          <a:bodyPr wrap="square">
            <a:spAutoFit/>
          </a:bodyPr>
          <a:lstStyle/>
          <a:p>
            <a:r>
              <a:rPr lang="fr-FR" dirty="0" smtClean="0"/>
              <a:t>Richesse</a:t>
            </a:r>
            <a:endParaRPr lang="ar-DZ" dirty="0"/>
          </a:p>
        </p:txBody>
      </p:sp>
      <p:sp>
        <p:nvSpPr>
          <p:cNvPr id="8" name="Rectangle 7"/>
          <p:cNvSpPr/>
          <p:nvPr/>
        </p:nvSpPr>
        <p:spPr>
          <a:xfrm>
            <a:off x="3864242" y="5183481"/>
            <a:ext cx="1415516" cy="369332"/>
          </a:xfrm>
          <a:prstGeom prst="rect">
            <a:avLst/>
          </a:prstGeom>
        </p:spPr>
        <p:txBody>
          <a:bodyPr wrap="square">
            <a:spAutoFit/>
          </a:bodyPr>
          <a:lstStyle/>
          <a:p>
            <a:r>
              <a:rPr lang="fr-FR" dirty="0" smtClean="0"/>
              <a:t>Adaptabilité</a:t>
            </a:r>
            <a:endParaRPr lang="ar-DZ" dirty="0"/>
          </a:p>
        </p:txBody>
      </p:sp>
      <p:sp>
        <p:nvSpPr>
          <p:cNvPr id="12" name="Flèche vers le bas 11"/>
          <p:cNvSpPr/>
          <p:nvPr/>
        </p:nvSpPr>
        <p:spPr>
          <a:xfrm>
            <a:off x="4572000" y="3789040"/>
            <a:ext cx="45719"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13" name="Flèche vers le bas 12"/>
          <p:cNvSpPr/>
          <p:nvPr/>
        </p:nvSpPr>
        <p:spPr>
          <a:xfrm>
            <a:off x="4572000" y="4725144"/>
            <a:ext cx="72008"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15" name="Flèche droite 14"/>
          <p:cNvSpPr/>
          <p:nvPr/>
        </p:nvSpPr>
        <p:spPr>
          <a:xfrm>
            <a:off x="5724128" y="3573016"/>
            <a:ext cx="504056"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16" name="Flèche vers le bas 15"/>
          <p:cNvSpPr/>
          <p:nvPr/>
        </p:nvSpPr>
        <p:spPr>
          <a:xfrm>
            <a:off x="4499992" y="2780928"/>
            <a:ext cx="45719"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17" name="Flèche droite 16"/>
          <p:cNvSpPr/>
          <p:nvPr/>
        </p:nvSpPr>
        <p:spPr>
          <a:xfrm>
            <a:off x="2987824" y="3573016"/>
            <a:ext cx="64807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pic>
        <p:nvPicPr>
          <p:cNvPr id="18" name="~PP3879.WAV">
            <a:hlinkClick r:id="" action="ppaction://media"/>
          </p:cNvPr>
          <p:cNvPicPr>
            <a:picLocks noRot="1" noChangeAspect="1"/>
          </p:cNvPicPr>
          <p:nvPr>
            <a:wavAudioFile r:embed="rId1" name="~PP3879.WAV"/>
          </p:nvPr>
        </p:nvPicPr>
        <p:blipFill>
          <a:blip r:embed="rId3" cstate="print"/>
          <a:stretch>
            <a:fillRect/>
          </a:stretch>
        </p:blipFill>
        <p:spPr>
          <a:xfrm>
            <a:off x="8632825" y="6346825"/>
            <a:ext cx="304800" cy="304800"/>
          </a:xfrm>
          <a:prstGeom prst="rect">
            <a:avLst/>
          </a:prstGeom>
        </p:spPr>
      </p:pic>
    </p:spTree>
  </p:cSld>
  <p:clrMapOvr>
    <a:masterClrMapping/>
  </p:clrMapOvr>
  <p:transition advTm="66223"/>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18"/>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18"/>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692696"/>
            <a:ext cx="7344816" cy="369332"/>
          </a:xfrm>
          <a:prstGeom prst="rect">
            <a:avLst/>
          </a:prstGeom>
        </p:spPr>
        <p:txBody>
          <a:bodyPr wrap="square">
            <a:spAutoFit/>
          </a:bodyPr>
          <a:lstStyle/>
          <a:p>
            <a:pPr algn="ctr"/>
            <a:r>
              <a:rPr lang="fr-FR" dirty="0" smtClean="0">
                <a:solidFill>
                  <a:schemeClr val="tx2">
                    <a:lumMod val="75000"/>
                  </a:schemeClr>
                </a:solidFill>
              </a:rPr>
              <a:t> Caractéristiques intrinsèques d'un modèle hydrologique </a:t>
            </a:r>
            <a:endParaRPr lang="ar-DZ" dirty="0">
              <a:solidFill>
                <a:schemeClr val="tx2">
                  <a:lumMod val="75000"/>
                </a:schemeClr>
              </a:solidFill>
            </a:endParaRPr>
          </a:p>
        </p:txBody>
      </p:sp>
      <p:sp>
        <p:nvSpPr>
          <p:cNvPr id="3" name="Rectangle 2"/>
          <p:cNvSpPr/>
          <p:nvPr/>
        </p:nvSpPr>
        <p:spPr>
          <a:xfrm>
            <a:off x="251520" y="1340768"/>
            <a:ext cx="8280920" cy="12875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l">
              <a:lnSpc>
                <a:spcPct val="150000"/>
              </a:lnSpc>
            </a:pPr>
            <a:r>
              <a:rPr lang="fr-FR" dirty="0" smtClean="0">
                <a:solidFill>
                  <a:srgbClr val="FF0000"/>
                </a:solidFill>
              </a:rPr>
              <a:t>Découpage dans le temps </a:t>
            </a:r>
            <a:r>
              <a:rPr lang="fr-FR" dirty="0" smtClean="0">
                <a:solidFill>
                  <a:schemeClr val="tx1"/>
                </a:solidFill>
              </a:rPr>
              <a:t>Celui-ci est souvent fait par intervalles égaux. On </a:t>
            </a:r>
            <a:r>
              <a:rPr lang="ar-DZ" dirty="0" smtClean="0">
                <a:solidFill>
                  <a:schemeClr val="tx1"/>
                </a:solidFill>
              </a:rPr>
              <a:t> </a:t>
            </a:r>
            <a:r>
              <a:rPr lang="fr-FR" dirty="0" smtClean="0">
                <a:solidFill>
                  <a:schemeClr val="tx1"/>
                </a:solidFill>
              </a:rPr>
              <a:t>différencie trois pas de temps:</a:t>
            </a:r>
          </a:p>
          <a:p>
            <a:pPr algn="l">
              <a:lnSpc>
                <a:spcPct val="150000"/>
              </a:lnSpc>
            </a:pPr>
            <a:endParaRPr lang="ar-DZ" dirty="0">
              <a:solidFill>
                <a:schemeClr val="tx1"/>
              </a:solidFill>
            </a:endParaRPr>
          </a:p>
        </p:txBody>
      </p:sp>
      <p:sp>
        <p:nvSpPr>
          <p:cNvPr id="4" name="Rectangle 3"/>
          <p:cNvSpPr/>
          <p:nvPr/>
        </p:nvSpPr>
        <p:spPr>
          <a:xfrm>
            <a:off x="251520" y="2348881"/>
            <a:ext cx="8712968" cy="3000821"/>
          </a:xfrm>
          <a:prstGeom prst="rect">
            <a:avLst/>
          </a:prstGeom>
        </p:spPr>
        <p:txBody>
          <a:bodyPr wrap="square">
            <a:spAutoFit/>
          </a:bodyPr>
          <a:lstStyle/>
          <a:p>
            <a:pPr algn="l">
              <a:lnSpc>
                <a:spcPct val="150000"/>
              </a:lnSpc>
            </a:pPr>
            <a:r>
              <a:rPr lang="fr-FR" dirty="0" smtClean="0">
                <a:solidFill>
                  <a:schemeClr val="accent6">
                    <a:lumMod val="50000"/>
                  </a:schemeClr>
                </a:solidFill>
              </a:rPr>
              <a:t>Pas de temps de fonctionnement </a:t>
            </a:r>
            <a:r>
              <a:rPr lang="fr-FR" dirty="0" smtClean="0"/>
              <a:t>ou de calcul Il correspond à celui des données </a:t>
            </a:r>
            <a:endParaRPr lang="ar-DZ" dirty="0" smtClean="0"/>
          </a:p>
          <a:p>
            <a:pPr algn="l">
              <a:lnSpc>
                <a:spcPct val="150000"/>
              </a:lnSpc>
            </a:pPr>
            <a:r>
              <a:rPr lang="fr-FR" dirty="0" smtClean="0"/>
              <a:t>d'entrée. C'est donc le plus fin et celui auquel l'on se réfère pour un modèle donné. </a:t>
            </a:r>
          </a:p>
          <a:p>
            <a:pPr algn="l">
              <a:lnSpc>
                <a:spcPct val="150000"/>
              </a:lnSpc>
            </a:pPr>
            <a:r>
              <a:rPr lang="fr-FR" dirty="0" smtClean="0">
                <a:solidFill>
                  <a:schemeClr val="accent6">
                    <a:lumMod val="50000"/>
                  </a:schemeClr>
                </a:solidFill>
              </a:rPr>
              <a:t> Pas de temps de calage </a:t>
            </a:r>
            <a:r>
              <a:rPr lang="fr-FR" dirty="0" smtClean="0"/>
              <a:t>c'est celui utilisé pour le calcul des différents critères statistiques et pour le calage des paramètres du modèle. Il correspond généralement au </a:t>
            </a:r>
            <a:endParaRPr lang="ar-DZ" dirty="0" smtClean="0"/>
          </a:p>
          <a:p>
            <a:pPr algn="l">
              <a:lnSpc>
                <a:spcPct val="150000"/>
              </a:lnSpc>
            </a:pPr>
            <a:r>
              <a:rPr lang="fr-FR" dirty="0" smtClean="0"/>
              <a:t>pas de temps des grandeurs sorties (débits). </a:t>
            </a:r>
          </a:p>
          <a:p>
            <a:pPr algn="l">
              <a:lnSpc>
                <a:spcPct val="150000"/>
              </a:lnSpc>
            </a:pPr>
            <a:r>
              <a:rPr lang="fr-FR" dirty="0" smtClean="0">
                <a:solidFill>
                  <a:schemeClr val="accent5">
                    <a:lumMod val="50000"/>
                  </a:schemeClr>
                </a:solidFill>
              </a:rPr>
              <a:t> Pas de temps d'utilisation </a:t>
            </a:r>
            <a:r>
              <a:rPr lang="fr-FR" dirty="0" smtClean="0"/>
              <a:t>Il peut différer des deux précédents et dépend essentiellement de l'utilisation que l'on fait du modèle</a:t>
            </a:r>
            <a:endParaRPr lang="ar-DZ" dirty="0"/>
          </a:p>
        </p:txBody>
      </p:sp>
      <p:sp>
        <p:nvSpPr>
          <p:cNvPr id="5" name="Rectangle 4"/>
          <p:cNvSpPr/>
          <p:nvPr/>
        </p:nvSpPr>
        <p:spPr>
          <a:xfrm>
            <a:off x="251520" y="5227459"/>
            <a:ext cx="8245424" cy="646331"/>
          </a:xfrm>
          <a:prstGeom prst="rect">
            <a:avLst/>
          </a:prstGeom>
        </p:spPr>
        <p:txBody>
          <a:bodyPr wrap="square">
            <a:spAutoFit/>
          </a:bodyPr>
          <a:lstStyle/>
          <a:p>
            <a:pPr algn="l"/>
            <a:r>
              <a:rPr lang="fr-FR" dirty="0" smtClean="0"/>
              <a:t> </a:t>
            </a:r>
            <a:r>
              <a:rPr lang="fr-FR" dirty="0" smtClean="0">
                <a:solidFill>
                  <a:srgbClr val="FF0000"/>
                </a:solidFill>
              </a:rPr>
              <a:t>Découpage dans l'espace </a:t>
            </a:r>
            <a:r>
              <a:rPr lang="fr-FR" dirty="0" smtClean="0"/>
              <a:t>: Le modèle s'applique à un bassin versant d'une superficie  donné </a:t>
            </a:r>
            <a:endParaRPr lang="ar-DZ" dirty="0"/>
          </a:p>
        </p:txBody>
      </p:sp>
    </p:spTree>
  </p:cSld>
  <p:clrMapOvr>
    <a:masterClrMapping/>
  </p:clrMapOvr>
  <p:transition advTm="7863"/>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75656" y="476672"/>
            <a:ext cx="5184576" cy="369332"/>
          </a:xfrm>
          <a:prstGeom prst="rect">
            <a:avLst/>
          </a:prstGeom>
        </p:spPr>
        <p:txBody>
          <a:bodyPr wrap="square">
            <a:spAutoFit/>
          </a:bodyPr>
          <a:lstStyle/>
          <a:p>
            <a:pPr algn="ctr"/>
            <a:r>
              <a:rPr lang="fr-FR" dirty="0" smtClean="0"/>
              <a:t> </a:t>
            </a:r>
            <a:r>
              <a:rPr lang="fr-FR" dirty="0" smtClean="0">
                <a:solidFill>
                  <a:srgbClr val="FF0000"/>
                </a:solidFill>
              </a:rPr>
              <a:t>différentes approches utilisées</a:t>
            </a:r>
            <a:r>
              <a:rPr lang="fr-FR" dirty="0" smtClean="0"/>
              <a:t> </a:t>
            </a:r>
            <a:endParaRPr lang="fr-FR" dirty="0" smtClean="0"/>
          </a:p>
        </p:txBody>
      </p:sp>
      <p:sp>
        <p:nvSpPr>
          <p:cNvPr id="3" name="Rectangle 2"/>
          <p:cNvSpPr/>
          <p:nvPr/>
        </p:nvSpPr>
        <p:spPr>
          <a:xfrm>
            <a:off x="827584" y="1166843"/>
            <a:ext cx="7632848" cy="4618059"/>
          </a:xfrm>
          <a:prstGeom prst="rect">
            <a:avLst/>
          </a:prstGeom>
        </p:spPr>
        <p:txBody>
          <a:bodyPr wrap="square">
            <a:spAutoFit/>
          </a:bodyPr>
          <a:lstStyle/>
          <a:p>
            <a:pPr algn="l">
              <a:lnSpc>
                <a:spcPct val="150000"/>
              </a:lnSpc>
            </a:pPr>
            <a:r>
              <a:rPr lang="fr-FR" dirty="0" smtClean="0"/>
              <a:t>L'analyse du fonctionnement d'un bassin versant peut être abordée de différentes manières. </a:t>
            </a:r>
            <a:endParaRPr lang="fr-FR" dirty="0" smtClean="0"/>
          </a:p>
          <a:p>
            <a:pPr algn="l">
              <a:lnSpc>
                <a:spcPct val="150000"/>
              </a:lnSpc>
              <a:buFontTx/>
              <a:buChar char="-"/>
            </a:pPr>
            <a:r>
              <a:rPr lang="fr-FR" dirty="0" smtClean="0"/>
              <a:t>la </a:t>
            </a:r>
            <a:r>
              <a:rPr lang="fr-FR" dirty="0" smtClean="0"/>
              <a:t>première est celle de la représentation mathématique pure des processus physiques qui consiste à : • établir des équations différentielles régissant les phénomènes physiques; • déterminer les séries d'équations et les conditions aux limites pour chaque type de bassin; • essayer de résoudre le problème résultant pour une entrée de pluie donnée en tenant compte des autres facteurs météorologiques. </a:t>
            </a:r>
            <a:endParaRPr lang="fr-FR" dirty="0" smtClean="0"/>
          </a:p>
          <a:p>
            <a:pPr algn="l">
              <a:lnSpc>
                <a:spcPct val="150000"/>
              </a:lnSpc>
              <a:buFontTx/>
              <a:buChar char="-"/>
            </a:pPr>
            <a:r>
              <a:rPr lang="fr-FR" dirty="0" smtClean="0"/>
              <a:t>- </a:t>
            </a:r>
            <a:r>
              <a:rPr lang="fr-FR" dirty="0" smtClean="0"/>
              <a:t>la seconde, à l'opposé de la précédente, est l'approche dite "analyse du modèle boîte noire". Toute prise en considération des processus hydrologiques est mise de coté. </a:t>
            </a:r>
            <a:endParaRPr lang="ar-DZ"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446</TotalTime>
  <Words>480</Words>
  <Application>Microsoft Office PowerPoint</Application>
  <PresentationFormat>Affichage à l'écran (4:3)</PresentationFormat>
  <Paragraphs>33</Paragraphs>
  <Slides>9</Slides>
  <Notes>1</Notes>
  <HiddenSlides>0</HiddenSlides>
  <MMClips>2</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Débit</vt:lpstr>
      <vt:lpstr>Modélisation  Hydrologique</vt:lpstr>
      <vt:lpstr>Diapositive 2</vt:lpstr>
      <vt:lpstr>Diapositive 3</vt:lpstr>
      <vt:lpstr>Diapositive 4</vt:lpstr>
      <vt:lpstr>Diapositive 5</vt:lpstr>
      <vt:lpstr>Diapositive 6</vt:lpstr>
      <vt:lpstr>Diapositive 7</vt:lpstr>
      <vt:lpstr>Diapositive 8</vt:lpstr>
      <vt:lpstr>Diapositive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35</cp:revision>
  <dcterms:created xsi:type="dcterms:W3CDTF">2020-12-06T21:48:22Z</dcterms:created>
  <dcterms:modified xsi:type="dcterms:W3CDTF">2020-12-08T14:30:16Z</dcterms:modified>
</cp:coreProperties>
</file>