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1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1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7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1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1962-7693-4592-8B0C-4C2B5BFFA8B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Niveau: Master 1                       Semestre: 1</a:t>
            </a:r>
          </a:p>
          <a:p>
            <a:pPr marL="0" indent="0" algn="just">
              <a:buNone/>
            </a:pPr>
            <a:r>
              <a:rPr lang="fr-FR" dirty="0" smtClean="0"/>
              <a:t>Domaine: Gestion des risques et </a:t>
            </a:r>
            <a:r>
              <a:rPr lang="fr-FR" dirty="0" smtClean="0"/>
              <a:t>sécurité </a:t>
            </a:r>
            <a:r>
              <a:rPr lang="fr-FR" dirty="0" smtClean="0"/>
              <a:t>civile</a:t>
            </a:r>
          </a:p>
          <a:p>
            <a:pPr marL="0" indent="0" algn="just">
              <a:buNone/>
            </a:pPr>
            <a:r>
              <a:rPr lang="fr-FR" dirty="0" smtClean="0"/>
              <a:t>Matière: Législation urbaine</a:t>
            </a:r>
          </a:p>
          <a:p>
            <a:pPr marL="0" indent="0" algn="just">
              <a:buNone/>
            </a:pPr>
            <a:r>
              <a:rPr lang="fr-FR" dirty="0" smtClean="0"/>
              <a:t>Enseignant: BENDIB </a:t>
            </a:r>
            <a:r>
              <a:rPr lang="fr-FR" dirty="0" err="1" smtClean="0"/>
              <a:t>Abdelhalim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Séquence: C04/7</a:t>
            </a:r>
          </a:p>
          <a:p>
            <a:pPr marL="0" indent="0" algn="just">
              <a:buNone/>
            </a:pPr>
            <a:r>
              <a:rPr lang="fr-FR" dirty="0" smtClean="0"/>
              <a:t>Code de la ressource: M1_GRPC_CLU_C04/7</a:t>
            </a:r>
          </a:p>
        </p:txBody>
      </p:sp>
    </p:spTree>
    <p:extLst>
      <p:ext uri="{BB962C8B-B14F-4D97-AF65-F5344CB8AC3E}">
        <p14:creationId xmlns:p14="http://schemas.microsoft.com/office/powerpoint/2010/main" val="41032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2-3 rapport d’évaluation des biens à </a:t>
            </a:r>
            <a:r>
              <a:rPr lang="fr-FR" b="1" dirty="0" smtClean="0"/>
              <a:t>exproprier</a:t>
            </a:r>
          </a:p>
          <a:p>
            <a:pPr marL="0" indent="0" algn="just">
              <a:buNone/>
            </a:pPr>
            <a:r>
              <a:rPr lang="fr-FR" b="1" dirty="0" smtClean="0"/>
              <a:t> </a:t>
            </a:r>
            <a:endParaRPr lang="en-US" dirty="0"/>
          </a:p>
          <a:p>
            <a:pPr algn="just"/>
            <a:r>
              <a:rPr lang="fr-FR" dirty="0"/>
              <a:t>Les services de l’administration des domaines sont saisis du dossier comportant l’acte de déclaration d’utilité publique et le plan parcellaire. Ces services établissent un rapport d’évaluation des biens à exproprier.</a:t>
            </a:r>
            <a:endParaRPr lang="en-US" dirty="0"/>
          </a:p>
          <a:p>
            <a:pPr algn="just"/>
            <a:r>
              <a:rPr lang="fr-FR" dirty="0"/>
              <a:t>Le montant des indemnités d’expropriation doit être juste et équitable.</a:t>
            </a:r>
            <a:endParaRPr lang="en-US" dirty="0"/>
          </a:p>
          <a:p>
            <a:pPr algn="just"/>
            <a:r>
              <a:rPr lang="fr-FR" dirty="0"/>
              <a:t>Il doit couvrir l’intégralité du préjudice causé par l’expropriation.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2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Ce montant est fixé d’après la valeur réelle des biens, telle qu’elle résulte de leur nature ou consistance, et de leur utilisation effective.</a:t>
            </a:r>
            <a:endParaRPr lang="en-US" dirty="0"/>
          </a:p>
          <a:p>
            <a:pPr algn="just"/>
            <a:r>
              <a:rPr lang="fr-FR" dirty="0"/>
              <a:t>Cette valeur réelle est appréciée au jour où l’évaluation domaniale est effectuée.</a:t>
            </a:r>
            <a:endParaRPr lang="en-US" dirty="0"/>
          </a:p>
          <a:p>
            <a:pPr algn="just"/>
            <a:r>
              <a:rPr lang="fr-FR" dirty="0"/>
              <a:t>Il n’est pas tenu compte des améliorations de toute nature faite dans le but d’obtenir une indemnisation plus élevée.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b="1" dirty="0"/>
              <a:t>2-4 l’acte administratif de cessibilité des </a:t>
            </a:r>
            <a:r>
              <a:rPr lang="fr-FR" b="1" dirty="0" smtClean="0"/>
              <a:t>biens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Sur la base du rapport d’indemnisation établi par les services des domaines, il est dressé un acte de cessibilité des biens.</a:t>
            </a:r>
            <a:endParaRPr lang="en-US" dirty="0"/>
          </a:p>
          <a:p>
            <a:pPr algn="just"/>
            <a:r>
              <a:rPr lang="fr-FR" dirty="0"/>
              <a:t>Il comporte la liste des immeubles à exproprier, l’identité du propriétaire et l’indication du montant de l’indemnité y compris le mode de calcul.</a:t>
            </a:r>
            <a:endParaRPr lang="en-US" dirty="0"/>
          </a:p>
          <a:p>
            <a:pPr algn="just"/>
            <a:r>
              <a:rPr lang="fr-FR" dirty="0"/>
              <a:t>Les dispositions de l’ordonnance 76-48 du 24 avril 1976 fixant les règles de l’expropriation pour cause d’utilité publique, sont abrogées.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1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45720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L’expropriation pour utilité publique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0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 txBox="1">
            <a:spLocks/>
          </p:cNvSpPr>
          <p:nvPr/>
        </p:nvSpPr>
        <p:spPr>
          <a:xfrm>
            <a:off x="304800" y="5334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b="1" dirty="0"/>
              <a:t>1- </a:t>
            </a:r>
            <a:r>
              <a:rPr lang="fr-FR" b="1" dirty="0" smtClean="0"/>
              <a:t>Définition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L’expropriation pour cause d’utilité publique constitue selon la loi 91-11 du 27 avril 1991 un mode exceptionnel d’acquisition de biens ou de droits immobiliers.</a:t>
            </a:r>
            <a:endParaRPr lang="en-US" dirty="0"/>
          </a:p>
          <a:p>
            <a:pPr algn="just"/>
            <a:r>
              <a:rPr lang="fr-FR" dirty="0"/>
              <a:t>Cette expropriation n’intervient que lorsque le recours à tous les autres moyens a abouti à un résultat négatif.</a:t>
            </a:r>
            <a:endParaRPr lang="en-US" dirty="0"/>
          </a:p>
          <a:p>
            <a:pPr algn="just"/>
            <a:r>
              <a:rPr lang="fr-FR" dirty="0"/>
              <a:t>Elle n’est possible que pour la mise en œuvre d’opérations résultant de l’application des instruments réguliers d’urbanisme.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b="1" dirty="0"/>
              <a:t>2- déroulement du processus </a:t>
            </a:r>
            <a:r>
              <a:rPr lang="fr-FR" b="1" dirty="0" smtClean="0"/>
              <a:t>d’expropriation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Selon l’article 3 de la loi 91-11, l’expropriation obéit à une procédure comportant au préalable :</a:t>
            </a:r>
            <a:endParaRPr lang="en-US" dirty="0"/>
          </a:p>
          <a:p>
            <a:pPr lvl="0" algn="just"/>
            <a:r>
              <a:rPr lang="fr-FR" dirty="0"/>
              <a:t>Une déclaration d’utilité publique</a:t>
            </a:r>
            <a:endParaRPr lang="en-US" dirty="0"/>
          </a:p>
          <a:p>
            <a:pPr lvl="0" algn="just"/>
            <a:r>
              <a:rPr lang="fr-FR" dirty="0"/>
              <a:t>Une détermination complète des biens à exproprier et l’identification des propriétaires et titulaires de droits.</a:t>
            </a:r>
            <a:endParaRPr lang="en-US" dirty="0"/>
          </a:p>
          <a:p>
            <a:pPr lvl="0" algn="just"/>
            <a:r>
              <a:rPr lang="fr-FR" dirty="0"/>
              <a:t>Un rapport d’évaluation des biens et droits à exproprier</a:t>
            </a:r>
            <a:endParaRPr lang="en-US" dirty="0"/>
          </a:p>
          <a:p>
            <a:pPr lvl="0" algn="just"/>
            <a:r>
              <a:rPr lang="fr-FR" dirty="0"/>
              <a:t>Un acte administratif de cessibilité des biens et droits à exproprier</a:t>
            </a:r>
            <a:endParaRPr lang="en-US" dirty="0"/>
          </a:p>
          <a:p>
            <a:pPr lvl="0" algn="just"/>
            <a:r>
              <a:rPr lang="fr-FR" dirty="0"/>
              <a:t>La disponibilité des crédits nécessaires à l’indemnisation préalable des biens.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1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2-1 déclaration d’utilité </a:t>
            </a:r>
            <a:r>
              <a:rPr lang="fr-FR" b="1" dirty="0" smtClean="0"/>
              <a:t>publique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La procédure de déclaration d’utilité publique est procédée d’une enquête visant à établir l’effectivité de la dite utilité publique.</a:t>
            </a:r>
            <a:endParaRPr lang="en-US" dirty="0"/>
          </a:p>
          <a:p>
            <a:pPr algn="just"/>
            <a:r>
              <a:rPr lang="fr-FR" dirty="0"/>
              <a:t>Les enquêteurs ne doivent pas relever de l’administration expropriante, ni avoir des relations d’intérêt avec les expropriés.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3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L’acte portant la déclaration d’utilité publique doit indiquer :</a:t>
            </a:r>
            <a:endParaRPr lang="en-US" dirty="0"/>
          </a:p>
          <a:p>
            <a:pPr lvl="0" algn="just"/>
            <a:r>
              <a:rPr lang="fr-FR" dirty="0"/>
              <a:t>Les objectifs de l’expropriation envisagée</a:t>
            </a:r>
            <a:endParaRPr lang="en-US" dirty="0"/>
          </a:p>
          <a:p>
            <a:pPr lvl="0" algn="just"/>
            <a:r>
              <a:rPr lang="fr-FR" dirty="0"/>
              <a:t>La superficie et la localisation des terrains à exproprier</a:t>
            </a:r>
            <a:endParaRPr lang="en-US" dirty="0"/>
          </a:p>
          <a:p>
            <a:pPr lvl="0" algn="just"/>
            <a:r>
              <a:rPr lang="fr-FR" dirty="0"/>
              <a:t>La consistance des travaux à engager</a:t>
            </a:r>
            <a:endParaRPr lang="en-US" dirty="0"/>
          </a:p>
          <a:p>
            <a:pPr lvl="0" algn="just"/>
            <a:r>
              <a:rPr lang="fr-FR" dirty="0"/>
              <a:t>Une appréciation des dépenses couvrant les opérations d’expropriation </a:t>
            </a:r>
            <a:endParaRPr lang="en-US" dirty="0"/>
          </a:p>
          <a:p>
            <a:pPr lvl="0" algn="just"/>
            <a:r>
              <a:rPr lang="fr-FR" dirty="0"/>
              <a:t>Le délai maximal assigné à la réalisation de l’expropriation (4 ans).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Sous peine de nullité, l’acte de déclaration d’utilité publique est :</a:t>
            </a:r>
            <a:endParaRPr lang="en-US" dirty="0"/>
          </a:p>
          <a:p>
            <a:pPr lvl="0" algn="just"/>
            <a:r>
              <a:rPr lang="fr-FR" dirty="0"/>
              <a:t>Publié selon le cas au journal officiel ou au recueil des actes administratifs de </a:t>
            </a:r>
            <a:r>
              <a:rPr lang="fr-FR" dirty="0" err="1"/>
              <a:t>wailaya</a:t>
            </a:r>
            <a:r>
              <a:rPr lang="fr-FR" dirty="0"/>
              <a:t>.</a:t>
            </a:r>
            <a:endParaRPr lang="en-US" dirty="0"/>
          </a:p>
          <a:p>
            <a:pPr lvl="0" algn="just"/>
            <a:r>
              <a:rPr lang="fr-FR" dirty="0"/>
              <a:t>Notifié à chacun des intéressés</a:t>
            </a:r>
            <a:endParaRPr lang="en-US" dirty="0"/>
          </a:p>
          <a:p>
            <a:pPr lvl="0" algn="just"/>
            <a:r>
              <a:rPr lang="fr-FR" dirty="0"/>
              <a:t>Affiché au chef-lieu de la commune de la situation des biens à exproprier.</a:t>
            </a:r>
            <a:endParaRPr lang="en-US" dirty="0"/>
          </a:p>
          <a:p>
            <a:pPr algn="just"/>
            <a:r>
              <a:rPr lang="fr-FR" dirty="0"/>
              <a:t>Toute partie intéressée peut former un recours contre l’acte devant la juridiction compétente.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023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b="1" dirty="0"/>
              <a:t>2-2 détermination des biens à </a:t>
            </a:r>
            <a:r>
              <a:rPr lang="fr-FR" b="1" dirty="0" smtClean="0"/>
              <a:t>exproprier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Selon l’article 16, et durant la période fixée par l’acte de déclaration, il est procédé à la détermination des biens et droits immobiliers et à l’identification des propriétaires et titulaires de droits à exproprier. A ce titre une enquête parcellaire est effectuée.</a:t>
            </a:r>
            <a:endParaRPr lang="en-US" dirty="0"/>
          </a:p>
          <a:p>
            <a:pPr algn="just"/>
            <a:r>
              <a:rPr lang="fr-FR" dirty="0"/>
              <a:t>Le plan parcellaire consiste en un plan régulier des terrains et constructions à exproprier. Il indique la nature et la consistance exacte des immeubles concernés.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7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Lorsque l’expropriation porte seulement sur une partie d’un immeuble, le plan parcellaire doit ressortir à la fois l’ensemble de la propriété et la partie à exproprier.</a:t>
            </a:r>
            <a:endParaRPr lang="en-US" dirty="0"/>
          </a:p>
          <a:p>
            <a:pPr algn="just"/>
            <a:r>
              <a:rPr lang="fr-FR" dirty="0"/>
              <a:t>Le plan parcellaire est accompagné de la liste des propriétaires et autres titulaires de droits réels.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55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504</Words>
  <Application>Microsoft Office PowerPoint</Application>
  <PresentationFormat>Affichage à l'écran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23</cp:revision>
  <dcterms:created xsi:type="dcterms:W3CDTF">2020-10-22T12:25:17Z</dcterms:created>
  <dcterms:modified xsi:type="dcterms:W3CDTF">2020-10-31T11:23:41Z</dcterms:modified>
</cp:coreProperties>
</file>