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660B8-961A-4E85-A83A-6B2A5E2EEA4C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49413-51A8-4019-9900-96C87A7F662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b="1" dirty="0" smtClean="0"/>
              <a:t>الحاجة للانتماء أو للاندماج الاجتماعي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b="1" dirty="0" smtClean="0">
                <a:solidFill>
                  <a:schemeClr val="tx1"/>
                </a:solidFill>
              </a:rPr>
              <a:t>الرابط الذي يبنى مع أفراد الجماعة من حولنا</a:t>
            </a:r>
          </a:p>
          <a:p>
            <a:r>
              <a:rPr lang="ar-DZ" b="1" dirty="0" smtClean="0">
                <a:solidFill>
                  <a:schemeClr val="tx1"/>
                </a:solidFill>
              </a:rPr>
              <a:t>للشعور بالانتماء دور حيوي لوجودنا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r" rtl="1"/>
            <a:r>
              <a:rPr lang="ar-DZ" dirty="0" smtClean="0"/>
              <a:t>يدعو الباحث هذه الظاهرة "أثر الخذلان الأصلي" لأن فقدان الوهم الذي يغذي  رغبة الأولياء في الطفل ،هذه الرغبة التي  ترتكز على النرجسية الأبوية </a:t>
            </a:r>
            <a:r>
              <a:rPr lang="ar-DZ" dirty="0" err="1" smtClean="0"/>
              <a:t>و</a:t>
            </a:r>
            <a:r>
              <a:rPr lang="ar-DZ" dirty="0" smtClean="0"/>
              <a:t> خلودها. </a:t>
            </a:r>
          </a:p>
          <a:p>
            <a:r>
              <a:rPr lang="fr-FR" sz="2400" dirty="0" smtClean="0">
                <a:latin typeface="Comic Sans MS" pitchFamily="66" charset="0"/>
              </a:rPr>
              <a:t>se fonde dans le narcissisme parental et ses vœux d’immortalité. Comme énoncé par Freud 1914</a:t>
            </a:r>
            <a:r>
              <a:rPr lang="ar-DZ" sz="2400" dirty="0" smtClean="0">
                <a:latin typeface="Comic Sans MS" pitchFamily="66" charset="0"/>
              </a:rPr>
              <a:t>.</a:t>
            </a:r>
          </a:p>
          <a:p>
            <a:pPr algn="r" rtl="1"/>
            <a:r>
              <a:rPr lang="ar-DZ" dirty="0" smtClean="0"/>
              <a:t>حسب </a:t>
            </a:r>
            <a:r>
              <a:rPr lang="ar-DZ" dirty="0" err="1" smtClean="0"/>
              <a:t>فرويد</a:t>
            </a:r>
            <a:r>
              <a:rPr lang="ar-DZ" dirty="0" smtClean="0"/>
              <a:t> إحياء وضمان خلود النرجسية الأبوية يمثل إحدى الوظائف الأساسية للطفل الذي يكون الوديع والحامل لها </a:t>
            </a:r>
            <a:r>
              <a:rPr lang="ar-DZ" dirty="0" err="1" smtClean="0"/>
              <a:t>ف</a:t>
            </a:r>
            <a:r>
              <a:rPr lang="ar-DZ" dirty="0" smtClean="0"/>
              <a:t>"جلالة الطفل" يقوم بتلبية جميع الرغبات التي لم يتمكن الوالدان من تحقيقها.</a:t>
            </a:r>
          </a:p>
          <a:p>
            <a:pPr algn="r" rtl="1"/>
            <a:r>
              <a:rPr lang="ar-DZ" dirty="0" smtClean="0"/>
              <a:t>الشذوذ أو الإعاقة تحطم هذا الأمل في الخلود النرجسي</a:t>
            </a:r>
            <a:r>
              <a:rPr lang="ar-DZ" sz="2400" dirty="0" smtClean="0"/>
              <a:t>.</a:t>
            </a:r>
            <a:endParaRPr lang="fr-FR" sz="24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r" rtl="1"/>
            <a:r>
              <a:rPr lang="ar-DZ" dirty="0" err="1" smtClean="0"/>
              <a:t>ان</a:t>
            </a:r>
            <a:r>
              <a:rPr lang="ar-DZ" dirty="0" smtClean="0"/>
              <a:t> اختلاف الشخص المعاق يضعه في حالة من </a:t>
            </a:r>
            <a:r>
              <a:rPr lang="ar-DZ" dirty="0" err="1" smtClean="0"/>
              <a:t>الانكسارللجيل</a:t>
            </a:r>
            <a:r>
              <a:rPr lang="fr-FR" dirty="0" smtClean="0">
                <a:latin typeface="Comic Sans MS" pitchFamily="66" charset="0"/>
              </a:rPr>
              <a:t> « dégénération » </a:t>
            </a:r>
            <a:r>
              <a:rPr lang="ar-DZ" dirty="0" smtClean="0"/>
              <a:t>" بمعنى الفجوة بين الذات </a:t>
            </a:r>
            <a:r>
              <a:rPr lang="ar-DZ" dirty="0" err="1" smtClean="0"/>
              <a:t>اللانمطية</a:t>
            </a:r>
            <a:r>
              <a:rPr lang="ar-DZ" dirty="0" smtClean="0"/>
              <a:t> (الغير معيارية) ونسبه لجيله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sa lignée générationnelle</a:t>
            </a:r>
            <a:r>
              <a:rPr lang="ar-DZ" sz="2400" dirty="0" smtClean="0"/>
              <a:t>.</a:t>
            </a:r>
          </a:p>
          <a:p>
            <a:pPr algn="r" rtl="1"/>
            <a:r>
              <a:rPr lang="ar-DZ" dirty="0" smtClean="0"/>
              <a:t>المشكل يخص الهوية الإنسانية للوالدين ، الإعاقة تطرح مشكلة الانتماء إلى الجنس البشري فتهاجم شعور </a:t>
            </a:r>
            <a:r>
              <a:rPr lang="ar-DZ" dirty="0" err="1" smtClean="0"/>
              <a:t>الانسنة</a:t>
            </a:r>
            <a:r>
              <a:rPr lang="ar-DZ" dirty="0" smtClean="0"/>
              <a:t> </a:t>
            </a:r>
            <a:r>
              <a:rPr lang="fr-FR" dirty="0" smtClean="0">
                <a:latin typeface="Comic Sans MS" pitchFamily="66" charset="0"/>
              </a:rPr>
              <a:t>d’humanité </a:t>
            </a:r>
            <a:r>
              <a:rPr lang="ar-DZ" dirty="0" smtClean="0"/>
              <a:t>وتولد لديهم تجربة غرابة تعرض تقمصهم للإنسانية ​​للخطر ، أنها تقصي الإنسانية الأبوية.</a:t>
            </a:r>
          </a:p>
          <a:p>
            <a:r>
              <a:rPr lang="fr-FR" sz="2800" dirty="0" smtClean="0">
                <a:latin typeface="Comic Sans MS" pitchFamily="66" charset="0"/>
              </a:rPr>
              <a:t>disqualifie l’humanité parentale</a:t>
            </a:r>
            <a:r>
              <a:rPr lang="fr-FR" dirty="0" smtClean="0">
                <a:latin typeface="Comic Sans MS" pitchFamily="66" charset="0"/>
              </a:rPr>
              <a:t>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الحاجة للانتماء من الحاجات الاجتماعية الأساسية</a:t>
            </a:r>
          </a:p>
          <a:p>
            <a:pPr rtl="1"/>
            <a:r>
              <a:rPr lang="fr-FR" dirty="0" smtClean="0">
                <a:latin typeface="Comic Sans MS" pitchFamily="66" charset="0"/>
              </a:rPr>
              <a:t>A </a:t>
            </a:r>
            <a:r>
              <a:rPr lang="fr-FR" dirty="0" err="1" smtClean="0">
                <a:latin typeface="Comic Sans MS" pitchFamily="66" charset="0"/>
              </a:rPr>
              <a:t>Theory</a:t>
            </a:r>
            <a:r>
              <a:rPr lang="fr-FR" dirty="0" smtClean="0">
                <a:latin typeface="Comic Sans MS" pitchFamily="66" charset="0"/>
              </a:rPr>
              <a:t> of </a:t>
            </a:r>
            <a:r>
              <a:rPr lang="fr-FR" dirty="0" err="1" smtClean="0">
                <a:latin typeface="Comic Sans MS" pitchFamily="66" charset="0"/>
              </a:rPr>
              <a:t>Human</a:t>
            </a:r>
            <a:r>
              <a:rPr lang="fr-FR" dirty="0" smtClean="0">
                <a:latin typeface="Comic Sans MS" pitchFamily="66" charset="0"/>
              </a:rPr>
              <a:t> Motivation </a:t>
            </a:r>
            <a:r>
              <a:rPr lang="fr-FR" dirty="0" err="1" smtClean="0">
                <a:latin typeface="Comic Sans MS" pitchFamily="66" charset="0"/>
              </a:rPr>
              <a:t>Maslow</a:t>
            </a:r>
            <a:r>
              <a:rPr lang="ar-DZ" dirty="0" smtClean="0">
                <a:latin typeface="Comic Sans MS" pitchFamily="66" charset="0"/>
              </a:rPr>
              <a:t> </a:t>
            </a:r>
            <a:endParaRPr lang="fr-FR" dirty="0" smtClean="0">
              <a:latin typeface="Comic Sans MS" pitchFamily="66" charset="0"/>
            </a:endParaRPr>
          </a:p>
          <a:p>
            <a:pPr rtl="1"/>
            <a:endParaRPr lang="fr-FR" dirty="0">
              <a:latin typeface="Comic Sans MS" pitchFamily="66" charset="0"/>
            </a:endParaRPr>
          </a:p>
          <a:p>
            <a:pPr rtl="1">
              <a:buNone/>
            </a:pPr>
            <a:r>
              <a:rPr lang="ar-DZ" dirty="0" smtClean="0">
                <a:latin typeface="Comic Sans MS" pitchFamily="66" charset="0"/>
              </a:rPr>
              <a:t>. 194</a:t>
            </a:r>
            <a:r>
              <a:rPr lang="ar-DZ" dirty="0" smtClean="0"/>
              <a:t>3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يشير </a:t>
            </a:r>
            <a:r>
              <a:rPr lang="ar-DZ" dirty="0" err="1" smtClean="0"/>
              <a:t>ماسلو</a:t>
            </a:r>
            <a:r>
              <a:rPr lang="ar-DZ" dirty="0" smtClean="0"/>
              <a:t> في نظريته </a:t>
            </a:r>
            <a:r>
              <a:rPr lang="ar-DZ" dirty="0" err="1" smtClean="0"/>
              <a:t>الى</a:t>
            </a:r>
            <a:r>
              <a:rPr lang="ar-DZ" dirty="0" smtClean="0"/>
              <a:t> احتياجات مختلفة عند الفرد. و يلاحظ أن أي شيء لا يتناسب مع "هرم </a:t>
            </a:r>
            <a:r>
              <a:rPr lang="ar-DZ" dirty="0" err="1" smtClean="0"/>
              <a:t>ماسلو</a:t>
            </a:r>
            <a:r>
              <a:rPr lang="ar-DZ" dirty="0" smtClean="0"/>
              <a:t>" يكون ”رغبة“. وعليه تقوم حياة الفرد على مجموعات من الحاجات على النحو التالي:</a:t>
            </a:r>
          </a:p>
          <a:p>
            <a:pPr algn="r" rtl="1"/>
            <a:r>
              <a:rPr lang="ar-DZ" dirty="0" smtClean="0"/>
              <a:t>الحاجة </a:t>
            </a:r>
            <a:r>
              <a:rPr lang="ar-DZ" dirty="0" err="1" smtClean="0"/>
              <a:t>الفزيولوجية</a:t>
            </a:r>
            <a:r>
              <a:rPr lang="ar-DZ" dirty="0" smtClean="0"/>
              <a:t> ، الحاجة للأمن ، الحاجة للانتماء ، الحاجة لتقدير الذات </a:t>
            </a:r>
            <a:r>
              <a:rPr lang="ar-DZ" dirty="0" err="1" smtClean="0"/>
              <a:t>و</a:t>
            </a:r>
            <a:r>
              <a:rPr lang="ar-DZ" dirty="0" smtClean="0"/>
              <a:t> الحاجة للإنجاز. </a:t>
            </a:r>
          </a:p>
          <a:p>
            <a:pPr algn="r" rtl="1"/>
            <a:r>
              <a:rPr lang="ar-DZ" dirty="0" err="1" smtClean="0"/>
              <a:t>ماسلو</a:t>
            </a:r>
            <a:r>
              <a:rPr lang="ar-DZ" dirty="0" smtClean="0"/>
              <a:t> (نظرية الدافع البشري)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الفرد في حاجة </a:t>
            </a:r>
            <a:r>
              <a:rPr lang="ar-DZ" dirty="0" err="1" smtClean="0"/>
              <a:t>ان</a:t>
            </a:r>
            <a:r>
              <a:rPr lang="ar-DZ" dirty="0" smtClean="0"/>
              <a:t> يشكل جزءًا لا يتجزأ من المجموعات الاجتماعية (الأسرة ، والأمة ، والدين ، </a:t>
            </a:r>
            <a:r>
              <a:rPr lang="ar-DZ" dirty="0" err="1" smtClean="0"/>
              <a:t>إلخ</a:t>
            </a:r>
            <a:r>
              <a:rPr lang="ar-DZ" dirty="0" smtClean="0"/>
              <a:t>) والتي يتقاسم معها في خصائص معينة كالأنشطة ، الأفكار ، الآراء ، والقيم والمعتقدات.</a:t>
            </a:r>
          </a:p>
          <a:p>
            <a:pPr algn="r" rtl="1"/>
            <a:r>
              <a:rPr lang="ar-DZ" dirty="0" smtClean="0"/>
              <a:t>انه في آن واحد وسيلة للتعرف على الذات والاعتراف </a:t>
            </a:r>
            <a:r>
              <a:rPr lang="ar-DZ" dirty="0" err="1" smtClean="0"/>
              <a:t>بها</a:t>
            </a:r>
            <a:r>
              <a:rPr lang="ar-DZ" dirty="0" smtClean="0"/>
              <a:t> ، كما انه يوفرا لشعور بالقبول من خلال نظرة الآخر الذي يعرّف الفرد بأنه مساو’مضاه </a:t>
            </a:r>
            <a:r>
              <a:rPr lang="ar-DZ" dirty="0" err="1" smtClean="0"/>
              <a:t>و</a:t>
            </a:r>
            <a:r>
              <a:rPr lang="ar-DZ" dirty="0" smtClean="0"/>
              <a:t> شبيه </a:t>
            </a:r>
            <a:r>
              <a:rPr lang="ar-DZ" dirty="0" err="1" smtClean="0"/>
              <a:t>اذ</a:t>
            </a:r>
            <a:r>
              <a:rPr lang="ar-DZ" dirty="0" smtClean="0"/>
              <a:t> يكون بذلك  محددا للحالة النفسية.</a:t>
            </a:r>
          </a:p>
          <a:p>
            <a:pPr algn="r" rtl="1"/>
            <a:r>
              <a:rPr lang="ar-DZ" dirty="0" smtClean="0"/>
              <a:t>يعتبر كذلك أساس  الأهمية التي يوليها الفرد لذاته بحيث  أنه مصدر التحفيز والثقة بالنفس وتحسين تقدير الذات.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تتمثل وظيفة الجماعة في توفير مكانة للفرد من خلال الدور المخول له فهي تعمل كمرجع ومعيار ؛ تؤثر على الفرد وتقوي أمنه وتشارك في بناء هويته.</a:t>
            </a:r>
          </a:p>
          <a:p>
            <a:pPr algn="r" rtl="1"/>
            <a:r>
              <a:rPr lang="ar-DZ" dirty="0" smtClean="0"/>
              <a:t>يشارك الشعور بالانتماء في البعد الاجتماعي للهوية ويبقى في حركة </a:t>
            </a:r>
            <a:r>
              <a:rPr lang="ar-DZ" dirty="0" err="1" smtClean="0"/>
              <a:t>و</a:t>
            </a:r>
            <a:r>
              <a:rPr lang="ar-DZ" dirty="0" smtClean="0"/>
              <a:t> ديناميكية طوال الحياة اثر الانتقال </a:t>
            </a:r>
            <a:r>
              <a:rPr lang="fr-FR" dirty="0" smtClean="0">
                <a:latin typeface="Comic Sans MS" pitchFamily="66" charset="0"/>
              </a:rPr>
              <a:t>affiliations </a:t>
            </a:r>
            <a:r>
              <a:rPr lang="ar-DZ" dirty="0" smtClean="0"/>
              <a:t>والمرور من جماعة إلى أخرى ، بكل التأثيرات التي يمكن أن تمارسها على الفرد.</a:t>
            </a:r>
          </a:p>
          <a:p>
            <a:pPr algn="r" rtl="1"/>
            <a:r>
              <a:rPr lang="ar-DZ" dirty="0" smtClean="0"/>
              <a:t>إنه انعكاس وتعبير عن هذه الهوية الاجتماعية وهو ضروري للتوازن النفسي.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العقد النرجسي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هو تكوين لا واعي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fr-FR" sz="2800" dirty="0" smtClean="0">
                <a:latin typeface="Comic Sans MS" pitchFamily="66" charset="0"/>
              </a:rPr>
              <a:t>une formation  inconsciente</a:t>
            </a:r>
            <a:r>
              <a:rPr lang="ar-DZ" dirty="0" smtClean="0"/>
              <a:t> للرابطة التي تجمع الطفل </a:t>
            </a:r>
            <a:r>
              <a:rPr lang="ar-DZ" dirty="0" err="1" smtClean="0"/>
              <a:t>و</a:t>
            </a:r>
            <a:r>
              <a:rPr lang="ar-DZ" dirty="0" smtClean="0"/>
              <a:t> والديه بالأجيال السابقة وبشكل خاص بالجماعة في الإطار الاجتماعي ككل.</a:t>
            </a:r>
          </a:p>
          <a:p>
            <a:pPr algn="r" rtl="1"/>
            <a:r>
              <a:rPr lang="ar-DZ" dirty="0" smtClean="0"/>
              <a:t>يتمثل </a:t>
            </a:r>
            <a:r>
              <a:rPr lang="ar-DZ" dirty="0" err="1" smtClean="0"/>
              <a:t>او</a:t>
            </a:r>
            <a:r>
              <a:rPr lang="ar-DZ" dirty="0" smtClean="0"/>
              <a:t> يدلي على مهمة المولود التي يدور فحواها حول ضمان استمرارية الجيل مقابل اعتراف المجموعة </a:t>
            </a:r>
            <a:r>
              <a:rPr lang="ar-DZ" dirty="0" err="1" smtClean="0"/>
              <a:t>به</a:t>
            </a:r>
            <a:r>
              <a:rPr lang="ar-DZ" dirty="0" smtClean="0"/>
              <a:t> و منحه مكان بداخلها.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r" rtl="1"/>
            <a:r>
              <a:rPr lang="ar-DZ" dirty="0" smtClean="0"/>
              <a:t>حسب </a:t>
            </a:r>
            <a:r>
              <a:rPr lang="ar-DZ" dirty="0" err="1" smtClean="0"/>
              <a:t>اولانيي</a:t>
            </a:r>
            <a:r>
              <a:rPr lang="ar-DZ" dirty="0" smtClean="0"/>
              <a:t> </a:t>
            </a:r>
            <a:r>
              <a:rPr lang="fr-FR" i="1" dirty="0" err="1" smtClean="0">
                <a:latin typeface="Comic Sans MS" pitchFamily="66" charset="0"/>
              </a:rPr>
              <a:t>Aulagnier</a:t>
            </a:r>
            <a:r>
              <a:rPr lang="ar-DZ" dirty="0" smtClean="0"/>
              <a:t>ينضم الموضوع إلى سلسلة التي من خلالها يصبح حلقة ،بفضل هذا العقد ،إذ انه يقوم بدور الناقل  </a:t>
            </a:r>
            <a:r>
              <a:rPr lang="ar-DZ" dirty="0" err="1" smtClean="0"/>
              <a:t>و</a:t>
            </a:r>
            <a:r>
              <a:rPr lang="ar-DZ" dirty="0" smtClean="0"/>
              <a:t> يكون في الوقت نفسه وريث يستفيد أيضًا مما تقدمه الجماعة.</a:t>
            </a:r>
          </a:p>
          <a:p>
            <a:pPr algn="r" rtl="1"/>
            <a:r>
              <a:rPr lang="ar-DZ" dirty="0" smtClean="0"/>
              <a:t>هي مسألة التعاقد حول شروط ”فضاء حيث يمكن للموضوع</a:t>
            </a:r>
            <a:r>
              <a:rPr lang="fr-FR" dirty="0" smtClean="0">
                <a:latin typeface="Comic Sans MS" pitchFamily="66" charset="0"/>
              </a:rPr>
              <a:t> </a:t>
            </a:r>
            <a:r>
              <a:rPr lang="ar-DZ" dirty="0" smtClean="0">
                <a:latin typeface="Comic Sans MS" pitchFamily="66" charset="0"/>
              </a:rPr>
              <a:t>”</a:t>
            </a:r>
            <a:r>
              <a:rPr lang="fr-FR" dirty="0" smtClean="0">
                <a:latin typeface="Comic Sans MS" pitchFamily="66" charset="0"/>
              </a:rPr>
              <a:t>le Je</a:t>
            </a:r>
            <a:r>
              <a:rPr lang="ar-DZ" dirty="0" smtClean="0">
                <a:latin typeface="Comic Sans MS" pitchFamily="66" charset="0"/>
              </a:rPr>
              <a:t>“</a:t>
            </a:r>
            <a:r>
              <a:rPr lang="ar-DZ" dirty="0" smtClean="0"/>
              <a:t> </a:t>
            </a:r>
            <a:r>
              <a:rPr lang="ar-DZ" dirty="0" err="1" smtClean="0"/>
              <a:t>ان</a:t>
            </a:r>
            <a:r>
              <a:rPr lang="ar-DZ" dirty="0" smtClean="0"/>
              <a:t> يحدث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ان</a:t>
            </a:r>
            <a:r>
              <a:rPr lang="ar-DZ" dirty="0" smtClean="0"/>
              <a:t> يصير " (</a:t>
            </a:r>
            <a:r>
              <a:rPr lang="fr-FR" dirty="0" err="1" smtClean="0"/>
              <a:t>Aulagnier</a:t>
            </a:r>
            <a:r>
              <a:rPr lang="fr-FR" dirty="0" smtClean="0"/>
              <a:t> </a:t>
            </a:r>
            <a:r>
              <a:rPr lang="ar-DZ" dirty="0" smtClean="0"/>
              <a:t>) مع المتطلبات الخاصة  بالجماعة ( المجموعة الاجتماعية والثقافية) </a:t>
            </a:r>
            <a:r>
              <a:rPr lang="ar-DZ" dirty="0" err="1" smtClean="0"/>
              <a:t>و</a:t>
            </a:r>
            <a:r>
              <a:rPr lang="ar-DZ" dirty="0" smtClean="0"/>
              <a:t> هذا  لضمان الاستفادة من مكان يشغله الطفل مقابل استثماره للجماعة. "عنف التفسير". </a:t>
            </a:r>
          </a:p>
          <a:p>
            <a:r>
              <a:rPr lang="fr-FR" i="1" dirty="0" smtClean="0">
                <a:latin typeface="Comic Sans MS" pitchFamily="66" charset="0"/>
              </a:rPr>
              <a:t>« La violence de l’interprétation ».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انكسار العقد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err="1" smtClean="0"/>
              <a:t>ان</a:t>
            </a:r>
            <a:r>
              <a:rPr lang="ar-DZ" dirty="0" smtClean="0"/>
              <a:t> ولادة طفل  معاق من الأحداث المخلة بتوازن </a:t>
            </a:r>
            <a:r>
              <a:rPr lang="ar-DZ" dirty="0" err="1" smtClean="0"/>
              <a:t>الاسرة</a:t>
            </a:r>
            <a:r>
              <a:rPr lang="ar-DZ" dirty="0" smtClean="0"/>
              <a:t> الداخلي بحيث </a:t>
            </a:r>
            <a:r>
              <a:rPr lang="ar-DZ" dirty="0" err="1" smtClean="0"/>
              <a:t>ان</a:t>
            </a:r>
            <a:r>
              <a:rPr lang="ar-DZ" dirty="0" smtClean="0"/>
              <a:t> العقد النرجسي الذي  يعتبر هو موضوعه يصبح مهددا بالانكسار.</a:t>
            </a:r>
          </a:p>
          <a:p>
            <a:pPr algn="r" rtl="1"/>
            <a:r>
              <a:rPr lang="ar-DZ" dirty="0" smtClean="0"/>
              <a:t>يبين عمل سيكون </a:t>
            </a:r>
            <a:r>
              <a:rPr lang="fr-FR" dirty="0" smtClean="0"/>
              <a:t>A. </a:t>
            </a:r>
            <a:r>
              <a:rPr lang="fr-FR" dirty="0" err="1" smtClean="0"/>
              <a:t>Ciccone</a:t>
            </a:r>
            <a:r>
              <a:rPr lang="fr-FR" dirty="0" smtClean="0"/>
              <a:t> (1999) </a:t>
            </a:r>
            <a:r>
              <a:rPr lang="ar-DZ" dirty="0" smtClean="0"/>
              <a:t>أن الجرح النرجسي الشديد الناجم عن مواجهة الإعاقة تتجلى بشكل أساسي في آثار انكسار العقد النرجسي للعلاقة بين الوالدين والطفل المعاق. كيف يحدث هذا؟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dirty="0" smtClean="0"/>
              <a:t>يتم ذلك عن طريق ردة فعل معنفة تجعل </a:t>
            </a:r>
            <a:r>
              <a:rPr lang="ar-DZ" dirty="0" err="1" smtClean="0"/>
              <a:t>الاولياء</a:t>
            </a:r>
            <a:r>
              <a:rPr lang="ar-DZ" dirty="0" smtClean="0"/>
              <a:t> بالدرجة </a:t>
            </a:r>
            <a:r>
              <a:rPr lang="ar-DZ" dirty="0" err="1" smtClean="0"/>
              <a:t>الاولى</a:t>
            </a:r>
            <a:r>
              <a:rPr lang="ar-DZ" dirty="0" smtClean="0"/>
              <a:t> في حالة نفسية متدهورة .ما يحدث عند أولياء المعاق وعلى وجه الخصوص هو التأثر الشديد بزوال الوهم المفاجئ والوقوع في حالة الخذلان الذي سيكون سبب الانهيار. </a:t>
            </a:r>
          </a:p>
          <a:p>
            <a:pPr algn="r" rtl="1"/>
            <a:r>
              <a:rPr lang="ar-DZ" dirty="0" smtClean="0"/>
              <a:t>يكون ذلك بمثابة كارثة باطنية التي تتطلب عمل إعادة تنظيم شبيها بعمل الحداد.</a:t>
            </a:r>
          </a:p>
          <a:p>
            <a:pPr algn="r" rtl="1"/>
            <a:r>
              <a:rPr lang="ar-DZ" dirty="0" smtClean="0"/>
              <a:t>يكمن الاختلاف في عدم فقدان الموضوع(في هذه الحالة الطفل المعاق) ، وعليه يصبح الحدث الصادم مضطهد لأن وجود الإعاقة </a:t>
            </a:r>
            <a:r>
              <a:rPr lang="ar-DZ" dirty="0" err="1" smtClean="0"/>
              <a:t>و</a:t>
            </a:r>
            <a:r>
              <a:rPr lang="ar-DZ" dirty="0" smtClean="0"/>
              <a:t> معايشتها  </a:t>
            </a:r>
            <a:r>
              <a:rPr lang="ar-DZ" dirty="0" err="1" smtClean="0"/>
              <a:t>يذكرباستمرار</a:t>
            </a:r>
            <a:r>
              <a:rPr lang="ar-DZ" dirty="0" smtClean="0"/>
              <a:t> بالكارثة الأصلية.</a:t>
            </a:r>
          </a:p>
          <a:p>
            <a:r>
              <a:rPr lang="fr-FR" sz="2800" dirty="0" smtClean="0">
                <a:latin typeface="Comic Sans MS" pitchFamily="66" charset="0"/>
              </a:rPr>
              <a:t>handicap est omniprésent rappelant la catastrophe originelle</a:t>
            </a:r>
            <a:endParaRPr lang="fr-FR" sz="28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627</Words>
  <Application>Microsoft Office PowerPoint</Application>
  <PresentationFormat>Affichage à l'écran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الحاجة للانتماء أو للاندماج الاجتماعي</vt:lpstr>
      <vt:lpstr>Diapositive 2</vt:lpstr>
      <vt:lpstr>Diapositive 3</vt:lpstr>
      <vt:lpstr>Diapositive 4</vt:lpstr>
      <vt:lpstr>Diapositive 5</vt:lpstr>
      <vt:lpstr>العقد النرجسي</vt:lpstr>
      <vt:lpstr>Diapositive 7</vt:lpstr>
      <vt:lpstr>انكسار العقد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الحاجة للانتماء أو للاندماج الاجتماعي</dc:title>
  <dc:creator>A</dc:creator>
  <cp:lastModifiedBy>A</cp:lastModifiedBy>
  <cp:revision>13</cp:revision>
  <dcterms:created xsi:type="dcterms:W3CDTF">2021-02-09T09:39:52Z</dcterms:created>
  <dcterms:modified xsi:type="dcterms:W3CDTF">2021-02-09T09:52:53Z</dcterms:modified>
</cp:coreProperties>
</file>