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61" r:id="rId5"/>
    <p:sldId id="259" r:id="rId6"/>
    <p:sldId id="260" r:id="rId7"/>
    <p:sldId id="262" r:id="rId8"/>
    <p:sldId id="264" r:id="rId9"/>
    <p:sldId id="263"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A309A6D-C09C-4548-B29A-6CF363A7E532}" type="datetimeFigureOut">
              <a:rPr lang="fr-FR" smtClean="0"/>
              <a:pPr/>
              <a:t>09/04/2021</a:t>
            </a:fld>
            <a:endParaRPr lang="fr-BE"/>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BE"/>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09/04/2021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AA309A6D-C09C-4548-B29A-6CF363A7E532}" type="datetimeFigureOut">
              <a:rPr lang="fr-FR" smtClean="0"/>
              <a:pPr/>
              <a:t>09/04/2021</a:t>
            </a:fld>
            <a:endParaRPr lang="fr-BE"/>
          </a:p>
        </p:txBody>
      </p:sp>
      <p:sp>
        <p:nvSpPr>
          <p:cNvPr id="5" name="Espace réservé du pied de page 4"/>
          <p:cNvSpPr>
            <a:spLocks noGrp="1"/>
          </p:cNvSpPr>
          <p:nvPr>
            <p:ph type="ftr" sz="quarter" idx="11"/>
          </p:nvPr>
        </p:nvSpPr>
        <p:spPr>
          <a:xfrm>
            <a:off x="457201" y="6248207"/>
            <a:ext cx="5573483" cy="365125"/>
          </a:xfrm>
        </p:spPr>
        <p:txBody>
          <a:bodyPr/>
          <a:lstStyle/>
          <a:p>
            <a:endParaRPr lang="fr-BE"/>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09/04/2021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CF4668DC-857F-487D-BFFA-8C0CA5037977}" type="slidenum">
              <a:rPr lang="fr-BE" smtClean="0"/>
              <a:pPr/>
              <a:t>‹N°›</a:t>
            </a:fld>
            <a:endParaRPr lang="fr-BE"/>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AA309A6D-C09C-4548-B29A-6CF363A7E532}" type="datetimeFigureOut">
              <a:rPr lang="fr-FR" smtClean="0"/>
              <a:pPr/>
              <a:t>09/04/2021</a:t>
            </a:fld>
            <a:endParaRPr lang="fr-BE"/>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F4668DC-857F-487D-BFFA-8C0CA5037977}" type="slidenum">
              <a:rPr lang="fr-BE" smtClean="0"/>
              <a:pPr/>
              <a:t>‹N°›</a:t>
            </a:fld>
            <a:endParaRPr lang="fr-BE"/>
          </a:p>
        </p:txBody>
      </p:sp>
      <p:sp>
        <p:nvSpPr>
          <p:cNvPr id="14" name="Espace réservé du pied de page 13"/>
          <p:cNvSpPr>
            <a:spLocks noGrp="1"/>
          </p:cNvSpPr>
          <p:nvPr>
            <p:ph type="ftr" sz="quarter" idx="12"/>
          </p:nvPr>
        </p:nvSpPr>
        <p:spPr/>
        <p:txBody>
          <a:bodyPr/>
          <a:lstStyle/>
          <a:p>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Espace réservé de la date 7"/>
          <p:cNvSpPr>
            <a:spLocks noGrp="1"/>
          </p:cNvSpPr>
          <p:nvPr>
            <p:ph type="dt" sz="half" idx="15"/>
          </p:nvPr>
        </p:nvSpPr>
        <p:spPr/>
        <p:txBody>
          <a:bodyPr rtlCol="0"/>
          <a:lstStyle/>
          <a:p>
            <a:fld id="{AA309A6D-C09C-4548-B29A-6CF363A7E532}" type="datetimeFigureOut">
              <a:rPr lang="fr-FR" smtClean="0"/>
              <a:pPr/>
              <a:t>09/04/2021</a:t>
            </a:fld>
            <a:endParaRPr lang="fr-BE"/>
          </a:p>
        </p:txBody>
      </p:sp>
      <p:sp>
        <p:nvSpPr>
          <p:cNvPr id="10" name="Espace réservé du numéro de diapositive 9"/>
          <p:cNvSpPr>
            <a:spLocks noGrp="1"/>
          </p:cNvSpPr>
          <p:nvPr>
            <p:ph type="sldNum" sz="quarter" idx="16"/>
          </p:nvPr>
        </p:nvSpPr>
        <p:spPr/>
        <p:txBody>
          <a:bodyPr rtlCol="0"/>
          <a:lstStyle/>
          <a:p>
            <a:fld id="{CF4668DC-857F-487D-BFFA-8C0CA5037977}" type="slidenum">
              <a:rPr lang="fr-BE" smtClean="0"/>
              <a:pPr/>
              <a:t>‹N°›</a:t>
            </a:fld>
            <a:endParaRPr lang="fr-BE"/>
          </a:p>
        </p:txBody>
      </p:sp>
      <p:sp>
        <p:nvSpPr>
          <p:cNvPr id="12" name="Espace réservé du pied de page 11"/>
          <p:cNvSpPr>
            <a:spLocks noGrp="1"/>
          </p:cNvSpPr>
          <p:nvPr>
            <p:ph type="ftr" sz="quarter" idx="17"/>
          </p:nvPr>
        </p:nvSpPr>
        <p:spPr/>
        <p:txBody>
          <a:bodyPr rtlCol="0"/>
          <a:lstStyle/>
          <a:p>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smtClean="0"/>
              <a:t>Cliquez pour modifier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5"/>
          </p:nvPr>
        </p:nvSpPr>
        <p:spPr/>
        <p:txBody>
          <a:bodyPr rtlCol="0"/>
          <a:lstStyle/>
          <a:p>
            <a:fld id="{AA309A6D-C09C-4548-B29A-6CF363A7E532}" type="datetimeFigureOut">
              <a:rPr lang="fr-FR" smtClean="0"/>
              <a:pPr/>
              <a:t>09/04/2021</a:t>
            </a:fld>
            <a:endParaRPr lang="fr-BE"/>
          </a:p>
        </p:txBody>
      </p:sp>
      <p:sp>
        <p:nvSpPr>
          <p:cNvPr id="12" name="Espace réservé du numéro de diapositive 11"/>
          <p:cNvSpPr>
            <a:spLocks noGrp="1"/>
          </p:cNvSpPr>
          <p:nvPr>
            <p:ph type="sldNum" sz="quarter" idx="16"/>
          </p:nvPr>
        </p:nvSpPr>
        <p:spPr/>
        <p:txBody>
          <a:bodyPr rtlCol="0"/>
          <a:lstStyle/>
          <a:p>
            <a:fld id="{CF4668DC-857F-487D-BFFA-8C0CA5037977}" type="slidenum">
              <a:rPr lang="fr-BE" smtClean="0"/>
              <a:pPr/>
              <a:t>‹N°›</a:t>
            </a:fld>
            <a:endParaRPr lang="fr-BE"/>
          </a:p>
        </p:txBody>
      </p:sp>
      <p:sp>
        <p:nvSpPr>
          <p:cNvPr id="14" name="Espace réservé du pied de page 13"/>
          <p:cNvSpPr>
            <a:spLocks noGrp="1"/>
          </p:cNvSpPr>
          <p:nvPr>
            <p:ph type="ftr" sz="quarter" idx="17"/>
          </p:nvPr>
        </p:nvSpPr>
        <p:spPr/>
        <p:txBody>
          <a:bodyPr rtlCol="0"/>
          <a:lstStyle/>
          <a:p>
            <a:endParaRPr lang="fr-BE"/>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09/04/2021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09/04/2021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09/04/2021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CF4668DC-857F-487D-BFFA-8C0CA5037977}" type="slidenum">
              <a:rPr lang="fr-BE" smtClean="0"/>
              <a:pPr/>
              <a:t>‹N°›</a:t>
            </a:fld>
            <a:endParaRPr lang="fr-BE"/>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smtClean="0"/>
              <a:t>Cliquez pour modifier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6248400" y="6248400"/>
            <a:ext cx="2667000" cy="365125"/>
          </a:xfrm>
        </p:spPr>
        <p:txBody>
          <a:bodyPr rtlCol="0"/>
          <a:lstStyle/>
          <a:p>
            <a:fld id="{AA309A6D-C09C-4548-B29A-6CF363A7E532}" type="datetimeFigureOut">
              <a:rPr lang="fr-FR" smtClean="0"/>
              <a:pPr/>
              <a:t>09/04/2021</a:t>
            </a:fld>
            <a:endParaRPr lang="fr-BE"/>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CF4668DC-857F-487D-BFFA-8C0CA5037977}" type="slidenum">
              <a:rPr lang="fr-BE" smtClean="0"/>
              <a:pPr/>
              <a:t>‹N°›</a:t>
            </a:fld>
            <a:endParaRPr lang="fr-BE"/>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fr-BE"/>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smtClean="0"/>
              <a:t>Cliquez sur l'icône pour ajouter une image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A309A6D-C09C-4548-B29A-6CF363A7E532}" type="datetimeFigureOut">
              <a:rPr lang="fr-FR" smtClean="0"/>
              <a:pPr/>
              <a:t>09/04/2021</a:t>
            </a:fld>
            <a:endParaRPr lang="fr-BE"/>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BE"/>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67000" y="3071810"/>
            <a:ext cx="6477000" cy="1828800"/>
          </a:xfrm>
        </p:spPr>
        <p:txBody>
          <a:bodyPr>
            <a:normAutofit fontScale="90000"/>
          </a:bodyPr>
          <a:lstStyle/>
          <a:p>
            <a:pPr algn="ctr"/>
            <a:r>
              <a:rPr lang="ar-DZ" b="1" dirty="0" smtClean="0"/>
              <a:t>المحاضرة 05:</a:t>
            </a:r>
            <a:r>
              <a:rPr lang="fr-CA" b="1" dirty="0" smtClean="0"/>
              <a:t/>
            </a:r>
            <a:br>
              <a:rPr lang="fr-CA" b="1" dirty="0" smtClean="0"/>
            </a:br>
            <a:r>
              <a:rPr lang="ar-SA" b="1" dirty="0" smtClean="0"/>
              <a:t> مواقع التّواصُل الاجتماعيّ</a:t>
            </a:r>
            <a:r>
              <a:rPr lang="fr-FR" dirty="0" smtClean="0"/>
              <a:t/>
            </a:r>
            <a:br>
              <a:rPr lang="fr-FR" dirty="0" smtClean="0"/>
            </a:br>
            <a:endParaRPr lang="fr-FR" dirty="0"/>
          </a:p>
        </p:txBody>
      </p:sp>
      <p:sp>
        <p:nvSpPr>
          <p:cNvPr id="3" name="Sous-titre 2"/>
          <p:cNvSpPr>
            <a:spLocks noGrp="1"/>
          </p:cNvSpPr>
          <p:nvPr>
            <p:ph type="subTitle" idx="1"/>
          </p:nvPr>
        </p:nvSpPr>
        <p:spPr/>
        <p:txBody>
          <a:bodyPr/>
          <a:lstStyle/>
          <a:p>
            <a:endParaRPr lang="fr-FR"/>
          </a:p>
        </p:txBody>
      </p:sp>
      <p:sp>
        <p:nvSpPr>
          <p:cNvPr id="4" name="Titre 1"/>
          <p:cNvSpPr txBox="1">
            <a:spLocks/>
          </p:cNvSpPr>
          <p:nvPr/>
        </p:nvSpPr>
        <p:spPr>
          <a:xfrm>
            <a:off x="2157418" y="285728"/>
            <a:ext cx="6986582" cy="1470025"/>
          </a:xfrm>
          <a:prstGeom prst="rect">
            <a:avLst/>
          </a:prstGeom>
        </p:spPr>
        <p:txBody>
          <a:bodyPr vert="horz" lIns="91440" tIns="45720" rIns="91440" bIns="45720" rtlCol="0" anchor="ctr">
            <a:normAutofit fontScale="82500" lnSpcReduction="200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4400" b="0" i="0" u="none" strike="noStrike" kern="1200" cap="none" spc="0" normalizeH="0" baseline="0" noProof="0" dirty="0" smtClean="0">
                <a:ln>
                  <a:noFill/>
                </a:ln>
                <a:solidFill>
                  <a:schemeClr val="tx1"/>
                </a:solidFill>
                <a:effectLst/>
                <a:uLnTx/>
                <a:uFillTx/>
                <a:latin typeface="+mj-lt"/>
                <a:ea typeface="+mj-ea"/>
                <a:cs typeface="+mj-cs"/>
              </a:rPr>
              <a:t>مقياس إعلام آلي</a:t>
            </a:r>
            <a:r>
              <a:rPr lang="fr-CA" sz="4400" dirty="0" smtClean="0">
                <a:latin typeface="+mj-lt"/>
                <a:ea typeface="+mj-ea"/>
                <a:cs typeface="+mj-cs"/>
              </a:rPr>
              <a:t>2</a:t>
            </a:r>
            <a:r>
              <a:rPr kumimoji="0" lang="ar-DZ" sz="4400" b="0" i="0" u="none" strike="noStrike" kern="1200" cap="none" spc="0" normalizeH="0" baseline="0" noProof="0" dirty="0" smtClean="0">
                <a:ln>
                  <a:noFill/>
                </a:ln>
                <a:solidFill>
                  <a:schemeClr val="tx1"/>
                </a:solidFill>
                <a:effectLst/>
                <a:uLnTx/>
                <a:uFillTx/>
                <a:latin typeface="+mj-lt"/>
                <a:ea typeface="+mj-ea"/>
                <a:cs typeface="+mj-cs"/>
              </a:rPr>
              <a:t/>
            </a:r>
            <a:br>
              <a:rPr kumimoji="0" lang="ar-DZ" sz="4400" b="0" i="0" u="none" strike="noStrike" kern="1200" cap="none" spc="0" normalizeH="0" baseline="0" noProof="0" dirty="0" smtClean="0">
                <a:ln>
                  <a:noFill/>
                </a:ln>
                <a:solidFill>
                  <a:schemeClr val="tx1"/>
                </a:solidFill>
                <a:effectLst/>
                <a:uLnTx/>
                <a:uFillTx/>
                <a:latin typeface="+mj-lt"/>
                <a:ea typeface="+mj-ea"/>
                <a:cs typeface="+mj-cs"/>
              </a:rPr>
            </a:br>
            <a:r>
              <a:rPr kumimoji="0" lang="ar-DZ" sz="4400" b="0" i="0" u="none" strike="noStrike" kern="1200" cap="none" spc="0" normalizeH="0" baseline="0" noProof="0" dirty="0" smtClean="0">
                <a:ln>
                  <a:noFill/>
                </a:ln>
                <a:solidFill>
                  <a:schemeClr val="tx1"/>
                </a:solidFill>
                <a:effectLst/>
                <a:uLnTx/>
                <a:uFillTx/>
                <a:latin typeface="+mj-lt"/>
                <a:ea typeface="+mj-ea"/>
                <a:cs typeface="+mj-cs"/>
              </a:rPr>
              <a:t>سنة أولي </a:t>
            </a:r>
            <a:r>
              <a:rPr lang="ar-DZ" sz="4400" dirty="0" smtClean="0">
                <a:latin typeface="+mj-lt"/>
                <a:ea typeface="+mj-ea"/>
                <a:cs typeface="+mj-cs"/>
              </a:rPr>
              <a:t>جدع مشترك</a:t>
            </a:r>
          </a:p>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4400" b="0" i="0" u="none" strike="noStrike" kern="1200" cap="none" spc="0" normalizeH="0" baseline="0" noProof="0" dirty="0" smtClean="0">
                <a:ln>
                  <a:noFill/>
                </a:ln>
                <a:solidFill>
                  <a:schemeClr val="tx1"/>
                </a:solidFill>
                <a:effectLst/>
                <a:uLnTx/>
                <a:uFillTx/>
                <a:latin typeface="+mj-lt"/>
                <a:ea typeface="+mj-ea"/>
                <a:cs typeface="+mj-cs"/>
              </a:rPr>
              <a:t>علوم اجتماعية</a:t>
            </a:r>
            <a:endParaRPr kumimoji="0" lang="fr-F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Sous-titre 4"/>
          <p:cNvSpPr txBox="1">
            <a:spLocks/>
          </p:cNvSpPr>
          <p:nvPr/>
        </p:nvSpPr>
        <p:spPr>
          <a:xfrm>
            <a:off x="2438400" y="5429264"/>
            <a:ext cx="6705600" cy="523220"/>
          </a:xfrm>
          <a:prstGeom prst="rect">
            <a:avLst/>
          </a:prstGeom>
          <a:noFill/>
        </p:spPr>
        <p:txBody>
          <a:bodyPr vert="horz" wrap="square" rtlCol="0" anchor="ctr">
            <a:spAutoFit/>
          </a:bodyPr>
          <a:lstStyle/>
          <a:p>
            <a:pPr marL="0" marR="0" lvl="0" indent="0" algn="r" defTabSz="914400" rtl="1" eaLnBrk="1" fontAlgn="auto" latinLnBrk="0" hangingPunct="1">
              <a:lnSpc>
                <a:spcPct val="100000"/>
              </a:lnSpc>
              <a:spcBef>
                <a:spcPts val="700"/>
              </a:spcBef>
              <a:spcAft>
                <a:spcPts val="0"/>
              </a:spcAft>
              <a:buClr>
                <a:schemeClr val="accent2"/>
              </a:buClr>
              <a:buSzPct val="60000"/>
              <a:buFont typeface="Wingdings"/>
              <a:buNone/>
              <a:tabLst/>
              <a:defRPr/>
            </a:pPr>
            <a:r>
              <a:rPr kumimoji="0" lang="ar-DZ" sz="2800" b="1" i="0" u="none" strike="noStrike" kern="1200" cap="none" spc="0" normalizeH="0" baseline="0" noProof="0" dirty="0" smtClean="0">
                <a:ln>
                  <a:noFill/>
                </a:ln>
                <a:solidFill>
                  <a:srgbClr val="FFFFFF"/>
                </a:solidFill>
                <a:effectLst/>
                <a:uLnTx/>
                <a:uFillTx/>
                <a:latin typeface="+mn-lt"/>
                <a:ea typeface="+mn-ea"/>
                <a:cs typeface="+mn-cs"/>
              </a:rPr>
              <a:t>الأستاذة بريشي</a:t>
            </a:r>
            <a:endParaRPr kumimoji="0" lang="fr-FR" sz="2800" b="1" i="0" u="none" strike="noStrike" kern="1200" cap="none" spc="0" normalizeH="0" baseline="0" noProof="0" dirty="0">
              <a:ln>
                <a:noFill/>
              </a:ln>
              <a:solidFill>
                <a:srgbClr val="FFFFFF"/>
              </a:solidFill>
              <a:effectLst/>
              <a:uLnTx/>
              <a:uFillTx/>
              <a:latin typeface="+mn-lt"/>
              <a:ea typeface="+mn-ea"/>
              <a:cs typeface="+mn-cs"/>
            </a:endParaRPr>
          </a:p>
        </p:txBody>
      </p:sp>
      <p:pic>
        <p:nvPicPr>
          <p:cNvPr id="1026" name="Picture 2" descr="C:\Users\compaq\Desktop\semestre 2 inf2\téléchargement (2).jpg"/>
          <p:cNvPicPr>
            <a:picLocks noChangeAspect="1" noChangeArrowheads="1"/>
          </p:cNvPicPr>
          <p:nvPr/>
        </p:nvPicPr>
        <p:blipFill>
          <a:blip r:embed="rId2"/>
          <a:srcRect/>
          <a:stretch>
            <a:fillRect/>
          </a:stretch>
        </p:blipFill>
        <p:spPr bwMode="auto">
          <a:xfrm>
            <a:off x="0" y="0"/>
            <a:ext cx="3571868" cy="592933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b="1" u="sng" dirty="0" smtClean="0"/>
              <a:t/>
            </a:r>
            <a:br>
              <a:rPr lang="ar-DZ" b="1" u="sng" dirty="0" smtClean="0"/>
            </a:br>
            <a:r>
              <a:rPr lang="ar-SA" b="1" u="sng" dirty="0" smtClean="0"/>
              <a:t>السلبيات</a:t>
            </a:r>
            <a:r>
              <a:rPr lang="fr-FR" b="1" u="sng" dirty="0" smtClean="0"/>
              <a:t>:</a:t>
            </a:r>
            <a:r>
              <a:rPr lang="fr-FR" dirty="0" smtClean="0"/>
              <a:t/>
            </a:r>
            <a:br>
              <a:rPr lang="fr-FR" dirty="0" smtClean="0"/>
            </a:br>
            <a:endParaRPr lang="fr-FR" dirty="0"/>
          </a:p>
        </p:txBody>
      </p:sp>
      <p:sp>
        <p:nvSpPr>
          <p:cNvPr id="3" name="Espace réservé du contenu 2"/>
          <p:cNvSpPr>
            <a:spLocks noGrp="1"/>
          </p:cNvSpPr>
          <p:nvPr>
            <p:ph sz="quarter" idx="1"/>
          </p:nvPr>
        </p:nvSpPr>
        <p:spPr/>
        <p:txBody>
          <a:bodyPr>
            <a:normAutofit fontScale="92500"/>
          </a:bodyPr>
          <a:lstStyle/>
          <a:p>
            <a:pPr lvl="0" algn="just" rtl="1"/>
            <a:r>
              <a:rPr lang="ar-SA" dirty="0" smtClean="0"/>
              <a:t>غياب الرقابة وعدم شعور بعض المستخدمين بالمسؤولية</a:t>
            </a:r>
            <a:r>
              <a:rPr lang="fr-FR" dirty="0" smtClean="0"/>
              <a:t>. </a:t>
            </a:r>
          </a:p>
          <a:p>
            <a:pPr lvl="0" algn="just" rtl="1"/>
            <a:r>
              <a:rPr lang="ar-SA" dirty="0" smtClean="0"/>
              <a:t>كثرة الإشاعات والمبالغة في نقل الأحداث</a:t>
            </a:r>
            <a:r>
              <a:rPr lang="fr-FR" dirty="0" smtClean="0"/>
              <a:t>. </a:t>
            </a:r>
          </a:p>
          <a:p>
            <a:pPr lvl="0" algn="just" rtl="1"/>
            <a:r>
              <a:rPr lang="ar-SA" dirty="0" smtClean="0"/>
              <a:t>بعض النقاشات التي تبتعد عن الاحترام المتبادل وعدم تقبل الرأي الآخر </a:t>
            </a:r>
            <a:endParaRPr lang="fr-FR" dirty="0" smtClean="0"/>
          </a:p>
          <a:p>
            <a:pPr lvl="0" algn="just" rtl="1"/>
            <a:r>
              <a:rPr lang="ar-SA" dirty="0" smtClean="0"/>
              <a:t>إضاعة الوقت في التنقل بين الصفحات والملفات دون فائدة</a:t>
            </a:r>
            <a:r>
              <a:rPr lang="fr-FR" dirty="0" smtClean="0"/>
              <a:t>. </a:t>
            </a:r>
          </a:p>
          <a:p>
            <a:pPr lvl="0" algn="just" rtl="1"/>
            <a:r>
              <a:rPr lang="ar-SA" dirty="0" smtClean="0"/>
              <a:t>تصفح المواقع يؤدي إلى عزل الشباب والمراهقين عن واقعهم الأسري وعن مشاركتهم في  الفعاليات التي يقيمها المجتمع</a:t>
            </a:r>
            <a:r>
              <a:rPr lang="fr-FR" dirty="0" smtClean="0"/>
              <a:t>.</a:t>
            </a:r>
          </a:p>
          <a:p>
            <a:pPr lvl="0" algn="just" rtl="1"/>
            <a:r>
              <a:rPr lang="ar-SA" dirty="0" smtClean="0"/>
              <a:t>ظهور لغة جديدة بين الشباب بين العربية والإنجليزية من شأنها أن تضعف لغتنا العربية  وإضاعة هويتها</a:t>
            </a:r>
            <a:r>
              <a:rPr lang="fr-FR" dirty="0" smtClean="0"/>
              <a:t>.</a:t>
            </a:r>
          </a:p>
          <a:p>
            <a:pPr lvl="0" algn="just" rtl="1"/>
            <a:r>
              <a:rPr lang="ar-SA" dirty="0" smtClean="0"/>
              <a:t>انعدام الخصوصية الذي يؤدي إلى أضرار معنوية ونفسية ومادية  .</a:t>
            </a:r>
            <a:endParaRPr lang="fr-FR" dirty="0" smtClean="0"/>
          </a:p>
          <a:p>
            <a:pPr algn="just" rtl="1"/>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28600"/>
            <a:ext cx="8929718" cy="990600"/>
          </a:xfrm>
        </p:spPr>
        <p:txBody>
          <a:bodyPr>
            <a:normAutofit/>
          </a:bodyPr>
          <a:lstStyle/>
          <a:p>
            <a:pPr algn="l" rtl="1"/>
            <a:r>
              <a:rPr lang="ar-SA" sz="3600" b="1" dirty="0" smtClean="0"/>
              <a:t>مفهوم مواقع التواصل الاجتماعي</a:t>
            </a:r>
            <a:r>
              <a:rPr lang="ar-DZ" sz="3600" b="1" dirty="0" smtClean="0"/>
              <a:t>  </a:t>
            </a:r>
            <a:r>
              <a:rPr lang="fr-FR" sz="3600" b="1" dirty="0" smtClean="0"/>
              <a:t> Réseaux Sociaux</a:t>
            </a:r>
            <a:endParaRPr lang="fr-FR" sz="3600" dirty="0"/>
          </a:p>
        </p:txBody>
      </p:sp>
      <p:sp>
        <p:nvSpPr>
          <p:cNvPr id="3" name="Espace réservé du contenu 2"/>
          <p:cNvSpPr>
            <a:spLocks noGrp="1"/>
          </p:cNvSpPr>
          <p:nvPr>
            <p:ph sz="quarter" idx="1"/>
          </p:nvPr>
        </p:nvSpPr>
        <p:spPr>
          <a:xfrm>
            <a:off x="357158" y="1600200"/>
            <a:ext cx="8408890" cy="4495800"/>
          </a:xfrm>
        </p:spPr>
        <p:txBody>
          <a:bodyPr/>
          <a:lstStyle/>
          <a:p>
            <a:pPr lvl="0" algn="r">
              <a:buNone/>
            </a:pPr>
            <a:r>
              <a:rPr lang="ar-SA" b="1" u="sng" dirty="0" smtClean="0"/>
              <a:t>التواصل</a:t>
            </a:r>
            <a:r>
              <a:rPr lang="ar-SA" dirty="0" smtClean="0"/>
              <a:t>:</a:t>
            </a:r>
            <a:endParaRPr lang="fr-FR" dirty="0" smtClean="0"/>
          </a:p>
          <a:p>
            <a:pPr algn="just" rtl="1"/>
            <a:r>
              <a:rPr lang="ar-SA" dirty="0" smtClean="0"/>
              <a:t>عملية تبادل المعلومات والآراء </a:t>
            </a:r>
            <a:r>
              <a:rPr lang="ar-SA" dirty="0" err="1" smtClean="0"/>
              <a:t>والأفكاروالمشاعروالمواقف</a:t>
            </a:r>
            <a:r>
              <a:rPr lang="ar-SA" dirty="0" smtClean="0"/>
              <a:t> والاتجاهات بين الأفراد والمجموعات سواء داخل المجتمع الواحد </a:t>
            </a:r>
            <a:r>
              <a:rPr lang="ar-SA" dirty="0" err="1" smtClean="0"/>
              <a:t>او</a:t>
            </a:r>
            <a:r>
              <a:rPr lang="ar-SA" dirty="0" smtClean="0"/>
              <a:t> خارجه</a:t>
            </a:r>
            <a:r>
              <a:rPr lang="fr-CA" dirty="0" smtClean="0"/>
              <a:t>.</a:t>
            </a:r>
          </a:p>
          <a:p>
            <a:pPr algn="just" rtl="1"/>
            <a:r>
              <a:rPr lang="ar-SA" b="1" u="sng" dirty="0" smtClean="0"/>
              <a:t>الاجتماعي</a:t>
            </a:r>
            <a:r>
              <a:rPr lang="ar-SA" dirty="0" smtClean="0"/>
              <a:t>: </a:t>
            </a:r>
            <a:r>
              <a:rPr lang="ar-SA" dirty="0" err="1" smtClean="0"/>
              <a:t>هومجموعة</a:t>
            </a:r>
            <a:r>
              <a:rPr lang="ar-SA" dirty="0" smtClean="0"/>
              <a:t> من الأفراد يربط بينها رباط مشترك؛يجعلها تعيش عيشة مشتركة تنظم حياتها   في علاقة منتظمة معترف فيها بينهم.</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SA" b="1" dirty="0" smtClean="0"/>
              <a:t>مفهوم مواقع التواصل الاجتماعي</a:t>
            </a:r>
            <a:endParaRPr lang="fr-FR" dirty="0"/>
          </a:p>
        </p:txBody>
      </p:sp>
      <p:sp>
        <p:nvSpPr>
          <p:cNvPr id="3" name="Espace réservé du contenu 2"/>
          <p:cNvSpPr>
            <a:spLocks noGrp="1"/>
          </p:cNvSpPr>
          <p:nvPr>
            <p:ph sz="quarter" idx="1"/>
          </p:nvPr>
        </p:nvSpPr>
        <p:spPr/>
        <p:txBody>
          <a:bodyPr/>
          <a:lstStyle/>
          <a:p>
            <a:pPr lvl="0" algn="r">
              <a:buNone/>
            </a:pPr>
            <a:r>
              <a:rPr lang="ar-SA" b="1" dirty="0" smtClean="0"/>
              <a:t>لغة:</a:t>
            </a:r>
            <a:endParaRPr lang="fr-FR" dirty="0" smtClean="0"/>
          </a:p>
          <a:p>
            <a:pPr algn="r" rtl="1">
              <a:buNone/>
            </a:pPr>
            <a:r>
              <a:rPr lang="ar-SA" b="1" dirty="0" smtClean="0"/>
              <a:t>حسب قاموس أكسفورد</a:t>
            </a:r>
            <a:r>
              <a:rPr lang="fr-FR" b="1" dirty="0" smtClean="0"/>
              <a:t> :</a:t>
            </a:r>
            <a:r>
              <a:rPr lang="ar-SA" dirty="0" smtClean="0"/>
              <a:t>وهو موقع مخصص  يمكن المستخدمين من التواصل مع بعضهم البعض عن طريق </a:t>
            </a:r>
            <a:r>
              <a:rPr lang="ar-SA" dirty="0" err="1" smtClean="0"/>
              <a:t>نشرالمعلومات</a:t>
            </a:r>
            <a:r>
              <a:rPr lang="ar-SA" dirty="0" smtClean="0"/>
              <a:t> والتعليقات والرسائل والصور،</a:t>
            </a:r>
            <a:r>
              <a:rPr lang="fr-FR" dirty="0" smtClean="0"/>
              <a:t>... </a:t>
            </a:r>
            <a:r>
              <a:rPr lang="ar-SA" dirty="0" smtClean="0"/>
              <a:t>الخ</a:t>
            </a:r>
            <a:endParaRPr lang="fr-CA" dirty="0" smtClean="0"/>
          </a:p>
          <a:p>
            <a:pPr lvl="0" algn="r">
              <a:buNone/>
            </a:pPr>
            <a:r>
              <a:rPr lang="ar-SA" b="1" dirty="0" smtClean="0"/>
              <a:t>اصطلاحا</a:t>
            </a:r>
            <a:endParaRPr lang="fr-FR" dirty="0" smtClean="0"/>
          </a:p>
          <a:p>
            <a:pPr algn="r">
              <a:buNone/>
            </a:pPr>
            <a:r>
              <a:rPr lang="ar-SA" dirty="0" smtClean="0"/>
              <a:t>هي منظومة من الشبكات الالكترونية التي تسمح لمشترك فيها بإنشاء حساب خاص </a:t>
            </a:r>
            <a:r>
              <a:rPr lang="ar-SA" dirty="0" err="1" smtClean="0"/>
              <a:t>به</a:t>
            </a:r>
            <a:r>
              <a:rPr lang="ar-SA" dirty="0" smtClean="0"/>
              <a:t> و من ثم ربطه من خلال نظام اجتماعي الكتروني مع أعضاء آخرين لديهم نفس الاهتمامات </a:t>
            </a:r>
            <a:r>
              <a:rPr lang="ar-SA" dirty="0" err="1" smtClean="0"/>
              <a:t>و</a:t>
            </a:r>
            <a:r>
              <a:rPr lang="ar-SA" dirty="0" smtClean="0"/>
              <a:t> الهوايات أو جمعه مع أصدقاء الجامعة أو الثانوية.</a:t>
            </a:r>
            <a:endParaRPr lang="fr-FR" dirty="0" smtClean="0"/>
          </a:p>
          <a:p>
            <a:pPr algn="r" rtl="1"/>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SA" b="1" dirty="0" smtClean="0"/>
              <a:t>مفهوم مواقع التواصل الاجتماعي</a:t>
            </a:r>
            <a:endParaRPr lang="fr-FR" dirty="0"/>
          </a:p>
        </p:txBody>
      </p:sp>
      <p:sp>
        <p:nvSpPr>
          <p:cNvPr id="3" name="Espace réservé du contenu 2"/>
          <p:cNvSpPr>
            <a:spLocks noGrp="1"/>
          </p:cNvSpPr>
          <p:nvPr>
            <p:ph sz="quarter" idx="1"/>
          </p:nvPr>
        </p:nvSpPr>
        <p:spPr/>
        <p:txBody>
          <a:bodyPr>
            <a:normAutofit fontScale="92500"/>
          </a:bodyPr>
          <a:lstStyle/>
          <a:p>
            <a:pPr algn="r" rtl="1"/>
            <a:r>
              <a:rPr lang="ar-DZ" dirty="0" smtClean="0"/>
              <a:t>تشير مواقع التواصل الاجتماعي إلى المواقع والبرامج التي تعتمد على شبكة الإنترنت لتسهيل التواصل بين المستخدمين وتبادل المعلومات فيما بينهم من خلال أجهزة الكمبيوتر أو أجهزة الهواتف المحمولة.</a:t>
            </a:r>
          </a:p>
          <a:p>
            <a:pPr algn="r" rtl="1"/>
            <a:r>
              <a:rPr lang="ar-DZ" dirty="0" smtClean="0"/>
              <a:t>هي مجموعة مواقع التي تتيح للإفراد التواصل في مجتمع افتراضي يعرفون فيه بأنفسهم يتبادلون الاهتمام يقومون من خلال هده المواقع بنشر الصور والفيديوهات التي يتلقون عليها التعليقات من طرف مستضخمي الموقع.</a:t>
            </a:r>
          </a:p>
          <a:p>
            <a:pPr algn="r" rtl="1"/>
            <a:r>
              <a:rPr lang="ar-SA" dirty="0" smtClean="0"/>
              <a:t> هناك مواقع تواصل اجتماعيّ شهيرة جدّاً يزورها ملايين النّاس ويستخدمونها شهريّاً</a:t>
            </a:r>
            <a:r>
              <a:rPr lang="fr-FR" b="1" dirty="0" err="1" smtClean="0"/>
              <a:t>Facebook</a:t>
            </a:r>
            <a:r>
              <a:rPr lang="ar-DZ" b="1" dirty="0" smtClean="0"/>
              <a:t>.</a:t>
            </a:r>
            <a:r>
              <a:rPr lang="ar-SA" b="1" dirty="0" smtClean="0"/>
              <a:t> </a:t>
            </a:r>
            <a:r>
              <a:rPr lang="fr-FR" b="1" dirty="0" err="1" smtClean="0"/>
              <a:t>Twitter</a:t>
            </a:r>
            <a:r>
              <a:rPr lang="ar-SA" b="1" dirty="0" smtClean="0"/>
              <a:t> </a:t>
            </a:r>
            <a:r>
              <a:rPr lang="fr-FR" b="1" dirty="0" err="1" smtClean="0"/>
              <a:t>LinkedIn</a:t>
            </a:r>
            <a:r>
              <a:rPr lang="fr-CA" b="1" dirty="0" smtClean="0"/>
              <a:t>..</a:t>
            </a:r>
            <a:r>
              <a:rPr lang="fr-FR" b="1" dirty="0" smtClean="0"/>
              <a:t> </a:t>
            </a:r>
            <a:r>
              <a:rPr lang="fr-FR" b="1" dirty="0" err="1" smtClean="0"/>
              <a:t>YouTube</a:t>
            </a:r>
            <a:r>
              <a:rPr lang="ar-DZ" b="1" dirty="0" smtClean="0"/>
              <a:t>.</a:t>
            </a:r>
            <a:r>
              <a:rPr lang="fr-FR" b="1" smtClean="0"/>
              <a:t>Google Plus.</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dirty="0" smtClean="0"/>
              <a:t/>
            </a:r>
            <a:br>
              <a:rPr lang="ar-DZ" dirty="0" smtClean="0"/>
            </a:br>
            <a:r>
              <a:rPr lang="ar-DZ" dirty="0" smtClean="0"/>
              <a:t> تاريخ مواقع التواصل الاجتماعي </a:t>
            </a:r>
            <a:br>
              <a:rPr lang="ar-DZ" dirty="0" smtClean="0"/>
            </a:br>
            <a:endParaRPr lang="fr-FR" dirty="0"/>
          </a:p>
        </p:txBody>
      </p:sp>
      <p:sp>
        <p:nvSpPr>
          <p:cNvPr id="3" name="Espace réservé du contenu 2"/>
          <p:cNvSpPr>
            <a:spLocks noGrp="1"/>
          </p:cNvSpPr>
          <p:nvPr>
            <p:ph sz="quarter" idx="1"/>
          </p:nvPr>
        </p:nvSpPr>
        <p:spPr/>
        <p:txBody>
          <a:bodyPr>
            <a:normAutofit fontScale="77500" lnSpcReduction="20000"/>
          </a:bodyPr>
          <a:lstStyle/>
          <a:p>
            <a:pPr algn="just" rtl="1">
              <a:buNone/>
            </a:pPr>
            <a:r>
              <a:rPr lang="ar-DZ" sz="3300" b="1" u="sng" dirty="0" smtClean="0"/>
              <a:t>المرحلة 01</a:t>
            </a:r>
            <a:r>
              <a:rPr lang="ar-DZ" sz="3300" dirty="0" smtClean="0"/>
              <a:t>في عهد ويب </a:t>
            </a:r>
            <a:r>
              <a:rPr lang="ar-DZ" sz="3300" dirty="0" smtClean="0"/>
              <a:t>1.0وكانت </a:t>
            </a:r>
            <a:r>
              <a:rPr lang="ar-DZ" sz="3300" dirty="0" smtClean="0"/>
              <a:t>تتكون أساسا من صفحة ويب ثابتة وابرز ما ركزت عليه في البداية هي خدمة الرسائل القصيرة والخاصة بالاصدقاء وأول موقع 1997</a:t>
            </a:r>
            <a:r>
              <a:rPr lang="fr-FR" sz="3300" dirty="0" err="1" smtClean="0"/>
              <a:t>SixDegrees</a:t>
            </a:r>
            <a:r>
              <a:rPr lang="ar-DZ" sz="3300" dirty="0" smtClean="0"/>
              <a:t>استطاع </a:t>
            </a:r>
            <a:r>
              <a:rPr lang="ar-DZ" sz="3300" dirty="0" err="1" smtClean="0"/>
              <a:t>ان</a:t>
            </a:r>
            <a:r>
              <a:rPr lang="ar-DZ" sz="3300" dirty="0" smtClean="0"/>
              <a:t> يجمع بين مساعدة الناس في التواصل  وإرسال الرسائل إلا انه فشل وتم توقيفه 2000.في منتصف 1990 ظهر موقع </a:t>
            </a:r>
            <a:r>
              <a:rPr lang="fr-CA" sz="3300" dirty="0" err="1" smtClean="0"/>
              <a:t>classemat</a:t>
            </a:r>
            <a:r>
              <a:rPr lang="ar-DZ" sz="3300" dirty="0" smtClean="0"/>
              <a:t>وكان يربط بين زملاء الدراسة من الحضانة </a:t>
            </a:r>
            <a:r>
              <a:rPr lang="ar-DZ" sz="3300" dirty="0" err="1" smtClean="0"/>
              <a:t>ال</a:t>
            </a:r>
            <a:r>
              <a:rPr lang="ar-DZ" sz="3300" dirty="0" smtClean="0"/>
              <a:t> الجامعة تم ظهر موقع </a:t>
            </a:r>
            <a:r>
              <a:rPr lang="fr-CA" sz="3300" dirty="0" err="1" smtClean="0"/>
              <a:t>livejournal</a:t>
            </a:r>
            <a:r>
              <a:rPr lang="ar-DZ" sz="3300" dirty="0" smtClean="0"/>
              <a:t>..غير </a:t>
            </a:r>
            <a:r>
              <a:rPr lang="ar-DZ" sz="3300" dirty="0" err="1" smtClean="0"/>
              <a:t>انها</a:t>
            </a:r>
            <a:r>
              <a:rPr lang="ar-DZ" sz="3300" dirty="0" smtClean="0"/>
              <a:t> لم تدم طويلا.</a:t>
            </a:r>
          </a:p>
          <a:p>
            <a:pPr algn="just" rtl="1">
              <a:buNone/>
            </a:pPr>
            <a:r>
              <a:rPr lang="ar-DZ" sz="3300" b="1" u="sng" dirty="0" smtClean="0"/>
              <a:t>المرحلة02</a:t>
            </a:r>
            <a:r>
              <a:rPr lang="ar-DZ" sz="3300" dirty="0" smtClean="0"/>
              <a:t> عهد ويب 2.0 نتيجة لتزايد المشتركين في شبكة الانترنت وظهور خدمات جديدة ظهر </a:t>
            </a:r>
            <a:r>
              <a:rPr lang="ar-DZ" sz="3300" dirty="0" err="1" smtClean="0"/>
              <a:t>اول</a:t>
            </a:r>
            <a:r>
              <a:rPr lang="ar-DZ" sz="3300" dirty="0" smtClean="0"/>
              <a:t> موقع </a:t>
            </a:r>
            <a:r>
              <a:rPr lang="fr-CA" sz="3300" dirty="0" err="1" smtClean="0"/>
              <a:t>myspace</a:t>
            </a:r>
            <a:r>
              <a:rPr lang="ar-DZ" sz="3300" dirty="0" smtClean="0"/>
              <a:t> ومن تم موقع </a:t>
            </a:r>
            <a:r>
              <a:rPr lang="fr-CA" sz="3300" dirty="0" err="1" smtClean="0"/>
              <a:t>facebook</a:t>
            </a:r>
            <a:r>
              <a:rPr lang="ar-DZ" sz="3300" dirty="0" smtClean="0"/>
              <a:t>2004 </a:t>
            </a:r>
            <a:r>
              <a:rPr lang="ar-DZ" sz="3300" dirty="0" err="1" smtClean="0"/>
              <a:t>و</a:t>
            </a:r>
            <a:r>
              <a:rPr lang="ar-DZ" sz="3300" dirty="0" smtClean="0"/>
              <a:t> في 2002 </a:t>
            </a:r>
            <a:r>
              <a:rPr lang="fr-CA" sz="3300" dirty="0" err="1" smtClean="0"/>
              <a:t>twittter</a:t>
            </a:r>
            <a:r>
              <a:rPr lang="fr-CA" sz="3300" dirty="0" smtClean="0"/>
              <a:t>  </a:t>
            </a:r>
            <a:r>
              <a:rPr lang="ar-DZ" sz="3300" dirty="0" smtClean="0"/>
              <a:t>....</a:t>
            </a:r>
          </a:p>
          <a:p>
            <a:pPr algn="just" rtl="1">
              <a:buNone/>
            </a:pPr>
            <a:r>
              <a:rPr lang="fr-FR" sz="3300" dirty="0" smtClean="0"/>
              <a:t/>
            </a:r>
            <a:br>
              <a:rPr lang="fr-FR" sz="3300" dirty="0" smtClean="0"/>
            </a:br>
            <a:r>
              <a:rPr lang="fr-FR" dirty="0" smtClean="0"/>
              <a:t/>
            </a:r>
            <a:br>
              <a:rPr lang="fr-FR" dirty="0" smtClean="0"/>
            </a:b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b="1" dirty="0" smtClean="0"/>
              <a:t>مميزات</a:t>
            </a:r>
            <a:r>
              <a:rPr lang="ar-SA" b="1" dirty="0" smtClean="0"/>
              <a:t> مواقع التّواصُل الاجتماعيّ</a:t>
            </a:r>
            <a:endParaRPr lang="fr-FR" dirty="0"/>
          </a:p>
        </p:txBody>
      </p:sp>
      <p:sp>
        <p:nvSpPr>
          <p:cNvPr id="3" name="Espace réservé du contenu 2"/>
          <p:cNvSpPr>
            <a:spLocks noGrp="1"/>
          </p:cNvSpPr>
          <p:nvPr>
            <p:ph sz="quarter" idx="1"/>
          </p:nvPr>
        </p:nvSpPr>
        <p:spPr/>
        <p:txBody>
          <a:bodyPr>
            <a:normAutofit fontScale="85000" lnSpcReduction="20000"/>
          </a:bodyPr>
          <a:lstStyle/>
          <a:p>
            <a:pPr lvl="0" algn="just" rtl="1"/>
            <a:r>
              <a:rPr lang="ar-SA" b="1" u="sng" dirty="0" smtClean="0"/>
              <a:t>العالمية</a:t>
            </a:r>
            <a:r>
              <a:rPr lang="fr-FR" dirty="0" smtClean="0"/>
              <a:t>: </a:t>
            </a:r>
            <a:r>
              <a:rPr lang="ar-SA" dirty="0" smtClean="0"/>
              <a:t>حيث تلغى ببساطة وسهول كل الحواجز الجغرافية، وتتحطم فيها الحدود الدولية</a:t>
            </a:r>
            <a:r>
              <a:rPr lang="fr-FR" dirty="0" smtClean="0"/>
              <a:t>. </a:t>
            </a:r>
          </a:p>
          <a:p>
            <a:pPr lvl="0" algn="just" rtl="1"/>
            <a:r>
              <a:rPr lang="ar-SA" b="1" u="sng" dirty="0" smtClean="0"/>
              <a:t>التفاعلية</a:t>
            </a:r>
            <a:r>
              <a:rPr lang="fr-FR" dirty="0" smtClean="0"/>
              <a:t>: </a:t>
            </a:r>
            <a:r>
              <a:rPr lang="ar-SA" dirty="0" smtClean="0"/>
              <a:t>فالفرد فيها كما أنه مستقبل وقارئ، فهو مرسل وكاتب ومشارك، وتعطي حيزًا للمشاركة  الفاعلة من المشاهد والقارئ</a:t>
            </a:r>
            <a:r>
              <a:rPr lang="fr-FR" dirty="0" smtClean="0"/>
              <a:t>.</a:t>
            </a:r>
          </a:p>
          <a:p>
            <a:pPr lvl="0" algn="just" rtl="1"/>
            <a:r>
              <a:rPr lang="ar-SA" b="1" u="sng" dirty="0" smtClean="0"/>
              <a:t>التنو</a:t>
            </a:r>
            <a:r>
              <a:rPr lang="ar-SA" b="1" dirty="0" smtClean="0"/>
              <a:t>ع </a:t>
            </a:r>
            <a:r>
              <a:rPr lang="fr-FR" dirty="0" smtClean="0"/>
              <a:t>:</a:t>
            </a:r>
            <a:r>
              <a:rPr lang="ar-SA" dirty="0" smtClean="0"/>
              <a:t>تعدد الاستعمالات، فيستخدمها الطالب للتعلم، والعالم لبث علمه وتعليم الناس، والكاتب </a:t>
            </a:r>
            <a:r>
              <a:rPr lang="ar-DZ" dirty="0" smtClean="0"/>
              <a:t> </a:t>
            </a:r>
            <a:r>
              <a:rPr lang="ar-SA" dirty="0" smtClean="0"/>
              <a:t>للتواصل مع القراء</a:t>
            </a:r>
            <a:r>
              <a:rPr lang="fr-FR" dirty="0" smtClean="0"/>
              <a:t>... </a:t>
            </a:r>
            <a:r>
              <a:rPr lang="ar-SA" dirty="0" smtClean="0"/>
              <a:t>وهكذا</a:t>
            </a:r>
            <a:r>
              <a:rPr lang="fr-FR" dirty="0" smtClean="0"/>
              <a:t>.</a:t>
            </a:r>
          </a:p>
          <a:p>
            <a:pPr lvl="0" algn="just" rtl="1"/>
            <a:r>
              <a:rPr lang="ar-SA" b="1" u="sng" dirty="0" smtClean="0"/>
              <a:t>سهولة</a:t>
            </a:r>
            <a:r>
              <a:rPr lang="ar-SA" b="1" dirty="0" smtClean="0"/>
              <a:t> </a:t>
            </a:r>
            <a:r>
              <a:rPr lang="ar-SA" b="1" u="sng" dirty="0" smtClean="0"/>
              <a:t>الاستخدام</a:t>
            </a:r>
            <a:r>
              <a:rPr lang="fr-FR" dirty="0" smtClean="0"/>
              <a:t>: </a:t>
            </a:r>
            <a:r>
              <a:rPr lang="ar-SA" dirty="0" smtClean="0"/>
              <a:t>فالشبكات الاجتماعية تستخدم بالإضافة للحروف وبساطة اللغة، تستخدم الرموز  والصور التي تسهل للمستخدم التفاعل</a:t>
            </a:r>
            <a:r>
              <a:rPr lang="fr-FR" dirty="0" smtClean="0"/>
              <a:t>.</a:t>
            </a:r>
          </a:p>
          <a:p>
            <a:pPr lvl="0" algn="just" rtl="1"/>
            <a:r>
              <a:rPr lang="ar-SA" b="1" u="sng" dirty="0" smtClean="0"/>
              <a:t>الاقتصادية</a:t>
            </a:r>
            <a:r>
              <a:rPr lang="fr-FR" dirty="0" smtClean="0"/>
              <a:t>: </a:t>
            </a:r>
            <a:r>
              <a:rPr lang="ar-SA" dirty="0" smtClean="0"/>
              <a:t>اقتصادية في الجهد والوقت والمال، في ظل مجانية الاشتراك والتسجيل، فالفرد البسيط  يستطيع امتلاك حيز على الشبكة للتواصل الاجتماعي، وليست ذلك حكرًا على أصحاب الأموال، أو حكرًا على جماعة دون أخرى</a:t>
            </a:r>
            <a:r>
              <a:rPr lang="fr-FR" dirty="0" smtClean="0"/>
              <a:t>.</a:t>
            </a:r>
          </a:p>
          <a:p>
            <a:pPr algn="just" rtl="1"/>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b="1" dirty="0" smtClean="0"/>
              <a:t>أنواع مواقع التواصل الاجتماعي</a:t>
            </a:r>
            <a:endParaRPr lang="fr-FR" b="1" dirty="0"/>
          </a:p>
        </p:txBody>
      </p:sp>
      <p:sp>
        <p:nvSpPr>
          <p:cNvPr id="3" name="Espace réservé du contenu 2"/>
          <p:cNvSpPr>
            <a:spLocks noGrp="1"/>
          </p:cNvSpPr>
          <p:nvPr>
            <p:ph sz="quarter" idx="1"/>
          </p:nvPr>
        </p:nvSpPr>
        <p:spPr>
          <a:xfrm>
            <a:off x="0" y="1600200"/>
            <a:ext cx="8766048" cy="4495800"/>
          </a:xfrm>
        </p:spPr>
        <p:txBody>
          <a:bodyPr/>
          <a:lstStyle/>
          <a:p>
            <a:pPr marL="514350" indent="-514350" algn="r" rtl="1">
              <a:buFont typeface="+mj-lt"/>
              <a:buAutoNum type="arabicPeriod"/>
            </a:pPr>
            <a:r>
              <a:rPr lang="ar-DZ" b="1" dirty="0" smtClean="0"/>
              <a:t>مواقع تبادل المعلومات والتواصل:</a:t>
            </a:r>
            <a:r>
              <a:rPr lang="ar-DZ" dirty="0" smtClean="0"/>
              <a:t>تستعمل هده المواقع لتواصل المباشر بين المستخدمين والبحث عن الأصدقاء </a:t>
            </a:r>
            <a:r>
              <a:rPr lang="ar-DZ" dirty="0" err="1" smtClean="0"/>
              <a:t>متل</a:t>
            </a:r>
            <a:r>
              <a:rPr lang="ar-DZ" dirty="0" smtClean="0"/>
              <a:t> فيسبوك .</a:t>
            </a:r>
            <a:r>
              <a:rPr lang="ar-DZ" dirty="0" err="1" smtClean="0"/>
              <a:t>تويتر</a:t>
            </a:r>
            <a:r>
              <a:rPr lang="ar-DZ" dirty="0" smtClean="0"/>
              <a:t>...</a:t>
            </a:r>
          </a:p>
          <a:p>
            <a:pPr marL="514350" indent="-514350" algn="r" rtl="1">
              <a:buFont typeface="+mj-lt"/>
              <a:buAutoNum type="arabicPeriod"/>
            </a:pPr>
            <a:r>
              <a:rPr lang="ar-DZ" b="1" dirty="0" smtClean="0"/>
              <a:t>مواقع التعاون والتعامل</a:t>
            </a:r>
            <a:r>
              <a:rPr lang="ar-DZ" dirty="0" smtClean="0"/>
              <a:t>:تعمل علي بناء فرق متخصصة في مجالات مختلفة من اجل تبادل الخبرات  ومعالجة المشاكل </a:t>
            </a:r>
            <a:r>
              <a:rPr lang="ar-DZ" dirty="0" err="1" smtClean="0"/>
              <a:t>متل</a:t>
            </a:r>
            <a:r>
              <a:rPr lang="ar-DZ" dirty="0" smtClean="0"/>
              <a:t> </a:t>
            </a:r>
            <a:r>
              <a:rPr lang="fr-CA" dirty="0" err="1" smtClean="0"/>
              <a:t>linkedlin</a:t>
            </a:r>
            <a:r>
              <a:rPr lang="fr-CA" dirty="0" smtClean="0"/>
              <a:t>.</a:t>
            </a:r>
            <a:endParaRPr lang="ar-DZ" dirty="0" smtClean="0"/>
          </a:p>
          <a:p>
            <a:pPr marL="514350" indent="-514350" algn="r" rtl="1">
              <a:buFont typeface="+mj-lt"/>
              <a:buAutoNum type="arabicPeriod"/>
            </a:pPr>
            <a:r>
              <a:rPr lang="ar-DZ" b="1" dirty="0" smtClean="0"/>
              <a:t>مواقع الوسائط المتعددة: </a:t>
            </a:r>
            <a:r>
              <a:rPr lang="ar-DZ" dirty="0" smtClean="0"/>
              <a:t>موقع لبث مقاطع الفيديو </a:t>
            </a:r>
            <a:r>
              <a:rPr lang="ar-DZ" dirty="0" err="1" smtClean="0"/>
              <a:t>متل</a:t>
            </a:r>
            <a:r>
              <a:rPr lang="ar-DZ" dirty="0" smtClean="0"/>
              <a:t> </a:t>
            </a:r>
            <a:r>
              <a:rPr lang="fr-CA" dirty="0" err="1" smtClean="0"/>
              <a:t>youtube</a:t>
            </a:r>
            <a:endParaRPr lang="ar-DZ" dirty="0" smtClean="0"/>
          </a:p>
          <a:p>
            <a:pPr marL="514350" indent="-514350" algn="r" rtl="1">
              <a:buFont typeface="+mj-lt"/>
              <a:buAutoNum type="arabicPeriod"/>
            </a:pPr>
            <a:r>
              <a:rPr lang="ar-DZ" b="1" dirty="0" smtClean="0"/>
              <a:t>مواقع الاستعراض </a:t>
            </a:r>
            <a:r>
              <a:rPr lang="ar-DZ" b="1" dirty="0" err="1" smtClean="0"/>
              <a:t>او</a:t>
            </a:r>
            <a:r>
              <a:rPr lang="ar-DZ" b="1" dirty="0" smtClean="0"/>
              <a:t> </a:t>
            </a:r>
            <a:r>
              <a:rPr lang="ar-DZ" b="1" dirty="0" err="1" smtClean="0"/>
              <a:t>الاشهارات</a:t>
            </a:r>
            <a:r>
              <a:rPr lang="ar-DZ" b="1" dirty="0" smtClean="0"/>
              <a:t> </a:t>
            </a:r>
            <a:r>
              <a:rPr lang="ar-DZ" dirty="0" err="1" smtClean="0"/>
              <a:t>متل</a:t>
            </a:r>
            <a:r>
              <a:rPr lang="ar-DZ" dirty="0" smtClean="0"/>
              <a:t> موقع استعراض </a:t>
            </a:r>
            <a:r>
              <a:rPr lang="ar-DZ" dirty="0" smtClean="0"/>
              <a:t>المبيعات</a:t>
            </a:r>
            <a:r>
              <a:rPr lang="fr-CA" dirty="0" err="1" smtClean="0"/>
              <a:t>jumia</a:t>
            </a:r>
            <a:r>
              <a:rPr lang="fr-CA" dirty="0" smtClean="0"/>
              <a:t> </a:t>
            </a:r>
            <a:r>
              <a:rPr lang="ar-DZ" dirty="0" smtClean="0"/>
              <a:t>.</a:t>
            </a:r>
            <a:endParaRPr lang="ar-DZ" dirty="0" smtClean="0"/>
          </a:p>
          <a:p>
            <a:pPr marL="514350" indent="-514350" algn="r" rtl="1">
              <a:buFont typeface="+mj-lt"/>
              <a:buAutoNum type="arabicPeriod"/>
            </a:pPr>
            <a:r>
              <a:rPr lang="ar-DZ" b="1" dirty="0" smtClean="0"/>
              <a:t>مواقع اجتماعية ترفيهية:</a:t>
            </a:r>
            <a:r>
              <a:rPr lang="ar-DZ" dirty="0" err="1" smtClean="0"/>
              <a:t>متل</a:t>
            </a:r>
            <a:r>
              <a:rPr lang="ar-DZ" dirty="0" smtClean="0"/>
              <a:t> </a:t>
            </a:r>
            <a:r>
              <a:rPr lang="ar-DZ" dirty="0" smtClean="0"/>
              <a:t>مشاركة </a:t>
            </a:r>
            <a:r>
              <a:rPr lang="ar-DZ" dirty="0" err="1" smtClean="0"/>
              <a:t>الالعاب</a:t>
            </a:r>
            <a:r>
              <a:rPr lang="ar-DZ" dirty="0" smtClean="0"/>
              <a:t> </a:t>
            </a:r>
            <a:r>
              <a:rPr lang="ar-DZ" dirty="0" err="1" smtClean="0"/>
              <a:t>والافلام</a:t>
            </a:r>
            <a:r>
              <a:rPr lang="ar-DZ" dirty="0" smtClean="0"/>
              <a:t> ...</a:t>
            </a:r>
            <a:endParaRPr lang="fr-FR"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b="1" dirty="0" smtClean="0"/>
              <a:t>خدمات مواقع التواصل الاجتماعي</a:t>
            </a:r>
            <a:endParaRPr lang="fr-FR" b="1" dirty="0"/>
          </a:p>
        </p:txBody>
      </p:sp>
      <p:sp>
        <p:nvSpPr>
          <p:cNvPr id="3" name="Espace réservé du contenu 2"/>
          <p:cNvSpPr>
            <a:spLocks noGrp="1"/>
          </p:cNvSpPr>
          <p:nvPr>
            <p:ph sz="quarter" idx="1"/>
          </p:nvPr>
        </p:nvSpPr>
        <p:spPr/>
        <p:txBody>
          <a:bodyPr/>
          <a:lstStyle/>
          <a:p>
            <a:pPr algn="r" rtl="1"/>
            <a:r>
              <a:rPr lang="ar-DZ" b="1" dirty="0" smtClean="0"/>
              <a:t>الملف الشخصي</a:t>
            </a:r>
            <a:r>
              <a:rPr lang="fr-CA" b="1" dirty="0" smtClean="0"/>
              <a:t>le profil</a:t>
            </a:r>
            <a:r>
              <a:rPr lang="ar-DZ" dirty="0" smtClean="0"/>
              <a:t>يقدم فيه الفرد بياناته الأساسية مثل الاسم السن الجنس الحالة الاجتماعية...</a:t>
            </a:r>
          </a:p>
          <a:p>
            <a:pPr algn="r" rtl="1"/>
            <a:r>
              <a:rPr lang="ar-DZ" b="1" dirty="0" err="1" smtClean="0"/>
              <a:t>الاصدقاء</a:t>
            </a:r>
            <a:r>
              <a:rPr lang="ar-DZ" b="1" dirty="0" smtClean="0"/>
              <a:t> </a:t>
            </a:r>
          </a:p>
          <a:p>
            <a:pPr algn="r" rtl="1"/>
            <a:r>
              <a:rPr lang="ar-DZ" b="1" dirty="0" smtClean="0"/>
              <a:t>البوم الصور</a:t>
            </a:r>
          </a:p>
          <a:p>
            <a:pPr algn="r" rtl="1"/>
            <a:r>
              <a:rPr lang="ar-DZ" b="1" dirty="0" smtClean="0"/>
              <a:t>المجموعات </a:t>
            </a:r>
          </a:p>
          <a:p>
            <a:pPr algn="r" rtl="1"/>
            <a:r>
              <a:rPr lang="ar-DZ" b="1" dirty="0" err="1" smtClean="0"/>
              <a:t>ارسال</a:t>
            </a:r>
            <a:r>
              <a:rPr lang="ar-DZ" b="1" dirty="0" smtClean="0"/>
              <a:t> الرسائل </a:t>
            </a:r>
          </a:p>
          <a:p>
            <a:pPr algn="r" rtl="1"/>
            <a:r>
              <a:rPr lang="ar-DZ" b="1" dirty="0" smtClean="0"/>
              <a:t>الصفحات </a:t>
            </a:r>
            <a:endParaRPr lang="fr-FR"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b="1" u="sng" dirty="0" smtClean="0"/>
              <a:t/>
            </a:r>
            <a:br>
              <a:rPr lang="ar-DZ" b="1" u="sng" dirty="0" smtClean="0"/>
            </a:br>
            <a:r>
              <a:rPr lang="ar-SA" b="1" u="sng" dirty="0" smtClean="0"/>
              <a:t>إيجابيات</a:t>
            </a:r>
            <a:r>
              <a:rPr lang="fr-FR" b="1" u="sng" dirty="0" smtClean="0"/>
              <a:t>:</a:t>
            </a:r>
            <a:r>
              <a:rPr lang="fr-FR" dirty="0" smtClean="0"/>
              <a:t/>
            </a:r>
            <a:br>
              <a:rPr lang="fr-FR" dirty="0" smtClean="0"/>
            </a:br>
            <a:endParaRPr lang="fr-FR" dirty="0"/>
          </a:p>
        </p:txBody>
      </p:sp>
      <p:sp>
        <p:nvSpPr>
          <p:cNvPr id="3" name="Espace réservé du contenu 2"/>
          <p:cNvSpPr>
            <a:spLocks noGrp="1"/>
          </p:cNvSpPr>
          <p:nvPr>
            <p:ph sz="quarter" idx="1"/>
          </p:nvPr>
        </p:nvSpPr>
        <p:spPr>
          <a:xfrm>
            <a:off x="357158" y="1600200"/>
            <a:ext cx="8408890" cy="4495800"/>
          </a:xfrm>
        </p:spPr>
        <p:txBody>
          <a:bodyPr>
            <a:normAutofit fontScale="92500" lnSpcReduction="10000"/>
          </a:bodyPr>
          <a:lstStyle/>
          <a:p>
            <a:pPr lvl="0" algn="just" rtl="1"/>
            <a:r>
              <a:rPr lang="ar-SA" dirty="0" smtClean="0"/>
              <a:t>التواصل مع العالم الخارجي وتبادل الآراء والأفكار ومعرفة ثقافات</a:t>
            </a:r>
            <a:r>
              <a:rPr lang="fr-FR" dirty="0" smtClean="0"/>
              <a:t> . </a:t>
            </a:r>
          </a:p>
          <a:p>
            <a:pPr lvl="0" algn="just" rtl="1"/>
            <a:r>
              <a:rPr lang="ar-SA" dirty="0" smtClean="0"/>
              <a:t>ممارسة العديد من الأنشطة التي تساعد على التقرب والتواصل مع الآخرين</a:t>
            </a:r>
            <a:r>
              <a:rPr lang="fr-FR" dirty="0" smtClean="0"/>
              <a:t>. </a:t>
            </a:r>
          </a:p>
          <a:p>
            <a:pPr lvl="0" algn="just" rtl="1"/>
            <a:r>
              <a:rPr lang="ar-SA" dirty="0" smtClean="0"/>
              <a:t>تفتح أبواباً تمكن من إطلاق الإبداعات والمشاريع التي تحقق الأهداف وتساعد المجتمع على النمو</a:t>
            </a:r>
            <a:r>
              <a:rPr lang="fr-FR" dirty="0" smtClean="0"/>
              <a:t>. </a:t>
            </a:r>
          </a:p>
          <a:p>
            <a:pPr lvl="0" algn="just" rtl="1"/>
            <a:r>
              <a:rPr lang="ar-SA" dirty="0" err="1" smtClean="0"/>
              <a:t>ال</a:t>
            </a:r>
            <a:r>
              <a:rPr lang="ar-DZ" dirty="0" smtClean="0"/>
              <a:t>حصول علي الإخبار بشكل سريع</a:t>
            </a:r>
          </a:p>
          <a:p>
            <a:pPr lvl="0" algn="just" rtl="1"/>
            <a:r>
              <a:rPr lang="ar-DZ" dirty="0" smtClean="0"/>
              <a:t>الترويج للمنتجات والسلع.</a:t>
            </a:r>
          </a:p>
          <a:p>
            <a:pPr lvl="0" algn="r" rtl="1"/>
            <a:r>
              <a:rPr lang="ar-DZ" dirty="0" smtClean="0"/>
              <a:t>الترفيه والتسلية والتفاعل مع الآخرين</a:t>
            </a:r>
            <a:r>
              <a:rPr lang="ar-DZ" dirty="0" smtClean="0"/>
              <a:t>.</a:t>
            </a:r>
          </a:p>
          <a:p>
            <a:pPr lvl="0" algn="r" rtl="1"/>
            <a:r>
              <a:rPr lang="ar-DZ" dirty="0" smtClean="0"/>
              <a:t> </a:t>
            </a:r>
            <a:r>
              <a:rPr lang="ar-DZ" dirty="0" smtClean="0"/>
              <a:t>استخدامها في عمليات التعلم الإلكتروني</a:t>
            </a:r>
            <a:br>
              <a:rPr lang="ar-DZ" dirty="0" smtClean="0"/>
            </a:br>
            <a:endParaRPr lang="ar-DZ" dirty="0" smtClean="0"/>
          </a:p>
          <a:p>
            <a:pPr lvl="0" algn="just" rtl="1"/>
            <a:endParaRPr lang="fr-FR" dirty="0" smtClean="0"/>
          </a:p>
          <a:p>
            <a:pPr algn="just" rtl="1"/>
            <a:endParaRPr lang="fr-F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92</TotalTime>
  <Words>659</Words>
  <PresentationFormat>Affichage à l'écran (4:3)</PresentationFormat>
  <Paragraphs>56</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Médian</vt:lpstr>
      <vt:lpstr>المحاضرة 05:  مواقع التّواصُل الاجتماعيّ </vt:lpstr>
      <vt:lpstr>مفهوم مواقع التواصل الاجتماعي   Réseaux Sociaux</vt:lpstr>
      <vt:lpstr>مفهوم مواقع التواصل الاجتماعي</vt:lpstr>
      <vt:lpstr>مفهوم مواقع التواصل الاجتماعي</vt:lpstr>
      <vt:lpstr>  تاريخ مواقع التواصل الاجتماعي  </vt:lpstr>
      <vt:lpstr>مميزات مواقع التّواصُل الاجتماعيّ</vt:lpstr>
      <vt:lpstr>أنواع مواقع التواصل الاجتماعي</vt:lpstr>
      <vt:lpstr>خدمات مواقع التواصل الاجتماعي</vt:lpstr>
      <vt:lpstr> إيجابيات: </vt:lpstr>
      <vt:lpstr> السلبيات: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05:  مواقع التّواصُل الاجتماعيّ </dc:title>
  <dc:creator>compaq</dc:creator>
  <cp:lastModifiedBy>compaq</cp:lastModifiedBy>
  <cp:revision>22</cp:revision>
  <dcterms:created xsi:type="dcterms:W3CDTF">2021-04-09T21:39:06Z</dcterms:created>
  <dcterms:modified xsi:type="dcterms:W3CDTF">2021-04-09T21:51:15Z</dcterms:modified>
</cp:coreProperties>
</file>