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sldIdLst>
    <p:sldId id="459" r:id="rId3"/>
    <p:sldId id="448" r:id="rId4"/>
    <p:sldId id="259" r:id="rId5"/>
    <p:sldId id="409" r:id="rId6"/>
    <p:sldId id="412" r:id="rId7"/>
    <p:sldId id="413" r:id="rId8"/>
    <p:sldId id="414" r:id="rId9"/>
    <p:sldId id="415" r:id="rId10"/>
    <p:sldId id="450" r:id="rId11"/>
    <p:sldId id="260" r:id="rId12"/>
    <p:sldId id="444" r:id="rId13"/>
    <p:sldId id="417" r:id="rId14"/>
    <p:sldId id="418" r:id="rId15"/>
    <p:sldId id="419" r:id="rId16"/>
    <p:sldId id="264" r:id="rId17"/>
    <p:sldId id="416" r:id="rId18"/>
    <p:sldId id="285" r:id="rId19"/>
    <p:sldId id="263" r:id="rId20"/>
    <p:sldId id="265" r:id="rId21"/>
    <p:sldId id="420" r:id="rId22"/>
    <p:sldId id="268" r:id="rId23"/>
    <p:sldId id="266" r:id="rId24"/>
    <p:sldId id="274" r:id="rId25"/>
    <p:sldId id="279" r:id="rId26"/>
    <p:sldId id="45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4C5EC"/>
    <a:srgbClr val="008000"/>
    <a:srgbClr val="94DC44"/>
    <a:srgbClr val="964305"/>
    <a:srgbClr val="006600"/>
    <a:srgbClr val="339933"/>
    <a:srgbClr val="5681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8" autoAdjust="0"/>
    <p:restoredTop sz="79227" autoAdjust="0"/>
  </p:normalViewPr>
  <p:slideViewPr>
    <p:cSldViewPr>
      <p:cViewPr varScale="1">
        <p:scale>
          <a:sx n="79" d="100"/>
          <a:sy n="79" d="100"/>
        </p:scale>
        <p:origin x="-67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97110-45D5-4322-AC72-CDC3C25E998D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CCDE-7FCA-4440-A223-D808064844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2210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CCDE-7FCA-4440-A223-D808064844C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039429-7DCA-4EEB-8528-71D8B7FF85A5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A30F-8836-46A7-9B93-471461A12584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C72D1-190F-4EB5-B30A-119EDDB4400A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D9D9-179D-4825-B36E-0730E4BA5655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5159-72B8-45AE-90B5-653AB10C315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C2AF-0B54-426C-B63F-52F11D26C7D7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B054-B498-4131-A89D-8CBD4AA624FF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BCF6-2A7F-4DD2-91CF-C7F5F623DC8B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0D6-969D-4DAF-B01B-029A99418C25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1DDE-25E1-44E6-892A-593C5C745C0A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9EA9-C29C-4652-B327-87897DE62CD8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AB452-C054-4CE1-A8C3-0314618768A0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010B-4064-49CA-9E04-B79C71F5DD2D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17D8-F7B3-48A6-B9D8-91194470D73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EC3B-D11B-463F-8CF5-0205D258F270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4B558-07B6-4DDA-A1B5-E203C8B50FDD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F29F09-E513-4C83-859A-4DA63232E150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FE2E6-44AD-4FD0-986F-6EC454383203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38EC5-5050-4680-9738-34FB8D0DB552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B42F7-AFF4-43E7-BAB4-04F05BEEDBD5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CAAD2-D176-4AF7-8491-3BC4B9BED190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5669B-7656-4A1D-B25A-F6CBC6963588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E929B2-E614-4772-9DA9-D2D34B5C6E73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FR" smtClean="0"/>
              <a:t>Belkhodja Leila </a:t>
            </a: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F8D8FE-56E6-425C-903E-2E091BB2C3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EE6E-32D1-4E1C-B54D-C4A89DCFB946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053E-031A-4D83-B17A-725A84B187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9104" y="6310336"/>
            <a:ext cx="457200" cy="476250"/>
          </a:xfrm>
        </p:spPr>
        <p:txBody>
          <a:bodyPr/>
          <a:lstStyle/>
          <a:p>
            <a:fld id="{2AF8D8FE-56E6-425C-903E-2E091BB2C3D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177838" y="269154"/>
            <a:ext cx="7786742" cy="29986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Chapitre</a:t>
            </a:r>
            <a:r>
              <a:rPr kumimoji="0" lang="fr-FR" sz="14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à</a:t>
            </a:r>
            <a:r>
              <a:rPr kumimoji="0" lang="fr-FR" sz="53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l’informatique</a:t>
            </a:r>
            <a:endParaRPr kumimoji="0" lang="fr-FR" sz="5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مدخل إلى الإعلام الآلي</a:t>
            </a:r>
            <a:endParaRPr kumimoji="0" lang="fr-FR" sz="4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177838" y="3293554"/>
            <a:ext cx="7786742" cy="3403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360000" rIns="360000" anchor="t" anchorCtr="0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8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3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♦ </a:t>
            </a:r>
            <a:r>
              <a:rPr kumimoji="0" lang="fr-FR" sz="23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Explorer le monde de l’informatique.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  <a:defRPr/>
            </a:pPr>
            <a:r>
              <a:rPr lang="ar-DZ" sz="23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ar-DZ" sz="2300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إستكشاف</a:t>
            </a:r>
            <a:r>
              <a:rPr lang="ar-DZ" sz="23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عالم الإعلام الآلي </a:t>
            </a:r>
            <a:r>
              <a:rPr lang="fr-FR" sz="2300" i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♦</a:t>
            </a:r>
            <a:endParaRPr lang="fr-FR" sz="2300" i="1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fr-FR" sz="2300" i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♦ </a:t>
            </a:r>
            <a:r>
              <a:rPr lang="fr-FR" sz="2300" i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Avancées technologiques (aperçu).</a:t>
            </a:r>
          </a:p>
          <a:p>
            <a:pPr algn="r">
              <a:lnSpc>
                <a:spcPct val="140000"/>
              </a:lnSpc>
              <a:spcBef>
                <a:spcPct val="0"/>
              </a:spcBef>
              <a:defRPr/>
            </a:pPr>
            <a:r>
              <a:rPr lang="ar-DZ" sz="23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نظرة عامة عن التقدم التكنولوجي</a:t>
            </a:r>
            <a:r>
              <a:rPr lang="fr-FR" sz="2300" i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♦</a:t>
            </a:r>
            <a:endParaRPr lang="fr-FR" sz="2300" i="1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fr-FR" sz="100" i="1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fr-FR" sz="100" i="1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fr-FR" sz="100" i="1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fr-FR" sz="100" i="1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2300" i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♦ </a:t>
            </a:r>
            <a:r>
              <a:rPr lang="fr-FR" sz="2300" i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Lumières sur l’architecture d’un ordinateur.</a:t>
            </a:r>
          </a:p>
          <a:p>
            <a:pPr algn="r">
              <a:lnSpc>
                <a:spcPct val="150000"/>
              </a:lnSpc>
              <a:spcBef>
                <a:spcPct val="0"/>
              </a:spcBef>
              <a:defRPr/>
            </a:pPr>
            <a:r>
              <a:rPr lang="ar-DZ" sz="23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أضواء على هندسة الحاسوب</a:t>
            </a:r>
            <a:r>
              <a:rPr lang="fr-FR" sz="2300" i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♦</a:t>
            </a:r>
            <a:endParaRPr lang="fr-FR" sz="2300" i="1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1" name="Picture 7" descr="C:\Users\PC\Desktop\Nouvelle imag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609610"/>
            <a:ext cx="1428760" cy="133337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179552" y="3090098"/>
            <a:ext cx="2571768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Visée &amp; Perspectives …</a:t>
            </a:r>
            <a:endParaRPr lang="fr-FR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556" y="5759022"/>
            <a:ext cx="787453" cy="5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903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978353" y="3559928"/>
            <a:ext cx="2105815" cy="68400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1">
            <a:noAutofit/>
          </a:bodyPr>
          <a:lstStyle/>
          <a:p>
            <a:r>
              <a:rPr lang="fr-FR" sz="3600" i="1" dirty="0" smtClean="0">
                <a:solidFill>
                  <a:schemeClr val="bg1"/>
                </a:solidFill>
                <a:latin typeface="Brush Script MT" pitchFamily="66" charset="0"/>
              </a:rPr>
              <a:t>Ordinateur</a:t>
            </a:r>
            <a:endParaRPr lang="fr-FR" sz="3600" i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6674" y="1676389"/>
            <a:ext cx="7685806" cy="156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18800">
            <a:normAutofit/>
          </a:bodyPr>
          <a:lstStyle/>
          <a:p>
            <a:pPr>
              <a:spcBef>
                <a:spcPts val="0"/>
              </a:spcBef>
              <a:buNone/>
            </a:pPr>
            <a:endParaRPr lang="fr-FR" sz="100" dirty="0" smtClean="0"/>
          </a:p>
          <a:p>
            <a:pPr>
              <a:spcBef>
                <a:spcPts val="0"/>
              </a:spcBef>
              <a:buNone/>
            </a:pPr>
            <a:endParaRPr lang="fr-FR" sz="100" dirty="0" smtClean="0"/>
          </a:p>
          <a:p>
            <a:pPr>
              <a:spcBef>
                <a:spcPts val="0"/>
              </a:spcBef>
              <a:buNone/>
            </a:pPr>
            <a:endParaRPr lang="fr-FR" sz="100" dirty="0" smtClean="0"/>
          </a:p>
          <a:p>
            <a:pPr>
              <a:spcBef>
                <a:spcPts val="0"/>
              </a:spcBef>
              <a:buNone/>
            </a:pPr>
            <a:endParaRPr lang="fr-FR" sz="100" dirty="0" smtClean="0"/>
          </a:p>
          <a:p>
            <a:pPr>
              <a:spcBef>
                <a:spcPts val="0"/>
              </a:spcBef>
              <a:buNone/>
            </a:pPr>
            <a:endParaRPr lang="fr-FR" sz="100" dirty="0" smtClean="0"/>
          </a:p>
          <a:p>
            <a:pPr>
              <a:spcBef>
                <a:spcPts val="0"/>
              </a:spcBef>
              <a:buNone/>
            </a:pPr>
            <a:endParaRPr lang="fr-FR" sz="100" dirty="0" smtClean="0"/>
          </a:p>
          <a:p>
            <a:pPr>
              <a:spcBef>
                <a:spcPts val="0"/>
              </a:spcBef>
              <a:buNone/>
            </a:pPr>
            <a:endParaRPr lang="fr-FR" sz="100" dirty="0" smtClean="0"/>
          </a:p>
          <a:p>
            <a:pPr>
              <a:spcBef>
                <a:spcPts val="0"/>
              </a:spcBef>
              <a:buNone/>
            </a:pPr>
            <a:r>
              <a:rPr lang="fr-FR" sz="2600" dirty="0" smtClean="0"/>
              <a:t>L’appellation </a:t>
            </a:r>
            <a:r>
              <a:rPr lang="fr-FR" sz="2600" b="1" dirty="0" smtClean="0">
                <a:solidFill>
                  <a:srgbClr val="002060"/>
                </a:solidFill>
              </a:rPr>
              <a:t>« </a:t>
            </a:r>
            <a:r>
              <a:rPr lang="fr-FR" sz="2600" b="1" i="1" dirty="0" smtClean="0">
                <a:solidFill>
                  <a:srgbClr val="002060"/>
                </a:solidFill>
              </a:rPr>
              <a:t>Ordinateur</a:t>
            </a:r>
            <a:r>
              <a:rPr lang="fr-FR" sz="2600" b="1" dirty="0" smtClean="0">
                <a:solidFill>
                  <a:srgbClr val="002060"/>
                </a:solidFill>
              </a:rPr>
              <a:t> » </a:t>
            </a:r>
            <a:r>
              <a:rPr lang="fr-FR" sz="2600" dirty="0" smtClean="0"/>
              <a:t>vient du mot</a:t>
            </a:r>
            <a:r>
              <a:rPr lang="fr-FR" sz="2600" dirty="0" smtClean="0">
                <a:sym typeface="Wingdings" pitchFamily="2" charset="2"/>
              </a:rPr>
              <a:t> </a:t>
            </a:r>
            <a:r>
              <a:rPr lang="fr-FR" sz="2600" b="1" dirty="0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fr-FR" sz="2600" b="1" dirty="0" smtClean="0">
                <a:solidFill>
                  <a:srgbClr val="002060"/>
                </a:solidFill>
              </a:rPr>
              <a:t>rdre </a:t>
            </a:r>
            <a:r>
              <a:rPr lang="ar-DZ" sz="2600" b="1" dirty="0" smtClean="0">
                <a:solidFill>
                  <a:srgbClr val="002060"/>
                </a:solidFill>
              </a:rPr>
              <a:t>أمر</a:t>
            </a:r>
            <a:endParaRPr lang="fr-FR" sz="26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fr-FR" sz="2600" dirty="0" smtClean="0"/>
              <a:t>Apparue en 1954 pour remplacer le mot </a:t>
            </a:r>
            <a:r>
              <a:rPr lang="fr-FR" sz="2600" b="1" i="1" dirty="0" smtClean="0"/>
              <a:t>Calculateur</a:t>
            </a:r>
          </a:p>
          <a:p>
            <a:pPr>
              <a:spcBef>
                <a:spcPts val="0"/>
              </a:spcBef>
              <a:buNone/>
            </a:pPr>
            <a:r>
              <a:rPr lang="fr-FR" sz="2600" b="1" i="1" dirty="0" smtClean="0"/>
              <a:t>Computer</a:t>
            </a:r>
            <a:r>
              <a:rPr lang="fr-FR" sz="2600" dirty="0" smtClean="0"/>
              <a:t> en anglais</a:t>
            </a:r>
            <a:r>
              <a:rPr lang="fr-FR" sz="800" dirty="0" smtClean="0"/>
              <a:t> </a:t>
            </a:r>
            <a:r>
              <a:rPr lang="fr-FR" sz="2600" dirty="0" smtClean="0"/>
              <a:t>…</a:t>
            </a:r>
            <a:r>
              <a:rPr lang="fr-FR" sz="2000" dirty="0" smtClean="0"/>
              <a:t>  </a:t>
            </a:r>
            <a:r>
              <a:rPr lang="ar-DZ" sz="2600" b="1" dirty="0" smtClean="0"/>
              <a:t>حاسوب</a:t>
            </a:r>
            <a:endParaRPr lang="fr-FR" sz="2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964298" y="203136"/>
            <a:ext cx="6928182" cy="11387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 algn="ctr">
              <a:buClr>
                <a:srgbClr val="3891A7"/>
              </a:buClr>
              <a:buSzPct val="80000"/>
            </a:pPr>
            <a:r>
              <a:rPr lang="fr-FR" sz="3400" b="1" dirty="0" smtClean="0">
                <a:solidFill>
                  <a:srgbClr val="002060"/>
                </a:solidFill>
              </a:rPr>
              <a:t>Architecture simplifiée </a:t>
            </a:r>
          </a:p>
          <a:p>
            <a:pPr marL="365760" lvl="0" indent="-283464" algn="ctr">
              <a:buClr>
                <a:srgbClr val="3891A7"/>
              </a:buClr>
              <a:buSzPct val="80000"/>
            </a:pPr>
            <a:r>
              <a:rPr lang="fr-FR" sz="3400" b="1" dirty="0" smtClean="0">
                <a:solidFill>
                  <a:srgbClr val="002060"/>
                </a:solidFill>
              </a:rPr>
              <a:t>d’un ordinateur</a:t>
            </a:r>
            <a:endParaRPr lang="fr-FR" sz="3400" dirty="0" smtClean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08361" y="5200744"/>
            <a:ext cx="2768386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600" i="1" dirty="0" smtClean="0">
                <a:solidFill>
                  <a:srgbClr val="002060"/>
                </a:solidFill>
              </a:rPr>
              <a:t>Matériel (Hardware)</a:t>
            </a:r>
          </a:p>
          <a:p>
            <a:pPr algn="ctr"/>
            <a:r>
              <a:rPr lang="ar-DZ" sz="2600" dirty="0" smtClean="0">
                <a:solidFill>
                  <a:srgbClr val="002060"/>
                </a:solidFill>
              </a:rPr>
              <a:t>الجزء المادي</a:t>
            </a:r>
            <a:endParaRPr lang="fr-FR" sz="2600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08823" y="5200744"/>
            <a:ext cx="244932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600" i="1" dirty="0" smtClean="0">
                <a:solidFill>
                  <a:srgbClr val="002060"/>
                </a:solidFill>
              </a:rPr>
              <a:t>Logiciel (Software)</a:t>
            </a:r>
          </a:p>
          <a:p>
            <a:pPr algn="ctr"/>
            <a:r>
              <a:rPr lang="ar-DZ" sz="2600" dirty="0" smtClean="0">
                <a:solidFill>
                  <a:srgbClr val="002060"/>
                </a:solidFill>
              </a:rPr>
              <a:t>الجزء البرمجي</a:t>
            </a:r>
            <a:endParaRPr lang="fr-FR" sz="26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4" y="456036"/>
            <a:ext cx="6334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b="1" dirty="0" smtClean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800743" y="5274441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</a:rPr>
              <a:t>+</a:t>
            </a:r>
            <a:endParaRPr lang="fr-FR" sz="4000" dirty="0">
              <a:solidFill>
                <a:srgbClr val="002060"/>
              </a:solidFill>
            </a:endParaRPr>
          </a:p>
        </p:txBody>
      </p:sp>
      <p:cxnSp>
        <p:nvCxnSpPr>
          <p:cNvPr id="9" name="Connecteur droit avec flèche 8"/>
          <p:cNvCxnSpPr>
            <a:stCxn id="10" idx="2"/>
            <a:endCxn id="7" idx="0"/>
          </p:cNvCxnSpPr>
          <p:nvPr/>
        </p:nvCxnSpPr>
        <p:spPr>
          <a:xfrm flipH="1">
            <a:off x="3292554" y="4243928"/>
            <a:ext cx="1738707" cy="95681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0" idx="2"/>
            <a:endCxn id="8" idx="0"/>
          </p:cNvCxnSpPr>
          <p:nvPr/>
        </p:nvCxnSpPr>
        <p:spPr>
          <a:xfrm>
            <a:off x="5031261" y="4243928"/>
            <a:ext cx="1602225" cy="95681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5389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163537" y="1544330"/>
            <a:ext cx="3833102" cy="110799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002060"/>
                </a:solidFill>
              </a:rPr>
              <a:t>Composantes matérielles</a:t>
            </a:r>
          </a:p>
          <a:p>
            <a:pPr algn="ctr"/>
            <a:r>
              <a:rPr lang="fr-FR" sz="2200" b="1" dirty="0" smtClean="0">
                <a:solidFill>
                  <a:srgbClr val="002060"/>
                </a:solidFill>
              </a:rPr>
              <a:t>de Base d’un ordinateur</a:t>
            </a:r>
          </a:p>
          <a:p>
            <a:pPr algn="ctr"/>
            <a:r>
              <a:rPr lang="ar-DZ" sz="2200" b="1" dirty="0" smtClean="0">
                <a:solidFill>
                  <a:srgbClr val="002060"/>
                </a:solidFill>
              </a:rPr>
              <a:t>المركبات المادية الأساسية للحاسب الآلي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02863" y="3904782"/>
            <a:ext cx="110094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/>
              <a:t>Mémoire</a:t>
            </a:r>
          </a:p>
          <a:p>
            <a:pPr algn="ctr"/>
            <a:r>
              <a:rPr lang="ar-DZ" b="1" dirty="0" smtClean="0"/>
              <a:t>ذاكرة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275406" y="4169639"/>
            <a:ext cx="161480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C00000"/>
                </a:solidFill>
              </a:rPr>
              <a:t>Processeur</a:t>
            </a:r>
          </a:p>
          <a:p>
            <a:pPr algn="ctr"/>
            <a:r>
              <a:rPr lang="ar-DZ" sz="2400" b="1" dirty="0" smtClean="0">
                <a:solidFill>
                  <a:srgbClr val="C00000"/>
                </a:solidFill>
              </a:rPr>
              <a:t>معالج آلي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15051" y="3904782"/>
            <a:ext cx="156004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/>
              <a:t>Périphériques</a:t>
            </a:r>
          </a:p>
          <a:p>
            <a:pPr algn="ctr"/>
            <a:r>
              <a:rPr lang="ar-DZ" b="1" dirty="0" smtClean="0"/>
              <a:t>أجهزة محيطية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552920" y="5559998"/>
            <a:ext cx="79060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Cache</a:t>
            </a:r>
          </a:p>
          <a:p>
            <a:pPr algn="ctr"/>
            <a:r>
              <a:rPr lang="ar-DZ" dirty="0" smtClean="0"/>
              <a:t>مخبأة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408033" y="5559998"/>
            <a:ext cx="68057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ROM</a:t>
            </a:r>
            <a:endParaRPr lang="ar-DZ" dirty="0" smtClean="0"/>
          </a:p>
          <a:p>
            <a:pPr algn="ctr"/>
            <a:r>
              <a:rPr lang="ar-DZ" dirty="0" smtClean="0"/>
              <a:t>ميتة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74169" y="5559998"/>
            <a:ext cx="7232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RAM</a:t>
            </a:r>
            <a:endParaRPr lang="ar-DZ" b="1" dirty="0" smtClean="0">
              <a:solidFill>
                <a:srgbClr val="C00000"/>
              </a:solidFill>
            </a:endParaRPr>
          </a:p>
          <a:p>
            <a:pPr algn="ctr"/>
            <a:r>
              <a:rPr lang="ar-DZ" b="1" dirty="0" smtClean="0">
                <a:solidFill>
                  <a:srgbClr val="C00000"/>
                </a:solidFill>
              </a:rPr>
              <a:t>حية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75027" y="5559998"/>
            <a:ext cx="101181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Stockage</a:t>
            </a:r>
            <a:endParaRPr lang="ar-DZ" dirty="0" smtClean="0"/>
          </a:p>
          <a:p>
            <a:pPr algn="ctr"/>
            <a:r>
              <a:rPr lang="ar-DZ" dirty="0" smtClean="0"/>
              <a:t>تخزين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989077" y="5559998"/>
            <a:ext cx="143641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Entrée/Sortie</a:t>
            </a:r>
            <a:endParaRPr lang="ar-DZ" dirty="0" smtClean="0"/>
          </a:p>
          <a:p>
            <a:pPr algn="ctr"/>
            <a:r>
              <a:rPr lang="ar-DZ" dirty="0" smtClean="0"/>
              <a:t>إخراج </a:t>
            </a:r>
            <a:r>
              <a:rPr lang="fr-FR" dirty="0" smtClean="0"/>
              <a:t>/</a:t>
            </a:r>
            <a:r>
              <a:rPr lang="ar-DZ" dirty="0" smtClean="0"/>
              <a:t>إدخال</a:t>
            </a:r>
            <a:endParaRPr lang="fr-FR" dirty="0"/>
          </a:p>
        </p:txBody>
      </p:sp>
      <p:sp>
        <p:nvSpPr>
          <p:cNvPr id="16" name="Flèche vers le bas 15"/>
          <p:cNvSpPr/>
          <p:nvPr/>
        </p:nvSpPr>
        <p:spPr>
          <a:xfrm>
            <a:off x="5060383" y="2720766"/>
            <a:ext cx="45719" cy="136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 rot="2400000" flipH="1">
            <a:off x="3227003" y="2572053"/>
            <a:ext cx="45719" cy="1384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-2400000">
            <a:off x="6976499" y="2611080"/>
            <a:ext cx="45719" cy="1310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85852" y="203136"/>
            <a:ext cx="7500990" cy="11387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 algn="ctr">
              <a:buClr>
                <a:srgbClr val="3891A7"/>
              </a:buClr>
              <a:buSzPct val="80000"/>
            </a:pPr>
            <a:r>
              <a:rPr lang="fr-FR" sz="3400" b="1" dirty="0" smtClean="0">
                <a:solidFill>
                  <a:srgbClr val="002060"/>
                </a:solidFill>
              </a:rPr>
              <a:t>Architecture simplifiée </a:t>
            </a:r>
          </a:p>
          <a:p>
            <a:pPr marL="365760" lvl="0" indent="-283464" algn="ctr">
              <a:buClr>
                <a:srgbClr val="3891A7"/>
              </a:buClr>
              <a:buSzPct val="80000"/>
            </a:pPr>
            <a:r>
              <a:rPr lang="fr-FR" sz="3400" b="1" dirty="0" smtClean="0">
                <a:solidFill>
                  <a:srgbClr val="002060"/>
                </a:solidFill>
              </a:rPr>
              <a:t>d’un ordinateur (2)</a:t>
            </a:r>
            <a:endParaRPr lang="fr-FR" sz="3400" dirty="0" smtClean="0">
              <a:solidFill>
                <a:srgbClr val="C00000"/>
              </a:solidFill>
            </a:endParaRPr>
          </a:p>
        </p:txBody>
      </p:sp>
      <p:sp>
        <p:nvSpPr>
          <p:cNvPr id="22" name="Flèche vers le bas 21"/>
          <p:cNvSpPr/>
          <p:nvPr/>
        </p:nvSpPr>
        <p:spPr>
          <a:xfrm rot="2820000" flipH="1">
            <a:off x="2110022" y="4433102"/>
            <a:ext cx="47661" cy="12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2723756" y="4643446"/>
            <a:ext cx="45719" cy="86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 rot="-2820000" flipH="1">
            <a:off x="3356784" y="4423614"/>
            <a:ext cx="47661" cy="12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 rot="2340000" flipH="1">
            <a:off x="7057480" y="4514694"/>
            <a:ext cx="47661" cy="111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 rot="-2280000" flipH="1">
            <a:off x="7877974" y="4526139"/>
            <a:ext cx="47661" cy="108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74675710"/>
      </p:ext>
    </p:extLst>
  </p:cSld>
  <p:clrMapOvr>
    <a:masterClrMapping/>
  </p:clrMapOvr>
  <p:transition advTm="48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2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3857628"/>
            <a:ext cx="8001024" cy="2643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100" dirty="0" smtClean="0">
                <a:sym typeface="Wingdings" pitchFamily="2" charset="2"/>
              </a:rPr>
              <a:t>Mémoire centrale d’ordinateur</a:t>
            </a:r>
            <a:r>
              <a:rPr lang="ar-DZ" sz="2100" dirty="0" smtClean="0">
                <a:sym typeface="Wingdings" pitchFamily="2" charset="2"/>
              </a:rPr>
              <a:t>الذاكرة المركزية  </a:t>
            </a:r>
            <a:endParaRPr lang="fr-FR" sz="21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fr-FR" sz="2100" dirty="0" smtClean="0">
                <a:sym typeface="Wingdings" pitchFamily="2" charset="2"/>
              </a:rPr>
              <a:t>Contient : Programmes &amp; Données</a:t>
            </a:r>
            <a:r>
              <a:rPr lang="ar-DZ" sz="2100" dirty="0" smtClean="0">
                <a:sym typeface="Wingdings" pitchFamily="2" charset="2"/>
              </a:rPr>
              <a:t>البرامج + المعطيات  </a:t>
            </a:r>
            <a:endParaRPr lang="fr-FR" sz="21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fr-FR" sz="2100" dirty="0" smtClean="0">
                <a:sym typeface="Wingdings" pitchFamily="2" charset="2"/>
              </a:rPr>
              <a:t>C’est une mémoire vive : </a:t>
            </a:r>
            <a:r>
              <a:rPr lang="fr-FR" sz="2100" b="1" i="1" dirty="0" smtClean="0">
                <a:sym typeface="Wingdings" pitchFamily="2" charset="2"/>
              </a:rPr>
              <a:t>Lecture + Ecriture</a:t>
            </a:r>
            <a:r>
              <a:rPr lang="ar-DZ" sz="2100" dirty="0" smtClean="0">
                <a:sym typeface="Wingdings" pitchFamily="2" charset="2"/>
              </a:rPr>
              <a:t>ذاكرة حية : قراءة + كتابة   </a:t>
            </a:r>
            <a:endParaRPr lang="fr-FR" sz="21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fr-FR" sz="2100" dirty="0" smtClean="0">
                <a:sym typeface="Wingdings" pitchFamily="2" charset="2"/>
              </a:rPr>
              <a:t>Elle est volatile</a:t>
            </a:r>
            <a:r>
              <a:rPr lang="ar-DZ" sz="2100" dirty="0" smtClean="0">
                <a:sym typeface="Wingdings" pitchFamily="2" charset="2"/>
              </a:rPr>
              <a:t>ذاكرة مؤقتة أو متطايرة (فقد المحتوى عند فقد الطاقة)  </a:t>
            </a:r>
            <a:endParaRPr lang="fr-FR" sz="2100" dirty="0" smtClean="0">
              <a:sym typeface="Wingdings" pitchFamily="2" charset="2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08" y="1828801"/>
            <a:ext cx="2619375" cy="1743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61" y="400041"/>
            <a:ext cx="2404671" cy="16001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57290" y="970026"/>
            <a:ext cx="428628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Mémoire de type RAM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47346" y="2259795"/>
            <a:ext cx="5072098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i="1" dirty="0" smtClean="0">
                <a:sym typeface="Wingdings" pitchFamily="2" charset="2"/>
              </a:rPr>
              <a:t>RAM : </a:t>
            </a:r>
            <a:r>
              <a:rPr lang="fr-FR" sz="2600" b="1" i="1" dirty="0" smtClean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fr-FR" sz="2600" b="1" i="1" dirty="0" smtClean="0">
                <a:sym typeface="Wingdings" pitchFamily="2" charset="2"/>
              </a:rPr>
              <a:t>andom </a:t>
            </a:r>
            <a:r>
              <a:rPr lang="fr-FR" sz="2600" b="1" i="1" dirty="0" smtClean="0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fr-FR" sz="2600" b="1" i="1" dirty="0" smtClean="0">
                <a:sym typeface="Wingdings" pitchFamily="2" charset="2"/>
              </a:rPr>
              <a:t>ccess </a:t>
            </a:r>
            <a:r>
              <a:rPr lang="fr-FR" sz="2600" b="1" i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2600" b="1" i="1" dirty="0" smtClean="0">
                <a:sym typeface="Wingdings" pitchFamily="2" charset="2"/>
              </a:rPr>
              <a:t>emory</a:t>
            </a:r>
          </a:p>
          <a:p>
            <a:pPr algn="ctr">
              <a:buNone/>
            </a:pPr>
            <a:r>
              <a:rPr lang="fr-FR" sz="2600" dirty="0" smtClean="0">
                <a:sym typeface="Wingdings" pitchFamily="2" charset="2"/>
              </a:rPr>
              <a:t>Mémoire à Accès Aléatoire</a:t>
            </a:r>
          </a:p>
          <a:p>
            <a:pPr algn="ctr">
              <a:buNone/>
            </a:pPr>
            <a:r>
              <a:rPr lang="ar-DZ" sz="2600" dirty="0" smtClean="0">
                <a:sym typeface="Wingdings" pitchFamily="2" charset="2"/>
              </a:rPr>
              <a:t>ذاكرة الوصول العشوائي</a:t>
            </a:r>
            <a:endParaRPr lang="fr-FR" sz="2600" dirty="0" smtClean="0"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4" y="170241"/>
            <a:ext cx="5643602" cy="707886"/>
          </a:xfrm>
          <a:prstGeom prst="rect">
            <a:avLst/>
          </a:prstGeom>
          <a:solidFill>
            <a:srgbClr val="FFFF00"/>
          </a:solidFill>
        </p:spPr>
        <p:txBody>
          <a:bodyPr wrap="square" anchor="ctr" anchorCtr="0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Composantes de base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79552" y="170284"/>
            <a:ext cx="63341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</p:cSld>
  <p:clrMapOvr>
    <a:masterClrMapping/>
  </p:clrMapOvr>
  <p:transition advTm="72947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4962" y="2143116"/>
            <a:ext cx="5394426" cy="1000132"/>
          </a:xfrm>
        </p:spPr>
        <p:txBody>
          <a:bodyPr>
            <a:noAutofit/>
          </a:bodyPr>
          <a:lstStyle/>
          <a:p>
            <a:pPr marL="108000" indent="-3175">
              <a:spcBef>
                <a:spcPts val="0"/>
              </a:spcBef>
              <a:buNone/>
            </a:pPr>
            <a:r>
              <a:rPr lang="fr-FR" sz="2000" dirty="0" smtClean="0"/>
              <a:t>L’organisation est faite en </a:t>
            </a:r>
            <a:r>
              <a:rPr lang="fr-FR" sz="2000" b="1" i="1" dirty="0" smtClean="0"/>
              <a:t>mots mémoire </a:t>
            </a:r>
            <a:r>
              <a:rPr lang="fr-FR" sz="2000" dirty="0" smtClean="0"/>
              <a:t>:  Cases ou emplacements de taille fixe de 8, </a:t>
            </a:r>
          </a:p>
          <a:p>
            <a:pPr marL="108000" indent="-3175">
              <a:spcBef>
                <a:spcPts val="0"/>
              </a:spcBef>
              <a:buNone/>
            </a:pPr>
            <a:r>
              <a:rPr lang="fr-FR" sz="2000" dirty="0" smtClean="0"/>
              <a:t>16, 32 ou 64 bits.</a:t>
            </a:r>
          </a:p>
          <a:p>
            <a:pPr marL="108000" indent="-3175">
              <a:spcBef>
                <a:spcPts val="0"/>
              </a:spcBef>
              <a:buNone/>
            </a:pPr>
            <a:endParaRPr lang="fr-FR" sz="2000" dirty="0" smtClean="0"/>
          </a:p>
          <a:p>
            <a:pPr marL="108000" indent="-3175">
              <a:spcBef>
                <a:spcPts val="0"/>
              </a:spcBef>
              <a:buNone/>
            </a:pPr>
            <a:endParaRPr lang="fr-FR" sz="2000" dirty="0" smtClean="0"/>
          </a:p>
          <a:p>
            <a:pPr marL="108000" indent="-3175">
              <a:spcBef>
                <a:spcPts val="0"/>
              </a:spcBef>
              <a:buNone/>
            </a:pPr>
            <a:endParaRPr lang="fr-FR" sz="2000" dirty="0" smtClean="0"/>
          </a:p>
          <a:p>
            <a:pPr marL="108000" indent="-3175">
              <a:spcBef>
                <a:spcPts val="0"/>
              </a:spcBef>
              <a:buNone/>
            </a:pPr>
            <a:endParaRPr lang="fr-FR" sz="2000" dirty="0" smtClean="0"/>
          </a:p>
          <a:p>
            <a:pPr marL="108000" indent="-3175">
              <a:spcBef>
                <a:spcPts val="0"/>
              </a:spcBef>
              <a:buNone/>
            </a:pPr>
            <a:endParaRPr lang="fr-FR" sz="2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58420" y="357166"/>
            <a:ext cx="250033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Organisation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402863" y="2143116"/>
          <a:ext cx="2059940" cy="3294888"/>
        </p:xfrm>
        <a:graphic>
          <a:graphicData uri="http://schemas.openxmlformats.org/drawingml/2006/table">
            <a:tbl>
              <a:tblPr/>
              <a:tblGrid>
                <a:gridCol w="358140"/>
                <a:gridCol w="24384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9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N-3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N-2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N-1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N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937627" y="3084995"/>
            <a:ext cx="136704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/>
              <a:t>Mot mémoire</a:t>
            </a:r>
            <a:endParaRPr lang="ar-DZ" i="1" dirty="0" smtClean="0"/>
          </a:p>
          <a:p>
            <a:pPr algn="ctr"/>
            <a:r>
              <a:rPr lang="ar-DZ" dirty="0" smtClean="0"/>
              <a:t>خانة ذاكرة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20432" y="4581152"/>
            <a:ext cx="14207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FF0000"/>
                </a:solidFill>
              </a:rPr>
              <a:t>Adresse</a:t>
            </a:r>
            <a:r>
              <a:rPr lang="ar-DZ" dirty="0" smtClean="0">
                <a:solidFill>
                  <a:srgbClr val="FF0000"/>
                </a:solidFill>
              </a:rPr>
              <a:t>عنوان 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5366582" y="5357828"/>
            <a:ext cx="1179157" cy="68035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50990" y="1282471"/>
            <a:ext cx="764386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8000" indent="-3175"/>
            <a:r>
              <a:rPr lang="fr-FR" dirty="0" smtClean="0"/>
              <a:t>Une mémoire de type </a:t>
            </a:r>
            <a:r>
              <a:rPr lang="fr-FR" b="1" dirty="0" smtClean="0"/>
              <a:t>RAM</a:t>
            </a:r>
            <a:r>
              <a:rPr lang="fr-FR" dirty="0" smtClean="0"/>
              <a:t> est une suite de cellules contenant une quantité finie d’informations enregistrées sous forme binaire : 1 ou 0 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36742" y="5572140"/>
            <a:ext cx="378621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8000" indent="-3175" algn="ctr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Capacité d’une RAM    </a:t>
            </a:r>
            <a:r>
              <a:rPr lang="ar-DZ" dirty="0" smtClean="0">
                <a:solidFill>
                  <a:srgbClr val="FF0000"/>
                </a:solidFill>
              </a:rPr>
              <a:t>سعة الذاكرة</a:t>
            </a:r>
          </a:p>
          <a:p>
            <a:pPr marL="108000" indent="-3175" algn="ctr">
              <a:buNone/>
            </a:pPr>
            <a:r>
              <a:rPr lang="fr-FR" i="1" dirty="0" smtClean="0">
                <a:solidFill>
                  <a:srgbClr val="FF0000"/>
                </a:solidFill>
              </a:rPr>
              <a:t>son  nombre  d’emplacements  exprimé en Ko, Mo, Go, 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315963" y="2928934"/>
            <a:ext cx="18473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312098" y="3419856"/>
            <a:ext cx="1440000" cy="1588"/>
          </a:xfrm>
          <a:prstGeom prst="straightConnector1">
            <a:avLst/>
          </a:prstGeom>
          <a:ln w="158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947478" y="4760604"/>
            <a:ext cx="1500198" cy="1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4492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0526" y="2458052"/>
            <a:ext cx="7890630" cy="4371972"/>
          </a:xfrm>
        </p:spPr>
        <p:txBody>
          <a:bodyPr>
            <a:normAutofit fontScale="70000" lnSpcReduction="20000"/>
          </a:bodyPr>
          <a:lstStyle/>
          <a:p>
            <a:pPr marL="108000" indent="-3175">
              <a:lnSpc>
                <a:spcPct val="140000"/>
              </a:lnSpc>
              <a:buNone/>
            </a:pP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1 octet = 1 byte = </a:t>
            </a:r>
            <a:r>
              <a:rPr lang="fr-FR" dirty="0" smtClean="0">
                <a:solidFill>
                  <a:srgbClr val="FF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8 bits</a:t>
            </a:r>
          </a:p>
          <a:p>
            <a:pPr marL="108000" indent="-3175">
              <a:lnSpc>
                <a:spcPct val="140000"/>
              </a:lnSpc>
              <a:buNone/>
            </a:pP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1 Ko = 1 Kilo octets = 1024 octets = 2</a:t>
            </a:r>
            <a:r>
              <a:rPr lang="fr-FR" baseline="30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octets</a:t>
            </a:r>
          </a:p>
          <a:p>
            <a:pPr marL="108000" indent="-3175">
              <a:lnSpc>
                <a:spcPct val="140000"/>
              </a:lnSpc>
              <a:buNone/>
            </a:pP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1 Mo = 1 Méga octets = 2</a:t>
            </a:r>
            <a:r>
              <a:rPr lang="fr-FR" baseline="30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octets</a:t>
            </a:r>
          </a:p>
          <a:p>
            <a:pPr marL="108000" indent="-3175">
              <a:lnSpc>
                <a:spcPct val="140000"/>
              </a:lnSpc>
              <a:buNone/>
            </a:pP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1 Go = 1 Giga octets = 2</a:t>
            </a:r>
            <a:r>
              <a:rPr lang="fr-FR" baseline="30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30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octets</a:t>
            </a:r>
          </a:p>
          <a:p>
            <a:pPr marL="108000" indent="-3175">
              <a:lnSpc>
                <a:spcPct val="140000"/>
              </a:lnSpc>
              <a:buNone/>
            </a:pP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1 To = 1 Téra octets = 2</a:t>
            </a:r>
            <a:r>
              <a:rPr lang="fr-FR" baseline="30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40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octets</a:t>
            </a:r>
          </a:p>
          <a:p>
            <a:pPr marL="108000" indent="-3175">
              <a:lnSpc>
                <a:spcPct val="140000"/>
              </a:lnSpc>
              <a:buNone/>
            </a:pP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1 Po = 1 Péta octets = 2</a:t>
            </a:r>
            <a:r>
              <a:rPr lang="fr-FR" baseline="30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50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octets</a:t>
            </a:r>
          </a:p>
          <a:p>
            <a:pPr marL="108000" indent="-3175">
              <a:lnSpc>
                <a:spcPct val="140000"/>
              </a:lnSpc>
              <a:buNone/>
            </a:pP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fr-FR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Eo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= 1 Exa octets = 2</a:t>
            </a:r>
            <a:r>
              <a:rPr lang="fr-FR" baseline="30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60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octets</a:t>
            </a:r>
          </a:p>
          <a:p>
            <a:pPr marL="108000" indent="-3175">
              <a:lnSpc>
                <a:spcPct val="140000"/>
              </a:lnSpc>
              <a:buNone/>
            </a:pP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fr-FR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Zo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= 1 Zétta octets = 2</a:t>
            </a:r>
            <a:r>
              <a:rPr lang="fr-FR" baseline="30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70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octets</a:t>
            </a:r>
          </a:p>
          <a:p>
            <a:pPr marL="108000" indent="-3175">
              <a:lnSpc>
                <a:spcPct val="140000"/>
              </a:lnSpc>
              <a:buNone/>
            </a:pP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fr-FR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= 1 Yotta octets = 2</a:t>
            </a:r>
            <a:r>
              <a:rPr lang="fr-FR" baseline="30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80</a:t>
            </a:r>
            <a:r>
              <a:rPr lang="fr-FR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octets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42976" y="357166"/>
            <a:ext cx="61436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Unités de mesure de l’information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2120" y="1357298"/>
            <a:ext cx="7777598" cy="414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8000" indent="-3175">
              <a:lnSpc>
                <a:spcPct val="140000"/>
              </a:lnSpc>
              <a:buNone/>
            </a:pPr>
            <a:r>
              <a:rPr lang="fr-FR" sz="1700" b="1" dirty="0" smtClean="0">
                <a:solidFill>
                  <a:srgbClr val="FF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Le bit (Binary digit) est la plus petite unité de mesure de l’information</a:t>
            </a:r>
          </a:p>
        </p:txBody>
      </p:sp>
      <p:pic>
        <p:nvPicPr>
          <p:cNvPr id="12290" name="Picture 2" descr="RAM 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981217"/>
            <a:ext cx="2270322" cy="355767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2120" y="1800017"/>
            <a:ext cx="7777598" cy="609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8000" indent="-3175">
              <a:lnSpc>
                <a:spcPct val="140000"/>
              </a:lnSpc>
              <a:buNone/>
            </a:pPr>
            <a:r>
              <a:rPr lang="fr-FR" sz="2400" b="1" dirty="0" smtClean="0">
                <a:solidFill>
                  <a:srgbClr val="FF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 bit = </a:t>
            </a:r>
            <a:r>
              <a:rPr lang="fr-FR" sz="2400" b="1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fr-FR" sz="2400" b="1" dirty="0" smtClean="0">
                <a:solidFill>
                  <a:srgbClr val="FF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fr-FR" sz="2400" b="1" dirty="0" smtClean="0">
                <a:solidFill>
                  <a:srgbClr val="00B05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ransition advTm="547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61264" y="1357298"/>
            <a:ext cx="783989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endParaRPr lang="fr-FR" sz="400" b="1" i="1" dirty="0" smtClean="0">
              <a:solidFill>
                <a:srgbClr val="C00000"/>
              </a:solidFill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2000" b="1" i="1" dirty="0" smtClean="0">
                <a:solidFill>
                  <a:srgbClr val="C00000"/>
                </a:solidFill>
              </a:rPr>
              <a:t>Le contenu de la RAM ne peut être modifié que par le processeur…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endParaRPr lang="fr-FR" sz="400" b="1" i="1" dirty="0" smtClean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2976" y="357166"/>
            <a:ext cx="428628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Opérations sur la RAM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285852" y="2869638"/>
            <a:ext cx="2071702" cy="2000264"/>
            <a:chOff x="4429124" y="2143116"/>
            <a:chExt cx="2071702" cy="2000264"/>
          </a:xfrm>
        </p:grpSpPr>
        <p:sp>
          <p:nvSpPr>
            <p:cNvPr id="12" name="Ellipse 11"/>
            <p:cNvSpPr/>
            <p:nvPr/>
          </p:nvSpPr>
          <p:spPr>
            <a:xfrm>
              <a:off x="4429124" y="2143116"/>
              <a:ext cx="2071702" cy="200026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760596" y="2698698"/>
              <a:ext cx="1387111" cy="92333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i="1" dirty="0" smtClean="0"/>
                <a:t>Opérations </a:t>
              </a:r>
            </a:p>
            <a:p>
              <a:pPr algn="ctr"/>
              <a:r>
                <a:rPr lang="fr-FR" b="1" i="1" dirty="0" smtClean="0"/>
                <a:t>Sur </a:t>
              </a:r>
            </a:p>
            <a:p>
              <a:pPr algn="ctr"/>
              <a:r>
                <a:rPr lang="fr-FR" b="1" i="1" dirty="0" smtClean="0"/>
                <a:t> une RAM</a:t>
              </a:r>
              <a:endParaRPr lang="fr-FR" b="1" i="1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017070" y="2428868"/>
            <a:ext cx="155506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2060"/>
                </a:solidFill>
              </a:rPr>
              <a:t>Lecture</a:t>
            </a:r>
            <a:r>
              <a:rPr lang="ar-DZ" b="1" dirty="0" smtClean="0">
                <a:solidFill>
                  <a:srgbClr val="002060"/>
                </a:solidFill>
              </a:rPr>
              <a:t>قراءة 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18784" y="2826675"/>
            <a:ext cx="46760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Faire une copie du contenu d’une case mémoire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ayant son adresse.</a:t>
            </a:r>
            <a:r>
              <a:rPr lang="ar-DZ" dirty="0" smtClean="0">
                <a:solidFill>
                  <a:srgbClr val="002060"/>
                </a:solidFill>
              </a:rPr>
              <a:t>نسخ محتوى خانة ذاكرة 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00496" y="4941340"/>
            <a:ext cx="14712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C00000"/>
                </a:solidFill>
              </a:rPr>
              <a:t>Ecriture</a:t>
            </a:r>
            <a:r>
              <a:rPr lang="ar-DZ" b="1" dirty="0" smtClean="0">
                <a:solidFill>
                  <a:srgbClr val="C00000"/>
                </a:solidFill>
              </a:rPr>
              <a:t>كتابة 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00496" y="5336149"/>
            <a:ext cx="450469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Modifier le contenu d’une case mémoire ayant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son adresse et la nouvelle valeur.</a:t>
            </a:r>
            <a:r>
              <a:rPr lang="ar-DZ" dirty="0" smtClean="0">
                <a:solidFill>
                  <a:srgbClr val="C00000"/>
                </a:solidFill>
              </a:rPr>
              <a:t>تغيير المحتوى  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36" name="Connecteur en angle 35"/>
          <p:cNvCxnSpPr/>
          <p:nvPr/>
        </p:nvCxnSpPr>
        <p:spPr>
          <a:xfrm>
            <a:off x="3366698" y="3869770"/>
            <a:ext cx="642942" cy="1256236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stCxn id="12" idx="6"/>
            <a:endCxn id="14" idx="1"/>
          </p:cNvCxnSpPr>
          <p:nvPr/>
        </p:nvCxnSpPr>
        <p:spPr>
          <a:xfrm flipV="1">
            <a:off x="3357554" y="2613534"/>
            <a:ext cx="659516" cy="1256236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  <p:custDataLst>
      <p:tags r:id="rId1"/>
    </p:custDataLst>
  </p:cSld>
  <p:clrMapOvr>
    <a:masterClrMapping/>
  </p:clrMapOvr>
  <p:transition advTm="379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abay.com/static/uploads/photo/2012/04/12/13/47/rom-30098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76"/>
            <a:ext cx="2339599" cy="1714488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AutoShape 2" descr="Résultat de recherche d'images pour &quot;rom bi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428736"/>
            <a:ext cx="2500330" cy="18701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5852" y="435098"/>
            <a:ext cx="4357718" cy="646331"/>
          </a:xfrm>
          <a:prstGeom prst="rect">
            <a:avLst/>
          </a:prstGeom>
          <a:solidFill>
            <a:srgbClr val="FFFF00"/>
          </a:solidFill>
        </p:spPr>
        <p:txBody>
          <a:bodyPr wrap="square" anchor="ctr" anchorCtr="0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Mémoire de type ROM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47346" y="2006273"/>
            <a:ext cx="5072098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i="1" dirty="0" smtClean="0">
                <a:sym typeface="Wingdings" pitchFamily="2" charset="2"/>
              </a:rPr>
              <a:t>ROM : </a:t>
            </a:r>
            <a:r>
              <a:rPr lang="fr-FR" sz="2600" b="1" i="1" dirty="0" smtClean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fr-FR" sz="2600" b="1" i="1" dirty="0" smtClean="0">
                <a:sym typeface="Wingdings" pitchFamily="2" charset="2"/>
              </a:rPr>
              <a:t>ead </a:t>
            </a:r>
            <a:r>
              <a:rPr lang="fr-FR" sz="2600" b="1" i="1" dirty="0" smtClean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fr-FR" sz="2600" b="1" i="1" dirty="0" smtClean="0">
                <a:sym typeface="Wingdings" pitchFamily="2" charset="2"/>
              </a:rPr>
              <a:t>nly </a:t>
            </a:r>
            <a:r>
              <a:rPr lang="fr-FR" sz="2600" b="1" i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2600" b="1" i="1" dirty="0" smtClean="0">
                <a:sym typeface="Wingdings" pitchFamily="2" charset="2"/>
              </a:rPr>
              <a:t>emory</a:t>
            </a:r>
          </a:p>
          <a:p>
            <a:pPr algn="ctr">
              <a:buNone/>
            </a:pPr>
            <a:r>
              <a:rPr lang="fr-FR" sz="2600" dirty="0" smtClean="0">
                <a:sym typeface="Wingdings" pitchFamily="2" charset="2"/>
              </a:rPr>
              <a:t>Mémoire à Lecture Seule</a:t>
            </a:r>
          </a:p>
          <a:p>
            <a:pPr algn="ctr">
              <a:buNone/>
            </a:pPr>
            <a:r>
              <a:rPr lang="ar-DZ" sz="2600" dirty="0" smtClean="0">
                <a:sym typeface="Wingdings" pitchFamily="2" charset="2"/>
              </a:rPr>
              <a:t>ذاكرة للقراءة فقط</a:t>
            </a:r>
            <a:endParaRPr lang="fr-FR" sz="2600" dirty="0" smtClean="0">
              <a:sym typeface="Wingdings" pitchFamily="2" charset="2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143040" y="4071942"/>
            <a:ext cx="8000960" cy="20717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00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Contient le BIOS </a:t>
            </a: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fr-FR" sz="20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Basic Input Output System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ar-DZ" sz="2000" dirty="0" smtClean="0">
                <a:sym typeface="Wingdings" pitchFamily="2" charset="2"/>
              </a:rPr>
              <a:t>تحوي برمجيات الإدخال والإخراج </a:t>
            </a:r>
            <a:r>
              <a:rPr lang="fr-FR" sz="2000" dirty="0" smtClean="0">
                <a:sym typeface="Wingdings" pitchFamily="2" charset="2"/>
              </a:rPr>
              <a:t>   </a:t>
            </a:r>
          </a:p>
          <a:p>
            <a:pPr marL="18000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C’est une mémoire morte :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Lecture</a:t>
            </a:r>
            <a:r>
              <a:rPr kumimoji="0" lang="fr-FR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seulement</a:t>
            </a:r>
            <a:r>
              <a:rPr kumimoji="0" lang="ar-D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ذاكرة ميتة : القراءة فقط    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18000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Elle est permanente</a:t>
            </a:r>
            <a:r>
              <a:rPr kumimoji="0" lang="ar-D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ذاكرة دائمة (تحافظ على محتواها بعد فقد الطاقة)  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</p:cSld>
  <p:clrMapOvr>
    <a:masterClrMapping/>
  </p:clrMapOvr>
  <p:transition advTm="4650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52" y="1571612"/>
            <a:ext cx="7498080" cy="10143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2500" dirty="0" smtClean="0"/>
              <a:t>Mémoire intermédiaire permettant d’accélérer l’accès </a:t>
            </a:r>
          </a:p>
          <a:p>
            <a:pPr>
              <a:buNone/>
            </a:pPr>
            <a:r>
              <a:rPr lang="fr-FR" sz="2500" dirty="0" smtClean="0"/>
              <a:t>du processeur à la RAM (réduire le nombre).</a:t>
            </a:r>
            <a:endParaRPr lang="fr-FR" sz="25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85852" y="435098"/>
            <a:ext cx="300039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Mémoire cache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196786" y="3260810"/>
          <a:ext cx="2059940" cy="3294888"/>
        </p:xfrm>
        <a:graphic>
          <a:graphicData uri="http://schemas.openxmlformats.org/drawingml/2006/table">
            <a:tbl>
              <a:tblPr/>
              <a:tblGrid>
                <a:gridCol w="358140"/>
                <a:gridCol w="24384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9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N-3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N-2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N-1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N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809130" y="3069352"/>
            <a:ext cx="1357322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00" b="1" dirty="0" smtClean="0"/>
          </a:p>
          <a:p>
            <a:pPr algn="ctr"/>
            <a:r>
              <a:rPr lang="fr-FR" b="1" i="1" dirty="0" smtClean="0"/>
              <a:t>Mémoire</a:t>
            </a:r>
          </a:p>
          <a:p>
            <a:pPr algn="ctr"/>
            <a:r>
              <a:rPr lang="fr-FR" b="1" i="1" dirty="0" smtClean="0"/>
              <a:t>cache</a:t>
            </a:r>
          </a:p>
          <a:p>
            <a:pPr algn="ctr"/>
            <a:endParaRPr lang="fr-FR" sz="400" b="1" dirty="0" smtClean="0"/>
          </a:p>
          <a:p>
            <a:pPr algn="ctr"/>
            <a:r>
              <a:rPr lang="ar-DZ" b="1" dirty="0" smtClean="0"/>
              <a:t>ذاكرة مخبأة</a:t>
            </a:r>
            <a:endParaRPr lang="fr-FR" b="1" dirty="0" smtClean="0"/>
          </a:p>
          <a:p>
            <a:pPr algn="ctr"/>
            <a:endParaRPr lang="fr-FR" sz="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809130" y="5141055"/>
            <a:ext cx="1357322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i="1" dirty="0" smtClean="0"/>
              <a:t>Processeur</a:t>
            </a:r>
          </a:p>
          <a:p>
            <a:pPr algn="ctr"/>
            <a:r>
              <a:rPr lang="ar-DZ" dirty="0" smtClean="0"/>
              <a:t>معالج آلي</a:t>
            </a:r>
            <a:endParaRPr lang="fr-FR" dirty="0" smtClean="0"/>
          </a:p>
          <a:p>
            <a:pPr algn="ctr"/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3825836" y="4483996"/>
            <a:ext cx="2484000" cy="1588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 flipH="1" flipV="1">
            <a:off x="3379840" y="4644366"/>
            <a:ext cx="857256" cy="1588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543218" y="2820040"/>
            <a:ext cx="171451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RAM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1142976" y="4502632"/>
            <a:ext cx="1809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8000"/>
                </a:solidFill>
              </a:rPr>
              <a:t>Vitesse Très rapide</a:t>
            </a:r>
            <a:endParaRPr lang="fr-FR" sz="1600" b="1" i="1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561059" y="5145574"/>
            <a:ext cx="1481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rgbClr val="008000"/>
                </a:solidFill>
              </a:rPr>
              <a:t>Vitesse Rapide</a:t>
            </a:r>
            <a:endParaRPr lang="fr-FR" sz="1600" b="1" i="1" dirty="0">
              <a:solidFill>
                <a:srgbClr val="008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865972" y="4207388"/>
            <a:ext cx="85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Ecriture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880832" y="4626872"/>
            <a:ext cx="82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Lecture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1618" name="Picture 2" descr="Intel augmenterait la capacité de la mémoire cache L3 de ses processeurs  Tiger L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42852"/>
            <a:ext cx="2288525" cy="1285860"/>
          </a:xfrm>
          <a:prstGeom prst="rect">
            <a:avLst/>
          </a:prstGeom>
          <a:noFill/>
        </p:spPr>
      </p:pic>
      <p:cxnSp>
        <p:nvCxnSpPr>
          <p:cNvPr id="49" name="Connecteur droit avec flèche 48"/>
          <p:cNvCxnSpPr/>
          <p:nvPr/>
        </p:nvCxnSpPr>
        <p:spPr>
          <a:xfrm rot="10800000">
            <a:off x="3192832" y="4911035"/>
            <a:ext cx="30960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rot="5400000" flipH="1" flipV="1">
            <a:off x="2748074" y="4648922"/>
            <a:ext cx="857256" cy="1588"/>
          </a:xfrm>
          <a:prstGeom prst="straightConnector1">
            <a:avLst/>
          </a:prstGeom>
          <a:ln w="1587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9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214414" y="285728"/>
            <a:ext cx="221457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Processeur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47346" y="1527606"/>
            <a:ext cx="5072098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i="1" dirty="0" smtClean="0">
                <a:sym typeface="Wingdings" pitchFamily="2" charset="2"/>
              </a:rPr>
              <a:t>CPU = </a:t>
            </a:r>
            <a:r>
              <a:rPr lang="fr-FR" sz="2600" b="1" i="1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2600" b="1" i="1" dirty="0" smtClean="0">
                <a:sym typeface="Wingdings" pitchFamily="2" charset="2"/>
              </a:rPr>
              <a:t>entral </a:t>
            </a:r>
            <a:r>
              <a:rPr lang="fr-FR" sz="2600" b="1" i="1" dirty="0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2600" b="1" i="1" dirty="0" smtClean="0">
                <a:sym typeface="Wingdings" pitchFamily="2" charset="2"/>
              </a:rPr>
              <a:t>rocessor </a:t>
            </a:r>
            <a:r>
              <a:rPr lang="fr-FR" sz="2600" b="1" i="1" dirty="0" smtClean="0">
                <a:solidFill>
                  <a:srgbClr val="FF0000"/>
                </a:solidFill>
                <a:sym typeface="Wingdings" pitchFamily="2" charset="2"/>
              </a:rPr>
              <a:t>U</a:t>
            </a:r>
            <a:r>
              <a:rPr lang="fr-FR" sz="2600" b="1" i="1" dirty="0" smtClean="0">
                <a:sym typeface="Wingdings" pitchFamily="2" charset="2"/>
              </a:rPr>
              <a:t>nit</a:t>
            </a:r>
          </a:p>
          <a:p>
            <a:pPr algn="ctr">
              <a:buNone/>
            </a:pPr>
            <a:r>
              <a:rPr lang="fr-FR" sz="2600" dirty="0" smtClean="0">
                <a:sym typeface="Wingdings" pitchFamily="2" charset="2"/>
              </a:rPr>
              <a:t>Unité de Processeur Central</a:t>
            </a:r>
          </a:p>
          <a:p>
            <a:pPr algn="ctr">
              <a:buNone/>
            </a:pPr>
            <a:r>
              <a:rPr lang="ar-DZ" sz="2600" dirty="0" smtClean="0">
                <a:sym typeface="Wingdings" pitchFamily="2" charset="2"/>
              </a:rPr>
              <a:t>وحدة المعالجة المركزية</a:t>
            </a:r>
            <a:endParaRPr lang="fr-FR" sz="2600" dirty="0" smtClean="0">
              <a:sym typeface="Wingdings" pitchFamily="2" charset="2"/>
            </a:endParaRPr>
          </a:p>
        </p:txBody>
      </p:sp>
      <p:pic>
        <p:nvPicPr>
          <p:cNvPr id="110594" name="Picture 2" descr="What Is A CPU and What Does It Do? | MakeUseO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170416"/>
            <a:ext cx="2714644" cy="1643074"/>
          </a:xfrm>
          <a:prstGeom prst="rect">
            <a:avLst/>
          </a:prstGeom>
          <a:noFill/>
        </p:spPr>
      </p:pic>
      <p:pic>
        <p:nvPicPr>
          <p:cNvPr id="110596" name="Picture 4" descr="Intel dévoile son CPU flagship de dixième génération : 5,3 GHz au compteur 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2022" y="99695"/>
            <a:ext cx="2092742" cy="1329041"/>
          </a:xfrm>
          <a:prstGeom prst="rect">
            <a:avLst/>
          </a:prstGeom>
          <a:noFill/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071538" y="3000372"/>
            <a:ext cx="8072462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spcAft>
                <a:spcPts val="40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Circuit électronique complexe responsable de l’exécution des instructions</a:t>
            </a:r>
          </a:p>
          <a:p>
            <a:pPr marL="365760" marR="0" lvl="0" indent="-283464" algn="l" defTabSz="914400" rtl="0" eaLnBrk="1" fontAlgn="auto" latinLnBrk="0" hangingPunct="1">
              <a:spcAft>
                <a:spcPts val="40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contenues dans les programmes</a:t>
            </a:r>
            <a:r>
              <a:rPr kumimoji="0" lang="ar-D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دارة الكترونية معقدة مهمتها تطبيق</a:t>
            </a:r>
            <a:r>
              <a:rPr kumimoji="0" lang="ar-D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الأوامر البرمجية 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266764" y="4071942"/>
            <a:ext cx="1571636" cy="1785104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fr-FR" i="1" dirty="0" smtClean="0"/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  <a:p>
            <a:endParaRPr lang="fr-FR" sz="100" i="1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1409640" y="4416990"/>
            <a:ext cx="12858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UCC</a:t>
            </a:r>
            <a:endParaRPr lang="fr-FR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409640" y="5202808"/>
            <a:ext cx="12858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UAL</a:t>
            </a:r>
            <a:endParaRPr lang="fr-FR" b="1" i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704453" y="4071942"/>
            <a:ext cx="38090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Unité de Commande et de Contrôle</a:t>
            </a:r>
          </a:p>
          <a:p>
            <a:r>
              <a:rPr lang="ar-DZ" b="1" dirty="0" smtClean="0"/>
              <a:t>وحدة التحكم والمراقبة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704453" y="4745899"/>
            <a:ext cx="4525470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700" i="1" dirty="0" smtClean="0"/>
              <a:t>Responsable du codage/décodage des instructions …</a:t>
            </a:r>
            <a:endParaRPr lang="fr-FR" sz="1700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3727681" y="5357826"/>
            <a:ext cx="32369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Unité Arithmétique et Logique</a:t>
            </a:r>
          </a:p>
          <a:p>
            <a:r>
              <a:rPr lang="ar-DZ" b="1" dirty="0" smtClean="0"/>
              <a:t>الوحدة الحسابية المنطقية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727681" y="6038476"/>
            <a:ext cx="3623749" cy="615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700" i="1" dirty="0" smtClean="0"/>
              <a:t>Opérations de calcul arithmétique : + - * /</a:t>
            </a:r>
          </a:p>
          <a:p>
            <a:r>
              <a:rPr lang="fr-FR" sz="1700" i="1" dirty="0" smtClean="0"/>
              <a:t>Opérations logiques : AND OR NOT…</a:t>
            </a:r>
            <a:endParaRPr lang="fr-FR" sz="1700" i="1" dirty="0"/>
          </a:p>
        </p:txBody>
      </p:sp>
      <p:cxnSp>
        <p:nvCxnSpPr>
          <p:cNvPr id="32" name="Connecteur droit avec flèche 31"/>
          <p:cNvCxnSpPr>
            <a:stCxn id="18" idx="3"/>
            <a:endCxn id="25" idx="1"/>
          </p:cNvCxnSpPr>
          <p:nvPr/>
        </p:nvCxnSpPr>
        <p:spPr>
          <a:xfrm flipV="1">
            <a:off x="2838400" y="4395108"/>
            <a:ext cx="866053" cy="56938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8" idx="3"/>
            <a:endCxn id="28" idx="1"/>
          </p:cNvCxnSpPr>
          <p:nvPr/>
        </p:nvCxnSpPr>
        <p:spPr>
          <a:xfrm>
            <a:off x="2838400" y="4964494"/>
            <a:ext cx="889281" cy="71649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0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8422" y="2000240"/>
            <a:ext cx="7616434" cy="8572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 smtClean="0"/>
              <a:t>Dispositifs  autour  de  l’ordinateur   lui  permettant   de   communiquer  avec</a:t>
            </a:r>
          </a:p>
          <a:p>
            <a:pPr>
              <a:buNone/>
            </a:pPr>
            <a:r>
              <a:rPr lang="fr-FR" sz="1800" dirty="0" smtClean="0"/>
              <a:t>le monde extérieur.          </a:t>
            </a:r>
            <a:r>
              <a:rPr lang="ar-DZ" sz="1800" dirty="0" smtClean="0"/>
              <a:t>الأجهزة المحيطية تسمح للحاسب الآلي بالتواصل مع العالم الخارجي</a:t>
            </a:r>
            <a:endParaRPr lang="fr-FR" sz="18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5852" y="435098"/>
            <a:ext cx="292895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i="1" dirty="0" smtClean="0">
                <a:solidFill>
                  <a:srgbClr val="C00000"/>
                </a:solidFill>
              </a:rPr>
              <a:t>Périphériques</a:t>
            </a:r>
          </a:p>
        </p:txBody>
      </p:sp>
      <p:pic>
        <p:nvPicPr>
          <p:cNvPr id="108548" name="Picture 4" descr="SAVOIR SUR LES PERIPHERIQUE - meriem.agao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42852"/>
            <a:ext cx="2212974" cy="1700144"/>
          </a:xfrm>
          <a:prstGeom prst="rect">
            <a:avLst/>
          </a:prstGeom>
          <a:noFill/>
        </p:spPr>
      </p:pic>
      <p:grpSp>
        <p:nvGrpSpPr>
          <p:cNvPr id="21" name="Groupe 20"/>
          <p:cNvGrpSpPr/>
          <p:nvPr/>
        </p:nvGrpSpPr>
        <p:grpSpPr>
          <a:xfrm>
            <a:off x="2000232" y="4214818"/>
            <a:ext cx="2214578" cy="2202436"/>
            <a:chOff x="1571604" y="4143380"/>
            <a:chExt cx="2214578" cy="2202436"/>
          </a:xfrm>
        </p:grpSpPr>
        <p:sp>
          <p:nvSpPr>
            <p:cNvPr id="11" name="Ellipse 10"/>
            <p:cNvSpPr/>
            <p:nvPr/>
          </p:nvSpPr>
          <p:spPr>
            <a:xfrm>
              <a:off x="1571604" y="4143380"/>
              <a:ext cx="2214578" cy="22024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3817" y="4572008"/>
              <a:ext cx="1760418" cy="13542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i="1" dirty="0" smtClean="0"/>
                <a:t>Périphériques</a:t>
              </a:r>
            </a:p>
            <a:p>
              <a:pPr algn="ctr"/>
              <a:r>
                <a:rPr lang="fr-FR" sz="1600" i="1" dirty="0" smtClean="0"/>
                <a:t>d’entrée/sortie</a:t>
              </a:r>
            </a:p>
            <a:p>
              <a:pPr algn="ctr"/>
              <a:endParaRPr lang="fr-FR" sz="400" dirty="0" smtClean="0"/>
            </a:p>
            <a:p>
              <a:pPr algn="ctr"/>
              <a:r>
                <a:rPr lang="ar-DZ" sz="1500" dirty="0" smtClean="0"/>
                <a:t>الأجهزة المحيطية الخاصة</a:t>
              </a:r>
            </a:p>
            <a:p>
              <a:pPr algn="ctr"/>
              <a:r>
                <a:rPr lang="ar-DZ" sz="1500" dirty="0" smtClean="0"/>
                <a:t>بإدخال وإخراج</a:t>
              </a:r>
            </a:p>
            <a:p>
              <a:pPr algn="ctr"/>
              <a:r>
                <a:rPr lang="ar-DZ" sz="1600" dirty="0" smtClean="0"/>
                <a:t>البيانات</a:t>
              </a:r>
              <a:endParaRPr lang="fr-FR" sz="16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857884" y="4214818"/>
            <a:ext cx="2214578" cy="2202436"/>
            <a:chOff x="6215074" y="4143380"/>
            <a:chExt cx="2214578" cy="2202436"/>
          </a:xfrm>
        </p:grpSpPr>
        <p:sp>
          <p:nvSpPr>
            <p:cNvPr id="13" name="Ellipse 12"/>
            <p:cNvSpPr/>
            <p:nvPr/>
          </p:nvSpPr>
          <p:spPr>
            <a:xfrm>
              <a:off x="6215074" y="4143380"/>
              <a:ext cx="2214578" cy="22024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427488" y="4681804"/>
              <a:ext cx="1760418" cy="11079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i="1" dirty="0" smtClean="0"/>
                <a:t>Périphériques</a:t>
              </a:r>
            </a:p>
            <a:p>
              <a:pPr algn="ctr"/>
              <a:r>
                <a:rPr lang="fr-FR" sz="1600" i="1" dirty="0" smtClean="0"/>
                <a:t>de stockage</a:t>
              </a:r>
            </a:p>
            <a:p>
              <a:pPr algn="ctr"/>
              <a:endParaRPr lang="fr-FR" sz="400" dirty="0" smtClean="0"/>
            </a:p>
            <a:p>
              <a:pPr algn="ctr"/>
              <a:r>
                <a:rPr lang="ar-DZ" sz="1500" dirty="0" smtClean="0"/>
                <a:t>الأجهزة المحيطية الخاصة</a:t>
              </a:r>
            </a:p>
            <a:p>
              <a:pPr algn="ctr"/>
              <a:r>
                <a:rPr lang="ar-DZ" sz="1500" dirty="0" smtClean="0"/>
                <a:t>بتخزين البيانات</a:t>
              </a:r>
              <a:endParaRPr lang="fr-FR" sz="1500" dirty="0"/>
            </a:p>
          </p:txBody>
        </p:sp>
      </p:grpSp>
      <p:sp>
        <p:nvSpPr>
          <p:cNvPr id="19" name="Flèche vers le bas 18"/>
          <p:cNvSpPr/>
          <p:nvPr/>
        </p:nvSpPr>
        <p:spPr>
          <a:xfrm rot="1800000" flipH="1">
            <a:off x="3725599" y="2884225"/>
            <a:ext cx="45719" cy="1384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 rot="-1980000">
            <a:off x="6229542" y="2882910"/>
            <a:ext cx="45719" cy="1395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8" name="Picture 2" descr="Périphériques d'entrée et périphériques de sortie - Assistance scolaire  personnalisée et gratuite - AS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928934"/>
            <a:ext cx="5544209" cy="36433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56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9104" y="6310336"/>
            <a:ext cx="457200" cy="476250"/>
          </a:xfrm>
        </p:spPr>
        <p:txBody>
          <a:bodyPr/>
          <a:lstStyle/>
          <a:p>
            <a:fld id="{2AF8D8FE-56E6-425C-903E-2E091BB2C3D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05270" y="214290"/>
            <a:ext cx="7742736" cy="1214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Chapitre</a:t>
            </a:r>
            <a:r>
              <a:rPr kumimoji="0" lang="fr-FR" sz="14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 </a:t>
            </a:r>
            <a:r>
              <a:rPr kumimoji="0" lang="fr-FR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Bureautique &amp; Technologie Web</a:t>
            </a: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5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مكتبية وتكنولوجيا الويب</a:t>
            </a:r>
            <a:endParaRPr kumimoji="0" lang="fr-FR" sz="5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23557" y="1705344"/>
            <a:ext cx="7725433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1. Introduction</a:t>
            </a:r>
            <a:endParaRPr lang="fr-FR" sz="2200" dirty="0"/>
          </a:p>
        </p:txBody>
      </p:sp>
      <p:sp>
        <p:nvSpPr>
          <p:cNvPr id="9" name="ZoneTexte 8"/>
          <p:cNvSpPr txBox="1"/>
          <p:nvPr/>
        </p:nvSpPr>
        <p:spPr>
          <a:xfrm>
            <a:off x="1231345" y="2177978"/>
            <a:ext cx="7716661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2. Historique</a:t>
            </a:r>
            <a:endParaRPr lang="fr-FR" sz="2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223558" y="2652871"/>
            <a:ext cx="7716661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3.  Architecture simplifiée d’un ordinateur</a:t>
            </a:r>
            <a:endParaRPr lang="fr-FR" sz="2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31345" y="3130023"/>
            <a:ext cx="7716661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4. Composantes Matérielles de base d’un ordinateur</a:t>
            </a:r>
            <a:endParaRPr lang="fr-FR" sz="2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866500" y="3586083"/>
            <a:ext cx="2880000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i="1" dirty="0" smtClean="0"/>
              <a:t>a. Mémoire</a:t>
            </a:r>
            <a:endParaRPr lang="fr-FR" sz="22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866500" y="4053001"/>
            <a:ext cx="2880000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i="1" dirty="0" smtClean="0"/>
              <a:t>b. Processeur</a:t>
            </a:r>
            <a:endParaRPr lang="fr-FR" sz="22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870445" y="4522207"/>
            <a:ext cx="2880000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i="1" dirty="0" smtClean="0"/>
              <a:t>c. Périphériques</a:t>
            </a:r>
            <a:endParaRPr lang="fr-FR" sz="2200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223558" y="5036588"/>
            <a:ext cx="7716661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5. Composantes logicielles</a:t>
            </a:r>
            <a:endParaRPr lang="fr-FR" sz="2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857356" y="5506934"/>
            <a:ext cx="2880000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i="1" dirty="0" smtClean="0"/>
              <a:t>a. Logiciels Applicatifs</a:t>
            </a:r>
            <a:endParaRPr lang="fr-FR" sz="22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866500" y="5978399"/>
            <a:ext cx="2880000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i="1" dirty="0" smtClean="0"/>
              <a:t>b. Logiciels système</a:t>
            </a:r>
            <a:endParaRPr lang="fr-FR" sz="2200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643314"/>
            <a:ext cx="1503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689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285852" y="285728"/>
            <a:ext cx="5357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Périphériques d’Entrée/Sortie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470982" y="1362622"/>
            <a:ext cx="7072362" cy="5281088"/>
            <a:chOff x="1428728" y="1285860"/>
            <a:chExt cx="7072362" cy="5281088"/>
          </a:xfrm>
        </p:grpSpPr>
        <p:pic>
          <p:nvPicPr>
            <p:cNvPr id="1075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28" y="1285860"/>
              <a:ext cx="7072362" cy="52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ZoneTexte 12"/>
            <p:cNvSpPr txBox="1"/>
            <p:nvPr/>
          </p:nvSpPr>
          <p:spPr>
            <a:xfrm>
              <a:off x="2571736" y="1285860"/>
              <a:ext cx="1896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Casque microphone</a:t>
              </a:r>
              <a:endParaRPr lang="fr-FR" i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215206" y="2071678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Scanner</a:t>
              </a:r>
              <a:endParaRPr lang="fr-FR" i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500958" y="4214818"/>
              <a:ext cx="675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Ecran</a:t>
              </a:r>
              <a:endParaRPr lang="fr-FR" i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715140" y="5857892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Clavier</a:t>
              </a:r>
              <a:endParaRPr lang="fr-FR" i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714876" y="6143644"/>
              <a:ext cx="705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Souris</a:t>
              </a:r>
              <a:endParaRPr lang="fr-FR" i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214546" y="5715016"/>
              <a:ext cx="1200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Imprimante</a:t>
              </a:r>
              <a:endParaRPr lang="fr-FR" i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571604" y="4143380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Modem</a:t>
              </a:r>
              <a:endParaRPr lang="fr-FR" i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714480" y="2500306"/>
              <a:ext cx="959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Webcam</a:t>
              </a:r>
              <a:endParaRPr lang="fr-FR" i="1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</p:cSld>
  <p:clrMapOvr>
    <a:masterClrMapping/>
  </p:clrMapOvr>
  <p:transition advTm="25849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285852" y="285728"/>
            <a:ext cx="478634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Périphériques de stockage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210674" y="1357298"/>
            <a:ext cx="7624808" cy="5143536"/>
            <a:chOff x="1142976" y="1357298"/>
            <a:chExt cx="7624808" cy="5143536"/>
          </a:xfrm>
        </p:grpSpPr>
        <p:pic>
          <p:nvPicPr>
            <p:cNvPr id="10547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2527" y="3357562"/>
              <a:ext cx="2533655" cy="114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768" y="3786190"/>
              <a:ext cx="1403132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2976" y="1357298"/>
              <a:ext cx="2143140" cy="1419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0496" y="1428736"/>
              <a:ext cx="2230013" cy="130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8270" y="1357298"/>
              <a:ext cx="213951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57290" y="5072074"/>
              <a:ext cx="2338391" cy="1223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14810" y="3143248"/>
              <a:ext cx="2428892" cy="1374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80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14876" y="4897408"/>
              <a:ext cx="1928826" cy="157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ZoneTexte 14"/>
            <p:cNvSpPr txBox="1"/>
            <p:nvPr/>
          </p:nvSpPr>
          <p:spPr>
            <a:xfrm>
              <a:off x="1282424" y="2580888"/>
              <a:ext cx="179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Disque dur interne</a:t>
              </a:r>
              <a:endParaRPr lang="fr-FR" i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767894" y="2550458"/>
              <a:ext cx="184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Disque dur externe</a:t>
              </a:r>
              <a:endParaRPr lang="fr-FR" i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906703" y="4286256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Flash disque</a:t>
              </a:r>
              <a:endParaRPr lang="fr-FR" i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214546" y="4429132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CD</a:t>
              </a:r>
              <a:endParaRPr lang="fr-FR" i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198590" y="6131502"/>
              <a:ext cx="591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DVD</a:t>
              </a:r>
              <a:endParaRPr lang="fr-FR" i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643702" y="6072206"/>
              <a:ext cx="1493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Carte mémoire</a:t>
              </a:r>
              <a:endParaRPr lang="fr-FR" i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143768" y="5072074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Disquette</a:t>
              </a:r>
              <a:endParaRPr lang="fr-FR" i="1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946554" y="2845354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Disquette Zip</a:t>
              </a:r>
              <a:endParaRPr lang="fr-FR" i="1" dirty="0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55576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</p:txBody>
      </p:sp>
      <p:sp>
        <p:nvSpPr>
          <p:cNvPr id="28" name="Flèche droite 27"/>
          <p:cNvSpPr/>
          <p:nvPr/>
        </p:nvSpPr>
        <p:spPr>
          <a:xfrm>
            <a:off x="1979712" y="2780928"/>
            <a:ext cx="3024336" cy="3384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Tm="22308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14414" y="2661470"/>
            <a:ext cx="7715304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1900" dirty="0" smtClean="0"/>
              <a:t>Le terme </a:t>
            </a:r>
            <a:r>
              <a:rPr lang="fr-FR" sz="1900" b="1" dirty="0" smtClean="0"/>
              <a:t>Logiciel</a:t>
            </a:r>
            <a:r>
              <a:rPr lang="fr-FR" sz="1900" dirty="0" smtClean="0"/>
              <a:t> a été dérivée du mot </a:t>
            </a:r>
            <a:r>
              <a:rPr lang="fr-FR" sz="1900" b="1" dirty="0" smtClean="0"/>
              <a:t>Logique.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6984" y="1374662"/>
            <a:ext cx="4526312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1900" dirty="0" smtClean="0"/>
              <a:t>Un </a:t>
            </a:r>
            <a:r>
              <a:rPr lang="fr-FR" sz="1900" b="1" dirty="0" smtClean="0"/>
              <a:t>logiciel</a:t>
            </a:r>
            <a:r>
              <a:rPr lang="fr-FR" sz="1900" dirty="0" smtClean="0"/>
              <a:t> (</a:t>
            </a:r>
            <a:r>
              <a:rPr lang="fr-FR" sz="1900" i="1" dirty="0" smtClean="0"/>
              <a:t>software</a:t>
            </a:r>
            <a:r>
              <a:rPr lang="fr-FR" sz="1900" dirty="0" smtClean="0"/>
              <a:t>) est un ensemble</a:t>
            </a:r>
          </a:p>
          <a:p>
            <a:pPr algn="just"/>
            <a:r>
              <a:rPr lang="fr-FR" sz="1900" dirty="0" smtClean="0"/>
              <a:t>de séquences d’instructions déterminant</a:t>
            </a:r>
          </a:p>
          <a:p>
            <a:pPr algn="just"/>
            <a:r>
              <a:rPr lang="fr-FR" sz="1900" dirty="0" smtClean="0"/>
              <a:t>les tâches à être effectuées par une machine</a:t>
            </a:r>
          </a:p>
          <a:p>
            <a:pPr algn="just"/>
            <a:r>
              <a:rPr lang="fr-FR" sz="1900" dirty="0" smtClean="0"/>
              <a:t>afin de procurer une utilité fonctionnelle.</a:t>
            </a:r>
            <a:endParaRPr lang="fr-FR" sz="19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4043685" y="3429000"/>
            <a:ext cx="3643306" cy="2786082"/>
            <a:chOff x="4714908" y="3562732"/>
            <a:chExt cx="3643306" cy="2786082"/>
          </a:xfrm>
        </p:grpSpPr>
        <p:sp>
          <p:nvSpPr>
            <p:cNvPr id="16" name="ZoneTexte 15"/>
            <p:cNvSpPr txBox="1"/>
            <p:nvPr/>
          </p:nvSpPr>
          <p:spPr>
            <a:xfrm>
              <a:off x="4842982" y="3671312"/>
              <a:ext cx="315804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rgbClr val="002060"/>
                  </a:solidFill>
                  <a:latin typeface="+mj-lt"/>
                </a:rPr>
                <a:t>Code source (Programme)</a:t>
              </a:r>
              <a:r>
                <a:rPr lang="ar-DZ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fr-FR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ar-DZ" dirty="0" smtClean="0">
                  <a:solidFill>
                    <a:srgbClr val="002060"/>
                  </a:solidFill>
                  <a:latin typeface="+mj-lt"/>
                </a:rPr>
                <a:t>البرنامج</a:t>
              </a:r>
              <a:endParaRPr lang="fr-FR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837045" y="4099940"/>
              <a:ext cx="175721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002060"/>
                  </a:solidFill>
                  <a:latin typeface="+mj-lt"/>
                </a:rPr>
                <a:t>Données</a:t>
              </a:r>
              <a:r>
                <a:rPr lang="ar-DZ" dirty="0" smtClean="0">
                  <a:solidFill>
                    <a:srgbClr val="002060"/>
                  </a:solidFill>
                  <a:latin typeface="+mj-lt"/>
                </a:rPr>
                <a:t>المعطيات  </a:t>
              </a:r>
              <a:endParaRPr lang="fr-FR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842982" y="4535280"/>
              <a:ext cx="2042547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002060"/>
                  </a:solidFill>
                  <a:latin typeface="+mj-lt"/>
                </a:rPr>
                <a:t>Documentation</a:t>
              </a:r>
              <a:r>
                <a:rPr lang="ar-DZ" dirty="0" smtClean="0">
                  <a:solidFill>
                    <a:srgbClr val="002060"/>
                  </a:solidFill>
                  <a:latin typeface="+mj-lt"/>
                </a:rPr>
                <a:t>توثيق  </a:t>
              </a:r>
              <a:endParaRPr lang="fr-FR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842982" y="4976050"/>
              <a:ext cx="1830950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002060"/>
                  </a:solidFill>
                  <a:latin typeface="+mj-lt"/>
                </a:rPr>
                <a:t>Scripts</a:t>
              </a:r>
              <a:r>
                <a:rPr lang="ar-DZ" dirty="0" smtClean="0">
                  <a:solidFill>
                    <a:srgbClr val="002060"/>
                  </a:solidFill>
                  <a:latin typeface="+mj-lt"/>
                </a:rPr>
                <a:t>برامج نصية  </a:t>
              </a:r>
              <a:endParaRPr lang="fr-FR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840615" y="5411390"/>
              <a:ext cx="3384260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002060"/>
                  </a:solidFill>
                  <a:latin typeface="+mj-lt"/>
                </a:rPr>
                <a:t>Fichiers de configuration</a:t>
              </a:r>
              <a:r>
                <a:rPr lang="ar-DZ" dirty="0" smtClean="0">
                  <a:solidFill>
                    <a:srgbClr val="002060"/>
                  </a:solidFill>
                  <a:latin typeface="+mj-lt"/>
                </a:rPr>
                <a:t>ملفات الإعداد  </a:t>
              </a:r>
              <a:endParaRPr lang="fr-FR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832066" y="5858872"/>
              <a:ext cx="327140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002060"/>
                  </a:solidFill>
                  <a:latin typeface="+mj-lt"/>
                </a:rPr>
                <a:t>Bibliothèques logicielles</a:t>
              </a:r>
              <a:r>
                <a:rPr lang="ar-DZ" dirty="0" smtClean="0">
                  <a:solidFill>
                    <a:srgbClr val="002060"/>
                  </a:solidFill>
                  <a:latin typeface="+mj-lt"/>
                </a:rPr>
                <a:t>مكتبة البرامج  </a:t>
              </a:r>
              <a:endParaRPr lang="fr-FR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14908" y="3562732"/>
              <a:ext cx="3643306" cy="27860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2060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928794" y="170241"/>
            <a:ext cx="6143668" cy="707886"/>
          </a:xfrm>
          <a:prstGeom prst="rect">
            <a:avLst/>
          </a:prstGeom>
          <a:solidFill>
            <a:srgbClr val="FFFF00"/>
          </a:solidFill>
        </p:spPr>
        <p:txBody>
          <a:bodyPr wrap="square" anchor="ctr" anchorCtr="0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Composantes logicielles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79552" y="170284"/>
            <a:ext cx="63341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59046" y="1366442"/>
            <a:ext cx="3143240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DZ" sz="1900" b="1" dirty="0" smtClean="0"/>
              <a:t>برمجية</a:t>
            </a:r>
            <a:r>
              <a:rPr lang="ar-DZ" sz="1900" dirty="0" smtClean="0"/>
              <a:t> : مجموعة من أوامر وعمليات الحاسوب المتكاملة موجهة آليا لانجاز </a:t>
            </a:r>
            <a:r>
              <a:rPr lang="fr-FR" sz="1900" dirty="0" smtClean="0"/>
              <a:t>.</a:t>
            </a:r>
            <a:r>
              <a:rPr lang="ar-DZ" sz="1900" dirty="0" smtClean="0"/>
              <a:t>وظيفة معينة</a:t>
            </a:r>
            <a:endParaRPr lang="fr-FR" sz="19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557224" y="3770376"/>
            <a:ext cx="226772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Logiciels applicatifs</a:t>
            </a:r>
          </a:p>
          <a:p>
            <a:pPr algn="ctr"/>
            <a:r>
              <a:rPr lang="ar-DZ" sz="2000" dirty="0" smtClean="0">
                <a:solidFill>
                  <a:srgbClr val="002060"/>
                </a:solidFill>
                <a:latin typeface="+mj-lt"/>
              </a:rPr>
              <a:t>برمجيات تطبيقية</a:t>
            </a:r>
            <a:endParaRPr lang="fr-FR" sz="20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57224" y="5150006"/>
            <a:ext cx="226772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Logiciels système</a:t>
            </a:r>
          </a:p>
          <a:p>
            <a:pPr algn="ctr"/>
            <a:r>
              <a:rPr lang="ar-DZ" sz="2000" dirty="0" smtClean="0">
                <a:solidFill>
                  <a:srgbClr val="002060"/>
                </a:solidFill>
                <a:latin typeface="+mj-lt"/>
              </a:rPr>
              <a:t>برمجيات النظام</a:t>
            </a:r>
            <a:endParaRPr lang="fr-FR" sz="2000" dirty="0" smtClean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5911034" y="4124319"/>
            <a:ext cx="661230" cy="697722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5911034" y="4822041"/>
            <a:ext cx="661230" cy="681908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èche droite 45"/>
          <p:cNvSpPr/>
          <p:nvPr/>
        </p:nvSpPr>
        <p:spPr>
          <a:xfrm>
            <a:off x="3543587" y="4742316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2104149" y="4143380"/>
            <a:ext cx="1368000" cy="1368000"/>
            <a:chOff x="2000200" y="4500570"/>
            <a:chExt cx="1357322" cy="141661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Ellipse 37"/>
            <p:cNvSpPr/>
            <p:nvPr/>
          </p:nvSpPr>
          <p:spPr>
            <a:xfrm>
              <a:off x="2000200" y="4500570"/>
              <a:ext cx="1357322" cy="1416618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146055" y="4812168"/>
              <a:ext cx="1041374" cy="769441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i="1" dirty="0" smtClean="0">
                  <a:solidFill>
                    <a:srgbClr val="002060"/>
                  </a:solidFill>
                </a:rPr>
                <a:t>Logiciel</a:t>
              </a:r>
            </a:p>
            <a:p>
              <a:pPr algn="ctr"/>
              <a:endParaRPr lang="fr-FR" sz="4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ar-DZ" sz="2000" b="1" dirty="0" smtClean="0">
                  <a:solidFill>
                    <a:srgbClr val="002060"/>
                  </a:solidFill>
                </a:rPr>
                <a:t>برمجية</a:t>
              </a:r>
              <a:endParaRPr lang="fr-FR" sz="2000" b="1" dirty="0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97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1.39718E-6 L -0.19444 -1.39718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3.31945E-6 L -0.19653 3.3194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1 -4.79297E-6 L -0.19549 -4.79297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285852" y="363660"/>
            <a:ext cx="35719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Logiciels applicatifs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4453" y="1357298"/>
            <a:ext cx="7743553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1900" dirty="0" smtClean="0"/>
              <a:t>Logiciels directement utilisés par l’utilisateur pour réaliser un ensemble de taches dans un domaine donné. </a:t>
            </a:r>
            <a:r>
              <a:rPr lang="ar-DZ" sz="1900" dirty="0" smtClean="0"/>
              <a:t>برمجيات تطبيقية للاستعمال المباشر من طرف مستعمل </a:t>
            </a:r>
            <a:endParaRPr lang="fr-FR" sz="1900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1536742" y="610878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FF0000"/>
                </a:solidFill>
              </a:rPr>
              <a:t>Photoshop</a:t>
            </a:r>
          </a:p>
          <a:p>
            <a:pPr algn="ctr"/>
            <a:r>
              <a:rPr lang="fr-FR" sz="1400" i="1" dirty="0" smtClean="0">
                <a:solidFill>
                  <a:srgbClr val="002060"/>
                </a:solidFill>
              </a:rPr>
              <a:t>Editeur d’images</a:t>
            </a:r>
            <a:endParaRPr lang="fr-FR" sz="14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Microsoft Word Office winword 01 by MuhammadAkmalRahim 03007384763 |  Microsoft office word, Winword, Microsoft 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333126"/>
            <a:ext cx="2056841" cy="1540647"/>
          </a:xfrm>
          <a:prstGeom prst="rect">
            <a:avLst/>
          </a:prstGeom>
          <a:noFill/>
        </p:spPr>
      </p:pic>
      <p:pic>
        <p:nvPicPr>
          <p:cNvPr id="3086" name="Picture 14" descr="Comment utiliser les $ (dollars) dans les formules excel - débutants - 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8777" y="2339845"/>
            <a:ext cx="2143141" cy="1500199"/>
          </a:xfrm>
          <a:prstGeom prst="rect">
            <a:avLst/>
          </a:prstGeom>
          <a:noFill/>
        </p:spPr>
      </p:pic>
      <p:pic>
        <p:nvPicPr>
          <p:cNvPr id="3088" name="Picture 16" descr="Photoshop pc, mac : Avis clients, prix et où acheter ? - e-logici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0045" y="4561326"/>
            <a:ext cx="2088947" cy="1571636"/>
          </a:xfrm>
          <a:prstGeom prst="rect">
            <a:avLst/>
          </a:prstGeom>
          <a:noFill/>
        </p:spPr>
      </p:pic>
      <p:pic>
        <p:nvPicPr>
          <p:cNvPr id="3090" name="Picture 18" descr="Windows Media Player 11.0 64bit ENG Download | Télécharge | lecteurs vidé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8407" y="2320991"/>
            <a:ext cx="2079873" cy="1540647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1383008" y="382379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FF0000"/>
                </a:solidFill>
              </a:rPr>
              <a:t>Microsoft Office Word</a:t>
            </a:r>
          </a:p>
          <a:p>
            <a:pPr algn="ctr"/>
            <a:r>
              <a:rPr lang="fr-FR" sz="1400" i="1" dirty="0" smtClean="0">
                <a:solidFill>
                  <a:srgbClr val="002060"/>
                </a:solidFill>
              </a:rPr>
              <a:t>Editeur de texte</a:t>
            </a:r>
            <a:endParaRPr lang="fr-FR" sz="1400" b="1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064504" y="380620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FF0000"/>
                </a:solidFill>
              </a:rPr>
              <a:t>Microsoft Office Excel</a:t>
            </a:r>
          </a:p>
          <a:p>
            <a:pPr algn="ctr"/>
            <a:r>
              <a:rPr lang="fr-FR" sz="1400" i="1" dirty="0" smtClean="0">
                <a:solidFill>
                  <a:srgbClr val="002060"/>
                </a:solidFill>
              </a:rPr>
              <a:t>Tableur</a:t>
            </a:r>
            <a:endParaRPr lang="fr-FR" sz="1400" i="1" dirty="0">
              <a:solidFill>
                <a:srgbClr val="00206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814010" y="3810331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FF0000"/>
                </a:solidFill>
              </a:rPr>
              <a:t>Windows Media Player</a:t>
            </a:r>
          </a:p>
          <a:p>
            <a:pPr algn="ctr"/>
            <a:r>
              <a:rPr lang="fr-FR" sz="1400" i="1" dirty="0" smtClean="0">
                <a:solidFill>
                  <a:srgbClr val="002060"/>
                </a:solidFill>
              </a:rPr>
              <a:t>Visionneuse Audio/Vidéo</a:t>
            </a:r>
            <a:endParaRPr lang="fr-FR" sz="1400" i="1" dirty="0">
              <a:solidFill>
                <a:srgbClr val="00206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035358" y="605066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 smtClean="0">
                <a:solidFill>
                  <a:srgbClr val="FF0000"/>
                </a:solidFill>
              </a:rPr>
              <a:t>Skype</a:t>
            </a:r>
            <a:endParaRPr lang="fr-FR" sz="1400" b="1" i="1" dirty="0" smtClean="0">
              <a:solidFill>
                <a:srgbClr val="FF0000"/>
              </a:solidFill>
            </a:endParaRPr>
          </a:p>
          <a:p>
            <a:pPr algn="ctr"/>
            <a:r>
              <a:rPr lang="fr-FR" sz="1400" i="1" dirty="0" smtClean="0">
                <a:solidFill>
                  <a:srgbClr val="002060"/>
                </a:solidFill>
              </a:rPr>
              <a:t>Messagerie/Vidéo Online</a:t>
            </a:r>
            <a:endParaRPr lang="fr-FR" sz="1400" i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Skype (Windows - Version 7.6) - Téléchargement - CNET Fran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9924" y="4561326"/>
            <a:ext cx="2143139" cy="1519462"/>
          </a:xfrm>
          <a:prstGeom prst="rect">
            <a:avLst/>
          </a:prstGeom>
          <a:noFill/>
        </p:spPr>
      </p:pic>
      <p:sp>
        <p:nvSpPr>
          <p:cNvPr id="29" name="ZoneTexte 28"/>
          <p:cNvSpPr txBox="1"/>
          <p:nvPr/>
        </p:nvSpPr>
        <p:spPr>
          <a:xfrm>
            <a:off x="6572264" y="601751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FF0000"/>
                </a:solidFill>
              </a:rPr>
              <a:t>Sage Compta i7</a:t>
            </a:r>
          </a:p>
          <a:p>
            <a:pPr algn="ctr"/>
            <a:r>
              <a:rPr lang="fr-FR" sz="1400" i="1" dirty="0" smtClean="0">
                <a:solidFill>
                  <a:srgbClr val="002060"/>
                </a:solidFill>
              </a:rPr>
              <a:t>Logiciel de Comptabilité</a:t>
            </a:r>
            <a:endParaRPr lang="fr-FR" sz="1400" i="1" dirty="0">
              <a:solidFill>
                <a:srgbClr val="002060"/>
              </a:solidFill>
            </a:endParaRPr>
          </a:p>
        </p:txBody>
      </p:sp>
      <p:pic>
        <p:nvPicPr>
          <p:cNvPr id="3080" name="Picture 8" descr="tutoriel Sage Compta i7 v8: B. FENÊTRE D'APPLICATION COMPTABILITÉ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561326"/>
            <a:ext cx="2071702" cy="1571636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</p:cSld>
  <p:clrMapOvr>
    <a:masterClrMapping/>
  </p:clrMapOvr>
  <p:transition advTm="214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  <p:bldP spid="1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81267" y="1285860"/>
            <a:ext cx="7759310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900" dirty="0" smtClean="0"/>
              <a:t>Logiciels qui contrôlent le bon fonctionnement de la machine et l’utilisation</a:t>
            </a:r>
          </a:p>
          <a:p>
            <a:pPr algn="ctr"/>
            <a:r>
              <a:rPr lang="fr-FR" sz="1900" dirty="0" smtClean="0"/>
              <a:t>du matériel par les applications.</a:t>
            </a:r>
            <a:r>
              <a:rPr lang="ar-DZ" sz="1900" dirty="0" smtClean="0"/>
              <a:t>برمجيات النظام تضمن عمل الآلية المعلوماتية ولواحقها </a:t>
            </a:r>
            <a:endParaRPr lang="fr-FR" sz="19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1500166" y="2267704"/>
            <a:ext cx="385765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Systèmes d’exploitation</a:t>
            </a:r>
            <a:r>
              <a:rPr lang="ar-DZ" b="1" dirty="0" smtClean="0"/>
              <a:t>أنظمة التشغيل  </a:t>
            </a:r>
            <a:endParaRPr lang="fr-FR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00166" y="2671581"/>
            <a:ext cx="1727011" cy="19236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700" i="1" dirty="0" smtClean="0"/>
              <a:t>Ms DOS</a:t>
            </a:r>
          </a:p>
          <a:p>
            <a:r>
              <a:rPr lang="fr-FR" sz="1700" i="1" dirty="0" smtClean="0"/>
              <a:t>Microsoft Windows</a:t>
            </a:r>
          </a:p>
          <a:p>
            <a:r>
              <a:rPr lang="fr-FR" sz="1700" i="1" dirty="0" smtClean="0"/>
              <a:t>Mac OS</a:t>
            </a:r>
          </a:p>
          <a:p>
            <a:r>
              <a:rPr lang="fr-FR" sz="1700" i="1" dirty="0" smtClean="0"/>
              <a:t>Unix</a:t>
            </a:r>
          </a:p>
          <a:p>
            <a:r>
              <a:rPr lang="fr-FR" sz="1700" i="1" dirty="0" smtClean="0"/>
              <a:t>Linux</a:t>
            </a:r>
          </a:p>
          <a:p>
            <a:r>
              <a:rPr lang="fr-FR" sz="1700" i="1" dirty="0" err="1" smtClean="0"/>
              <a:t>Android</a:t>
            </a:r>
            <a:endParaRPr lang="fr-FR" sz="1700" i="1" dirty="0" smtClean="0"/>
          </a:p>
          <a:p>
            <a:r>
              <a:rPr lang="fr-FR" sz="1700" i="1" dirty="0" err="1" smtClean="0"/>
              <a:t>iOS</a:t>
            </a:r>
            <a:r>
              <a:rPr lang="fr-FR" sz="1700" i="1" dirty="0" smtClean="0"/>
              <a:t>, 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80924" y="4751460"/>
            <a:ext cx="19195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Pilotes (Drivers)</a:t>
            </a:r>
            <a:endParaRPr lang="ar-DZ" b="1" i="1" dirty="0" smtClean="0"/>
          </a:p>
          <a:p>
            <a:r>
              <a:rPr lang="ar-DZ" b="1" dirty="0" smtClean="0"/>
              <a:t>برامج التعريف</a:t>
            </a:r>
            <a:endParaRPr lang="fr-FR" b="1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2087788" y="5433499"/>
            <a:ext cx="1623906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700" i="1" dirty="0" smtClean="0"/>
              <a:t>Imprimantes</a:t>
            </a:r>
          </a:p>
          <a:p>
            <a:r>
              <a:rPr lang="fr-FR" sz="1700" i="1" dirty="0" smtClean="0"/>
              <a:t>Cartes vidéo</a:t>
            </a:r>
          </a:p>
          <a:p>
            <a:r>
              <a:rPr lang="fr-FR" sz="1700" i="1" dirty="0" smtClean="0"/>
              <a:t>Cartes son</a:t>
            </a:r>
          </a:p>
          <a:p>
            <a:r>
              <a:rPr lang="fr-FR" sz="1700" i="1" dirty="0" smtClean="0"/>
              <a:t>Cartes réseau, …</a:t>
            </a:r>
            <a:endParaRPr lang="fr-FR" sz="1700" i="1" dirty="0"/>
          </a:p>
        </p:txBody>
      </p:sp>
      <p:pic>
        <p:nvPicPr>
          <p:cNvPr id="2054" name="Picture 6" descr="MS-DOS completou 30 anos de existência - TecMu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824" y="2124828"/>
            <a:ext cx="3143272" cy="1205188"/>
          </a:xfrm>
          <a:prstGeom prst="rect">
            <a:avLst/>
          </a:prstGeom>
          <a:noFill/>
        </p:spPr>
      </p:pic>
      <p:pic>
        <p:nvPicPr>
          <p:cNvPr id="2056" name="Picture 8" descr="Mise à jour Windows 7 et 8.1 vers Windows 10 - Je me forme au numéri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818" y="2696332"/>
            <a:ext cx="2680510" cy="1576205"/>
          </a:xfrm>
          <a:prstGeom prst="rect">
            <a:avLst/>
          </a:prstGeom>
          <a:noFill/>
        </p:spPr>
      </p:pic>
      <p:pic>
        <p:nvPicPr>
          <p:cNvPr id="2058" name="Picture 10" descr="Linux débutants : comment faire ses premiers pas sur ce systè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700" y="3553588"/>
            <a:ext cx="2714644" cy="1837301"/>
          </a:xfrm>
          <a:prstGeom prst="rect">
            <a:avLst/>
          </a:prstGeom>
          <a:noFill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1254" y="4302854"/>
            <a:ext cx="122122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700" y="5410976"/>
            <a:ext cx="2714644" cy="122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285852" y="363660"/>
            <a:ext cx="321471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600" i="1" dirty="0" smtClean="0">
                <a:solidFill>
                  <a:srgbClr val="C00000"/>
                </a:solidFill>
              </a:rPr>
              <a:t>Logiciels système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</p:cSld>
  <p:clrMapOvr>
    <a:masterClrMapping/>
  </p:clrMapOvr>
  <p:transition advTm="44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053E-031A-4D83-B17A-725A84B1873F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5" name="Picture 2" descr="Florida advocacy group says environmental law hurts its chance to save  n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commons/5/52/Pdp7-oslo-200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5"/>
            <a:ext cx="9144032" cy="685802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429124" y="6357958"/>
            <a:ext cx="45312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2060"/>
                </a:solidFill>
              </a:rPr>
              <a:t>Contact enseignant : Reguieg.imsi@gmail.com</a:t>
            </a:r>
            <a:endParaRPr lang="fr-FR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7290" y="1643050"/>
            <a:ext cx="6357982" cy="9429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600" b="1" i="1" dirty="0" smtClean="0"/>
              <a:t>Informatique</a:t>
            </a:r>
            <a:r>
              <a:rPr lang="fr-FR" sz="2600" b="1" dirty="0" smtClean="0"/>
              <a:t>   </a:t>
            </a:r>
            <a:r>
              <a:rPr lang="fr-FR" sz="2600" dirty="0" smtClean="0">
                <a:sym typeface="Wingdings" pitchFamily="2" charset="2"/>
              </a:rPr>
              <a:t></a:t>
            </a:r>
            <a:r>
              <a:rPr lang="fr-FR" sz="2600" dirty="0" smtClean="0"/>
              <a:t>   </a:t>
            </a:r>
            <a:r>
              <a:rPr lang="fr-FR" sz="2600" dirty="0" smtClean="0">
                <a:latin typeface="Courier New" pitchFamily="49" charset="0"/>
                <a:cs typeface="Courier New" pitchFamily="49" charset="0"/>
              </a:rPr>
              <a:t>Infor </a:t>
            </a:r>
            <a:r>
              <a:rPr lang="fr-FR" sz="2600" dirty="0" smtClean="0">
                <a:solidFill>
                  <a:srgbClr val="FF0000"/>
                </a:solidFill>
                <a:latin typeface="Courier New" pitchFamily="49" charset="0"/>
                <a:ea typeface="Tahoma"/>
                <a:cs typeface="Courier New" pitchFamily="49" charset="0"/>
              </a:rPr>
              <a:t>/ </a:t>
            </a:r>
            <a:r>
              <a:rPr lang="fr-FR" sz="2600" dirty="0" smtClean="0">
                <a:latin typeface="Courier New" pitchFamily="49" charset="0"/>
                <a:cs typeface="Courier New" pitchFamily="49" charset="0"/>
              </a:rPr>
              <a:t>matique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922572" y="363660"/>
            <a:ext cx="343524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00430" y="3214686"/>
            <a:ext cx="1702774" cy="86177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500" dirty="0" smtClean="0">
                <a:solidFill>
                  <a:srgbClr val="0070C0"/>
                </a:solidFill>
              </a:rPr>
              <a:t>Information</a:t>
            </a:r>
          </a:p>
          <a:p>
            <a:pPr algn="ctr"/>
            <a:r>
              <a:rPr lang="ar-DZ" sz="2500" dirty="0" smtClean="0">
                <a:solidFill>
                  <a:srgbClr val="FF0000"/>
                </a:solidFill>
              </a:rPr>
              <a:t>معلومة</a:t>
            </a:r>
            <a:endParaRPr lang="fr-FR" sz="25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08524" y="3214686"/>
            <a:ext cx="1877438" cy="86177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500" dirty="0" smtClean="0">
                <a:solidFill>
                  <a:srgbClr val="0070C0"/>
                </a:solidFill>
              </a:rPr>
              <a:t>Automatique</a:t>
            </a:r>
          </a:p>
          <a:p>
            <a:pPr algn="ctr"/>
            <a:r>
              <a:rPr lang="ar-DZ" sz="2500" dirty="0" smtClean="0">
                <a:solidFill>
                  <a:srgbClr val="FF0000"/>
                </a:solidFill>
              </a:rPr>
              <a:t>آلية</a:t>
            </a:r>
            <a:endParaRPr lang="fr-FR" sz="2500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>
            <a:endCxn id="5" idx="0"/>
          </p:cNvCxnSpPr>
          <p:nvPr/>
        </p:nvCxnSpPr>
        <p:spPr>
          <a:xfrm rot="5400000">
            <a:off x="4140439" y="2497373"/>
            <a:ext cx="928692" cy="50593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7" idx="0"/>
          </p:cNvCxnSpPr>
          <p:nvPr/>
        </p:nvCxnSpPr>
        <p:spPr>
          <a:xfrm rot="16200000" flipH="1">
            <a:off x="6431127" y="2498570"/>
            <a:ext cx="928692" cy="50353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57290" y="5022039"/>
            <a:ext cx="7500990" cy="9787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Traitement automatique de l’information par une machine</a:t>
            </a:r>
          </a:p>
          <a:p>
            <a:pPr algn="ctr">
              <a:lnSpc>
                <a:spcPct val="120000"/>
              </a:lnSpc>
              <a:buNone/>
            </a:pPr>
            <a:r>
              <a:rPr lang="ar-DZ" sz="2400" dirty="0" smtClean="0">
                <a:solidFill>
                  <a:srgbClr val="0070C0"/>
                </a:solidFill>
              </a:rPr>
              <a:t>المعالجة الآلية للمعلومات (البيانات)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0" name="Flèche vers le bas 29"/>
          <p:cNvSpPr/>
          <p:nvPr/>
        </p:nvSpPr>
        <p:spPr>
          <a:xfrm>
            <a:off x="4286248" y="4161668"/>
            <a:ext cx="45719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Flèche vers le bas 30"/>
          <p:cNvSpPr/>
          <p:nvPr/>
        </p:nvSpPr>
        <p:spPr>
          <a:xfrm>
            <a:off x="7143768" y="4143380"/>
            <a:ext cx="45719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146278" y="357166"/>
            <a:ext cx="633418" cy="707886"/>
          </a:xfrm>
          <a:prstGeom prst="rect">
            <a:avLst/>
          </a:prstGeom>
          <a:solidFill>
            <a:srgbClr val="FFFF00"/>
          </a:solidFill>
        </p:spPr>
        <p:txBody>
          <a:bodyPr wrap="square" anchor="ctr" anchorCtr="0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  <p:custDataLst>
      <p:tags r:id="rId1"/>
    </p:custDataLst>
  </p:cSld>
  <p:clrMapOvr>
    <a:masterClrMapping/>
  </p:clrMapOvr>
  <p:transition advTm="259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2988" y="1201882"/>
            <a:ext cx="2786082" cy="222711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sz="2000" dirty="0" smtClean="0"/>
              <a:t>Un domaine d’activités :</a:t>
            </a:r>
          </a:p>
          <a:p>
            <a:pPr algn="ctr">
              <a:lnSpc>
                <a:spcPct val="150000"/>
              </a:lnSpc>
              <a:buNone/>
            </a:pPr>
            <a:r>
              <a:rPr lang="fr-FR" sz="1900" b="1" i="1" dirty="0" smtClean="0">
                <a:solidFill>
                  <a:srgbClr val="C00000"/>
                </a:solidFill>
              </a:rPr>
              <a:t>Scientifique</a:t>
            </a:r>
            <a:r>
              <a:rPr lang="ar-DZ" sz="1900" b="1" dirty="0" smtClean="0">
                <a:solidFill>
                  <a:srgbClr val="C00000"/>
                </a:solidFill>
              </a:rPr>
              <a:t>علمي   </a:t>
            </a:r>
            <a:endParaRPr lang="fr-FR" sz="19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900" b="1" i="1" dirty="0" smtClean="0">
                <a:solidFill>
                  <a:srgbClr val="C00000"/>
                </a:solidFill>
              </a:rPr>
              <a:t>Technique</a:t>
            </a:r>
            <a:r>
              <a:rPr lang="ar-DZ" sz="1900" b="1" dirty="0" smtClean="0">
                <a:solidFill>
                  <a:srgbClr val="C00000"/>
                </a:solidFill>
              </a:rPr>
              <a:t>تقني  </a:t>
            </a:r>
            <a:endParaRPr lang="fr-FR" sz="19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900" b="1" i="1" dirty="0" smtClean="0">
                <a:solidFill>
                  <a:srgbClr val="C00000"/>
                </a:solidFill>
              </a:rPr>
              <a:t>Industriel</a:t>
            </a:r>
            <a:r>
              <a:rPr lang="ar-DZ" sz="1900" b="1" dirty="0" smtClean="0">
                <a:solidFill>
                  <a:srgbClr val="C00000"/>
                </a:solidFill>
              </a:rPr>
              <a:t>صناعي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226002" y="142852"/>
            <a:ext cx="40603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3400" b="1" i="1" dirty="0" smtClean="0">
                <a:solidFill>
                  <a:srgbClr val="002060"/>
                </a:solidFill>
              </a:rPr>
              <a:t>Introduction (2)</a:t>
            </a:r>
            <a:endParaRPr lang="fr-FR" sz="34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420" y="928670"/>
            <a:ext cx="3429024" cy="289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900" dirty="0" smtClean="0">
                <a:latin typeface="+mj-lt"/>
              </a:rPr>
              <a:t>Une science formelle</a:t>
            </a:r>
          </a:p>
          <a:p>
            <a:pPr algn="ctr"/>
            <a:r>
              <a:rPr lang="fr-FR" sz="1900" dirty="0" smtClean="0">
                <a:latin typeface="+mj-lt"/>
              </a:rPr>
              <a:t>dont l'objet est le</a:t>
            </a:r>
          </a:p>
          <a:p>
            <a:pPr algn="ctr"/>
            <a:endParaRPr lang="fr-FR" sz="1000" dirty="0" smtClean="0">
              <a:latin typeface="+mj-lt"/>
            </a:endParaRPr>
          </a:p>
          <a:p>
            <a:pPr algn="ctr"/>
            <a:r>
              <a:rPr lang="fr-FR" sz="1900" b="1" dirty="0" smtClean="0">
                <a:solidFill>
                  <a:srgbClr val="C00000"/>
                </a:solidFill>
                <a:latin typeface="+mj-lt"/>
              </a:rPr>
              <a:t>Calcul au sens large</a:t>
            </a:r>
          </a:p>
          <a:p>
            <a:pPr algn="ctr"/>
            <a:endParaRPr lang="fr-FR" sz="1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fr-FR" sz="1900" dirty="0" smtClean="0">
                <a:latin typeface="+mj-lt"/>
              </a:rPr>
              <a:t>Toute forme de traitement de  l’information   par  une machine programmable …</a:t>
            </a:r>
          </a:p>
          <a:p>
            <a:pPr algn="ctr"/>
            <a:endParaRPr lang="ar-DZ" sz="1000" dirty="0" smtClean="0">
              <a:latin typeface="+mj-lt"/>
            </a:endParaRPr>
          </a:p>
          <a:p>
            <a:pPr algn="ctr"/>
            <a:r>
              <a:rPr lang="ar-DZ" sz="1900" b="1" dirty="0" smtClean="0">
                <a:solidFill>
                  <a:srgbClr val="002060"/>
                </a:solidFill>
                <a:latin typeface="+mj-lt"/>
              </a:rPr>
              <a:t>علم منهجي هدفه الحساب بالمعنى الواسع</a:t>
            </a:r>
          </a:p>
          <a:p>
            <a:pPr algn="ctr"/>
            <a:r>
              <a:rPr lang="ar-DZ" sz="1900" b="1" dirty="0" smtClean="0">
                <a:solidFill>
                  <a:srgbClr val="002060"/>
                </a:solidFill>
                <a:latin typeface="+mj-lt"/>
              </a:rPr>
              <a:t>أي شكل من المعالجة الآلية للبيانات</a:t>
            </a:r>
            <a:r>
              <a:rPr lang="ar-DZ" sz="1900" dirty="0" smtClean="0">
                <a:solidFill>
                  <a:srgbClr val="002060"/>
                </a:solidFill>
                <a:latin typeface="+mj-lt"/>
              </a:rPr>
              <a:t> </a:t>
            </a:r>
            <a:endParaRPr lang="fr-FR" sz="1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50990" y="4000504"/>
            <a:ext cx="26780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2060"/>
                </a:solidFill>
              </a:rPr>
              <a:t>Exemples d’informations</a:t>
            </a:r>
            <a:endParaRPr lang="fr-FR" b="1" i="1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50990" y="4357694"/>
            <a:ext cx="764386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900" i="1" dirty="0" smtClean="0">
                <a:solidFill>
                  <a:srgbClr val="002060"/>
                </a:solidFill>
              </a:rPr>
              <a:t>Lettres, Chiffres, symboles, Images, Vidéos, Sons, Signaux numériques :  Wifi, Radar, Capteur, …      </a:t>
            </a:r>
            <a:r>
              <a:rPr lang="ar-DZ" sz="1900" dirty="0" smtClean="0">
                <a:solidFill>
                  <a:srgbClr val="002060"/>
                </a:solidFill>
              </a:rPr>
              <a:t>حروف – أرقام – رموز – صور – فيديوهات – أصوات – إشارات رقمية    </a:t>
            </a:r>
            <a:endParaRPr lang="fr-FR" sz="1900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50990" y="5357826"/>
            <a:ext cx="41068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2060"/>
                </a:solidFill>
              </a:rPr>
              <a:t>Exemples de machines programmables</a:t>
            </a:r>
            <a:endParaRPr lang="fr-FR" b="1" i="1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50990" y="5721510"/>
            <a:ext cx="764386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900" i="1" dirty="0" smtClean="0">
                <a:solidFill>
                  <a:srgbClr val="002060"/>
                </a:solidFill>
              </a:rPr>
              <a:t>PC, Mini-ordinateur, Smartphone, TV numérique, Démo, GPS, API, Robot, …</a:t>
            </a:r>
          </a:p>
          <a:p>
            <a:r>
              <a:rPr lang="fr-FR" sz="1900" dirty="0" smtClean="0">
                <a:solidFill>
                  <a:srgbClr val="002060"/>
                </a:solidFill>
              </a:rPr>
              <a:t> </a:t>
            </a:r>
            <a:r>
              <a:rPr lang="ar-DZ" sz="1900" dirty="0" smtClean="0">
                <a:solidFill>
                  <a:srgbClr val="002060"/>
                </a:solidFill>
              </a:rPr>
              <a:t>حاسوب شخصي – حاسوب – هاتف ذكي – نظام تحديد المواقع – آلية مبرمجة صناعية - روبوت</a:t>
            </a:r>
            <a:endParaRPr lang="fr-FR" sz="1900" dirty="0">
              <a:solidFill>
                <a:srgbClr val="002060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4777170" y="2199332"/>
            <a:ext cx="702000" cy="2143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  <p:custDataLst>
      <p:tags r:id="rId1"/>
    </p:custDataLst>
  </p:cSld>
  <p:clrMapOvr>
    <a:masterClrMapping/>
  </p:clrMapOvr>
  <p:transition advTm="52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40" y="1271606"/>
            <a:ext cx="8100392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000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♦ </a:t>
            </a:r>
            <a:r>
              <a:rPr lang="fr-FR" sz="3000" i="1" dirty="0" smtClean="0">
                <a:solidFill>
                  <a:srgbClr val="0070C0"/>
                </a:solidFill>
              </a:rPr>
              <a:t>Première génération (1936</a:t>
            </a:r>
            <a:r>
              <a:rPr lang="fr-FR" sz="3000" i="1" dirty="0" smtClean="0">
                <a:solidFill>
                  <a:srgbClr val="0070C0"/>
                </a:solidFill>
                <a:latin typeface="Century Schoolbook"/>
                <a:cs typeface="Times New Roman"/>
              </a:rPr>
              <a:t>–</a:t>
            </a:r>
            <a:r>
              <a:rPr lang="fr-FR" sz="3000" i="1" dirty="0" smtClean="0">
                <a:solidFill>
                  <a:srgbClr val="0070C0"/>
                </a:solidFill>
              </a:rPr>
              <a:t>1956)</a:t>
            </a:r>
          </a:p>
          <a:p>
            <a:pPr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fr-FR" sz="2400" b="1" dirty="0" smtClean="0">
                <a:latin typeface="Times New Roman"/>
                <a:cs typeface="Times New Roman"/>
              </a:rPr>
              <a:t>→ </a:t>
            </a:r>
            <a:r>
              <a:rPr lang="fr-FR" sz="2400" dirty="0" smtClean="0"/>
              <a:t>Premier ordinateur </a:t>
            </a:r>
          </a:p>
          <a:p>
            <a:pPr>
              <a:spcBef>
                <a:spcPts val="0"/>
              </a:spcBef>
              <a:buNone/>
            </a:pPr>
            <a:r>
              <a:rPr lang="fr-FR" sz="2400" dirty="0" smtClean="0"/>
              <a:t>    complètement électronique, </a:t>
            </a:r>
          </a:p>
          <a:p>
            <a:pPr>
              <a:spcBef>
                <a:spcPts val="0"/>
              </a:spcBef>
              <a:buNone/>
            </a:pPr>
            <a:r>
              <a:rPr lang="fr-FR" sz="2400" dirty="0" smtClean="0"/>
              <a:t>    </a:t>
            </a:r>
            <a:r>
              <a:rPr lang="fr-FR" sz="2400" b="1" dirty="0" smtClean="0"/>
              <a:t>ENIAC</a:t>
            </a:r>
            <a:r>
              <a:rPr lang="fr-FR" sz="2400" dirty="0" smtClean="0"/>
              <a:t> </a:t>
            </a:r>
            <a:r>
              <a:rPr lang="fr-FR" sz="2400" b="1" i="1" dirty="0" smtClean="0"/>
              <a:t>(</a:t>
            </a:r>
            <a:r>
              <a:rPr lang="en-US" sz="2400" i="1" dirty="0" smtClean="0"/>
              <a:t>Electronic Numerical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/>
              <a:t>    Integrator And Computer)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i="1" dirty="0" smtClean="0"/>
              <a:t>    …1946</a:t>
            </a:r>
            <a:endParaRPr lang="fr-FR" sz="2400" dirty="0" smtClean="0"/>
          </a:p>
          <a:p>
            <a:pPr>
              <a:buNone/>
            </a:pPr>
            <a:endParaRPr lang="fr-FR" sz="1600" dirty="0" smtClean="0"/>
          </a:p>
          <a:p>
            <a:pPr>
              <a:spcBef>
                <a:spcPts val="0"/>
              </a:spcBef>
              <a:buNone/>
            </a:pPr>
            <a:r>
              <a:rPr lang="fr-FR" sz="2400" b="1" dirty="0" smtClean="0">
                <a:latin typeface="Times New Roman"/>
                <a:cs typeface="Times New Roman"/>
              </a:rPr>
              <a:t>→ </a:t>
            </a:r>
            <a:r>
              <a:rPr lang="fr-FR" sz="2400" dirty="0" smtClean="0"/>
              <a:t>Premier ordinateur à</a:t>
            </a:r>
          </a:p>
          <a:p>
            <a:pPr>
              <a:spcBef>
                <a:spcPts val="0"/>
              </a:spcBef>
              <a:buNone/>
            </a:pPr>
            <a:r>
              <a:rPr lang="fr-FR" sz="2400" dirty="0" smtClean="0"/>
              <a:t>    </a:t>
            </a:r>
            <a:r>
              <a:rPr lang="fr-FR" sz="2400" i="1" dirty="0" smtClean="0">
                <a:solidFill>
                  <a:srgbClr val="C00000"/>
                </a:solidFill>
              </a:rPr>
              <a:t>architecture de Von Neumann,</a:t>
            </a:r>
          </a:p>
          <a:p>
            <a:pPr>
              <a:spcBef>
                <a:spcPts val="0"/>
              </a:spcBef>
              <a:buNone/>
            </a:pPr>
            <a:r>
              <a:rPr lang="fr-FR" sz="2400" i="1" dirty="0" smtClean="0"/>
              <a:t>    </a:t>
            </a:r>
            <a:r>
              <a:rPr lang="fr-FR" sz="2400" b="1" dirty="0" smtClean="0"/>
              <a:t>EDVAC </a:t>
            </a:r>
            <a:r>
              <a:rPr lang="fr-FR" sz="2400" dirty="0" smtClean="0"/>
              <a:t>(programmes et données</a:t>
            </a:r>
          </a:p>
          <a:p>
            <a:pPr>
              <a:spcBef>
                <a:spcPts val="0"/>
              </a:spcBef>
              <a:buNone/>
            </a:pPr>
            <a:r>
              <a:rPr lang="fr-FR" sz="2400" dirty="0" smtClean="0"/>
              <a:t>    stockés dans la même mémoire)</a:t>
            </a:r>
          </a:p>
          <a:p>
            <a:pPr>
              <a:spcBef>
                <a:spcPts val="0"/>
              </a:spcBef>
              <a:buNone/>
            </a:pPr>
            <a:r>
              <a:rPr lang="fr-FR" sz="2400" b="1" dirty="0" smtClean="0"/>
              <a:t>    …1948</a:t>
            </a:r>
          </a:p>
        </p:txBody>
      </p:sp>
      <p:pic>
        <p:nvPicPr>
          <p:cNvPr id="4098" name="Picture 2" descr="http://www.personal.psu.edu/meb26/INART55/images/ENI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890" y="1857364"/>
            <a:ext cx="3365072" cy="2071702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11840" y="292222"/>
            <a:ext cx="288361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Historique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1264" y="285728"/>
            <a:ext cx="63341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  <p:pic>
        <p:nvPicPr>
          <p:cNvPr id="43010" name="Picture 2" descr="https://upload.wikimedia.org/wikipedia/commons/thumb/1/17/Edvac.jpg/800px-Edv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028" y="4000504"/>
            <a:ext cx="2203443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Tm="26583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1898" y="1128730"/>
            <a:ext cx="8173572" cy="55864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000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♦</a:t>
            </a:r>
            <a:r>
              <a:rPr lang="fr-FR" sz="3000" i="1" dirty="0" smtClean="0">
                <a:solidFill>
                  <a:srgbClr val="0070C0"/>
                </a:solidFill>
              </a:rPr>
              <a:t> Deuxième génération (1956</a:t>
            </a:r>
            <a:r>
              <a:rPr lang="fr-FR" sz="3000" i="1" dirty="0" smtClean="0">
                <a:solidFill>
                  <a:srgbClr val="0070C0"/>
                </a:solidFill>
                <a:latin typeface="Century Schoolbook"/>
                <a:cs typeface="Times New Roman"/>
              </a:rPr>
              <a:t>–</a:t>
            </a:r>
            <a:r>
              <a:rPr lang="fr-FR" sz="3000" i="1" dirty="0" smtClean="0">
                <a:solidFill>
                  <a:srgbClr val="0070C0"/>
                </a:solidFill>
              </a:rPr>
              <a:t>1963)</a:t>
            </a:r>
          </a:p>
          <a:p>
            <a:pPr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FR" sz="2600" dirty="0" smtClean="0"/>
              <a:t>→ Ordinateurs à base de transistors.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r>
              <a:rPr lang="fr-FR" sz="2600" dirty="0" smtClean="0"/>
              <a:t>→ Premier langage de programmation</a:t>
            </a:r>
          </a:p>
          <a:p>
            <a:pPr>
              <a:buNone/>
            </a:pPr>
            <a:r>
              <a:rPr lang="fr-FR" sz="2600" dirty="0" smtClean="0"/>
              <a:t>    de haut niveau : </a:t>
            </a:r>
            <a:r>
              <a:rPr lang="fr-FR" sz="2600" b="1" dirty="0" smtClean="0"/>
              <a:t>fortran …1954</a:t>
            </a:r>
            <a:endParaRPr lang="fr-FR" sz="2600" dirty="0" smtClean="0"/>
          </a:p>
          <a:p>
            <a:pPr>
              <a:buNone/>
            </a:pPr>
            <a:endParaRPr lang="fr-FR" sz="1400" dirty="0" smtClean="0"/>
          </a:p>
          <a:p>
            <a:pPr>
              <a:spcBef>
                <a:spcPts val="0"/>
              </a:spcBef>
              <a:buNone/>
            </a:pPr>
            <a:r>
              <a:rPr lang="fr-FR" sz="2600" b="1" dirty="0" smtClean="0">
                <a:latin typeface="Times New Roman"/>
                <a:cs typeface="Times New Roman"/>
              </a:rPr>
              <a:t>→ </a:t>
            </a:r>
            <a:r>
              <a:rPr lang="fr-FR" sz="2600" dirty="0" smtClean="0"/>
              <a:t>Invention la microprogrammation</a:t>
            </a:r>
          </a:p>
          <a:p>
            <a:pPr>
              <a:spcBef>
                <a:spcPts val="0"/>
              </a:spcBef>
              <a:buNone/>
            </a:pPr>
            <a:r>
              <a:rPr lang="fr-FR" sz="2600" dirty="0" smtClean="0"/>
              <a:t>    (utilisée dans la  programmation du</a:t>
            </a:r>
          </a:p>
          <a:p>
            <a:pPr>
              <a:spcBef>
                <a:spcPts val="0"/>
              </a:spcBef>
              <a:buNone/>
            </a:pPr>
            <a:r>
              <a:rPr lang="fr-FR" sz="2600" dirty="0" smtClean="0"/>
              <a:t>     processeur)</a:t>
            </a:r>
            <a:r>
              <a:rPr lang="fr-FR" sz="800" dirty="0" smtClean="0"/>
              <a:t> </a:t>
            </a:r>
            <a:r>
              <a:rPr lang="fr-FR" sz="2600" dirty="0" smtClean="0"/>
              <a:t> </a:t>
            </a:r>
            <a:r>
              <a:rPr lang="ar-DZ" sz="2600" dirty="0" smtClean="0"/>
              <a:t> البرمجة الدقيقة </a:t>
            </a:r>
            <a:r>
              <a:rPr lang="fr-FR" sz="1000" dirty="0" smtClean="0"/>
              <a:t> </a:t>
            </a:r>
            <a:r>
              <a:rPr lang="fr-FR" sz="2600" b="1" dirty="0" smtClean="0"/>
              <a:t>…1955</a:t>
            </a:r>
          </a:p>
          <a:p>
            <a:pPr>
              <a:spcBef>
                <a:spcPts val="0"/>
              </a:spcBef>
              <a:buNone/>
            </a:pPr>
            <a:endParaRPr lang="fr-FR" sz="1600" b="1" dirty="0" smtClean="0"/>
          </a:p>
          <a:p>
            <a:pPr>
              <a:spcBef>
                <a:spcPts val="0"/>
              </a:spcBef>
              <a:buNone/>
            </a:pPr>
            <a:r>
              <a:rPr lang="fr-FR" sz="2600" b="1" dirty="0" smtClean="0">
                <a:latin typeface="Times New Roman"/>
                <a:cs typeface="Times New Roman"/>
              </a:rPr>
              <a:t>→ </a:t>
            </a:r>
            <a:r>
              <a:rPr lang="fr-FR" sz="2600" dirty="0" smtClean="0"/>
              <a:t>Premier système à base de </a:t>
            </a:r>
            <a:r>
              <a:rPr lang="fr-FR" sz="2600" b="1" i="1" dirty="0" smtClean="0"/>
              <a:t>disque dur</a:t>
            </a:r>
            <a:endParaRPr lang="fr-FR" sz="2600" b="1" dirty="0" smtClean="0"/>
          </a:p>
          <a:p>
            <a:pPr>
              <a:spcBef>
                <a:spcPts val="0"/>
              </a:spcBef>
              <a:buNone/>
            </a:pPr>
            <a:r>
              <a:rPr lang="fr-FR" sz="100" dirty="0" smtClean="0"/>
              <a:t>            </a:t>
            </a:r>
            <a:r>
              <a:rPr lang="fr-FR" sz="2600" dirty="0" smtClean="0"/>
              <a:t>    par IMB</a:t>
            </a:r>
            <a:r>
              <a:rPr lang="ar-DZ" sz="2600" dirty="0" smtClean="0"/>
              <a:t>نظام معلوماتي يستعمل القرص الصلب  </a:t>
            </a:r>
            <a:r>
              <a:rPr lang="fr-FR" sz="2600" b="1" dirty="0" smtClean="0"/>
              <a:t> …1956</a:t>
            </a:r>
          </a:p>
          <a:p>
            <a:pPr>
              <a:buNone/>
            </a:pPr>
            <a:endParaRPr lang="fr-FR" sz="26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48153" y="116632"/>
            <a:ext cx="3640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Historique (2)</a:t>
            </a:r>
          </a:p>
        </p:txBody>
      </p:sp>
      <p:sp>
        <p:nvSpPr>
          <p:cNvPr id="22530" name="AutoShape 2" descr="Le premier disque dur a cinquante ans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2" name="AutoShape 4" descr="Le premier disque dur a cinquante ans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2" name="Picture 2" descr="C:\Users\PC\Desktop\Nouvelle 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584854"/>
            <a:ext cx="2098330" cy="250033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</p:cSld>
  <p:clrMapOvr>
    <a:masterClrMapping/>
  </p:clrMapOvr>
  <p:transition advTm="2436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4" name="Picture 18" descr="C:\Users\PC\Desktop\Nouvelle image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95435"/>
            <a:ext cx="2633663" cy="1476375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128730"/>
            <a:ext cx="5643602" cy="29432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000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♦</a:t>
            </a:r>
            <a:r>
              <a:rPr lang="fr-FR" sz="3000" i="1" dirty="0" smtClean="0">
                <a:solidFill>
                  <a:srgbClr val="0070C0"/>
                </a:solidFill>
              </a:rPr>
              <a:t> Troisième génération (1963</a:t>
            </a:r>
            <a:r>
              <a:rPr lang="fr-FR" sz="3000" i="1" dirty="0" smtClean="0">
                <a:solidFill>
                  <a:srgbClr val="0070C0"/>
                </a:solidFill>
                <a:latin typeface="Century Schoolbook"/>
                <a:cs typeface="Times New Roman"/>
              </a:rPr>
              <a:t>–</a:t>
            </a:r>
            <a:r>
              <a:rPr lang="fr-FR" sz="3000" i="1" dirty="0" smtClean="0">
                <a:solidFill>
                  <a:srgbClr val="0070C0"/>
                </a:solidFill>
              </a:rPr>
              <a:t>1971)</a:t>
            </a:r>
          </a:p>
          <a:p>
            <a:pPr>
              <a:buNone/>
            </a:pPr>
            <a:endParaRPr lang="fr-FR" sz="100" dirty="0" smtClean="0"/>
          </a:p>
          <a:p>
            <a:pPr>
              <a:buNone/>
            </a:pPr>
            <a:endParaRPr lang="fr-FR" sz="100" dirty="0" smtClean="0"/>
          </a:p>
          <a:p>
            <a:pPr>
              <a:spcBef>
                <a:spcPts val="0"/>
              </a:spcBef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fr-FR" sz="100" b="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fr-FR" sz="2600" b="1" dirty="0" smtClean="0">
                <a:latin typeface="Times New Roman"/>
                <a:cs typeface="Times New Roman"/>
              </a:rPr>
              <a:t>→</a:t>
            </a:r>
            <a:r>
              <a:rPr lang="fr-FR" sz="2600" dirty="0" smtClean="0"/>
              <a:t> Ordinateurs à base de circuits</a:t>
            </a:r>
          </a:p>
          <a:p>
            <a:pPr>
              <a:spcBef>
                <a:spcPts val="0"/>
              </a:spcBef>
              <a:buNone/>
            </a:pPr>
            <a:r>
              <a:rPr lang="fr-FR" sz="2600" dirty="0" smtClean="0"/>
              <a:t>     intégrés</a:t>
            </a:r>
            <a:r>
              <a:rPr lang="ar-DZ" sz="2600" dirty="0" smtClean="0"/>
              <a:t>دوائر الكترونية متكاملة  </a:t>
            </a:r>
            <a:endParaRPr lang="fr-FR" sz="2600" dirty="0" smtClean="0"/>
          </a:p>
          <a:p>
            <a:pPr>
              <a:buNone/>
            </a:pPr>
            <a:endParaRPr lang="fr-FR" sz="500" dirty="0" smtClean="0"/>
          </a:p>
          <a:p>
            <a:pPr>
              <a:buNone/>
            </a:pPr>
            <a:r>
              <a:rPr lang="fr-FR" sz="2600" b="1" dirty="0" smtClean="0">
                <a:latin typeface="Times New Roman"/>
                <a:cs typeface="Times New Roman"/>
              </a:rPr>
              <a:t>→</a:t>
            </a:r>
            <a:r>
              <a:rPr lang="fr-FR" sz="2600" dirty="0" smtClean="0"/>
              <a:t> Premier Mini-ordinateur</a:t>
            </a:r>
            <a:endParaRPr lang="ar-DZ" sz="2600" dirty="0" smtClean="0"/>
          </a:p>
          <a:p>
            <a:pPr>
              <a:buNone/>
            </a:pPr>
            <a:r>
              <a:rPr lang="ar-DZ" sz="2600" dirty="0" smtClean="0"/>
              <a:t>الحاسوب الصغير    </a:t>
            </a:r>
            <a:r>
              <a:rPr lang="fr-FR" sz="2600" dirty="0" smtClean="0"/>
              <a:t>  </a:t>
            </a:r>
            <a:r>
              <a:rPr lang="fr-FR" sz="2600" b="1" dirty="0" smtClean="0"/>
              <a:t>…1965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48153" y="116632"/>
            <a:ext cx="3640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Historique (3)</a:t>
            </a:r>
          </a:p>
        </p:txBody>
      </p:sp>
      <p:pic>
        <p:nvPicPr>
          <p:cNvPr id="19465" name="Picture 9" descr="Circuit intégré — Wikipé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979" y="3500438"/>
            <a:ext cx="3051947" cy="2286016"/>
          </a:xfrm>
          <a:prstGeom prst="rect">
            <a:avLst/>
          </a:prstGeom>
          <a:noFill/>
        </p:spPr>
      </p:pic>
      <p:sp>
        <p:nvSpPr>
          <p:cNvPr id="19467" name="AutoShape 11" descr="Superordinateur — Wikipéd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71" name="AutoShape 15" descr="https://upload.wikimedia.org/wikipedia/commons/thumb/5/5c/Microchips.jpg/220px-Microchip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76" name="Picture 20" descr="https://upload.wikimedia.org/wikipedia/commons/thumb/5/52/Pdp7-oslo-2005.jpeg/1280px-Pdp7-oslo-200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892" y="3964784"/>
            <a:ext cx="3571900" cy="2678925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</p:cSld>
  <p:clrMapOvr>
    <a:masterClrMapping/>
  </p:clrMapOvr>
  <p:transition advTm="1968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075532"/>
            <a:ext cx="5857916" cy="38536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000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♦</a:t>
            </a:r>
            <a:r>
              <a:rPr lang="fr-FR" sz="3000" i="1" dirty="0" smtClean="0">
                <a:solidFill>
                  <a:srgbClr val="0070C0"/>
                </a:solidFill>
              </a:rPr>
              <a:t> Quatrième génération (1971</a:t>
            </a:r>
            <a:r>
              <a:rPr lang="fr-FR" sz="3000" i="1" dirty="0" smtClean="0">
                <a:solidFill>
                  <a:srgbClr val="0070C0"/>
                </a:solidFill>
                <a:latin typeface="Century Schoolbook"/>
                <a:cs typeface="Times New Roman"/>
              </a:rPr>
              <a:t>–</a:t>
            </a:r>
            <a:r>
              <a:rPr lang="fr-FR" sz="3000" i="1" dirty="0" smtClean="0">
                <a:solidFill>
                  <a:srgbClr val="0070C0"/>
                </a:solidFill>
              </a:rPr>
              <a:t>1990)</a:t>
            </a:r>
          </a:p>
          <a:p>
            <a:pPr>
              <a:buNone/>
            </a:pPr>
            <a:endParaRPr lang="fr-FR" sz="800" i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fr-FR" sz="2600" b="1" dirty="0" smtClean="0">
                <a:latin typeface="Times New Roman"/>
                <a:cs typeface="Times New Roman"/>
              </a:rPr>
              <a:t>→</a:t>
            </a:r>
            <a:r>
              <a:rPr lang="fr-FR" sz="2600" dirty="0" smtClean="0"/>
              <a:t> Invention du microprocesseur</a:t>
            </a:r>
            <a:endParaRPr lang="ar-DZ" sz="2600" dirty="0" smtClean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ar-DZ" sz="2600" dirty="0" smtClean="0"/>
              <a:t>المعالج الدقيق    </a:t>
            </a:r>
            <a:r>
              <a:rPr lang="fr-FR" sz="2600" dirty="0" smtClean="0"/>
              <a:t>  </a:t>
            </a:r>
            <a:r>
              <a:rPr lang="fr-FR" sz="2600" b="1" dirty="0" smtClean="0"/>
              <a:t>…1969</a:t>
            </a:r>
            <a:endParaRPr lang="ar-DZ" sz="800" b="1" dirty="0" smtClean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600" b="1" dirty="0" smtClean="0">
                <a:latin typeface="Times New Roman"/>
                <a:cs typeface="Times New Roman"/>
              </a:rPr>
              <a:t>→</a:t>
            </a:r>
            <a:r>
              <a:rPr lang="fr-FR" sz="2600" dirty="0" smtClean="0"/>
              <a:t> Premier PC</a:t>
            </a:r>
            <a:r>
              <a:rPr lang="ar-DZ" sz="2600" dirty="0" smtClean="0"/>
              <a:t>الحاسوب الشخصي  </a:t>
            </a:r>
            <a:r>
              <a:rPr lang="fr-FR" sz="2600" dirty="0" smtClean="0"/>
              <a:t>  </a:t>
            </a:r>
            <a:r>
              <a:rPr lang="fr-FR" sz="2600" b="1" dirty="0" smtClean="0"/>
              <a:t>…1973</a:t>
            </a:r>
            <a:endParaRPr lang="ar-DZ" sz="2600" b="1" dirty="0" smtClean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600" b="1" dirty="0" smtClean="0">
                <a:latin typeface="Times New Roman"/>
                <a:cs typeface="Times New Roman"/>
              </a:rPr>
              <a:t>→</a:t>
            </a:r>
            <a:r>
              <a:rPr lang="fr-FR" sz="2600" dirty="0" smtClean="0"/>
              <a:t> Supercalculateurs</a:t>
            </a:r>
            <a:r>
              <a:rPr lang="ar-DZ" sz="2600" dirty="0" smtClean="0"/>
              <a:t>حواسيب فائقة   </a:t>
            </a:r>
            <a:endParaRPr lang="fr-FR" sz="2600" dirty="0" smtClean="0"/>
          </a:p>
          <a:p>
            <a:pPr>
              <a:spcAft>
                <a:spcPts val="600"/>
              </a:spcAft>
              <a:buNone/>
            </a:pPr>
            <a:endParaRPr lang="fr-FR" sz="2600" b="1" dirty="0" smtClean="0"/>
          </a:p>
          <a:p>
            <a:pPr>
              <a:spcAft>
                <a:spcPts val="600"/>
              </a:spcAft>
              <a:buNone/>
            </a:pPr>
            <a:endParaRPr lang="fr-FR" sz="2600" b="1" dirty="0" smtClean="0"/>
          </a:p>
          <a:p>
            <a:pPr>
              <a:buNone/>
            </a:pPr>
            <a:endParaRPr lang="fr-FR" sz="3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48153" y="116632"/>
            <a:ext cx="3640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Historique (4)</a:t>
            </a:r>
          </a:p>
        </p:txBody>
      </p:sp>
      <p:sp>
        <p:nvSpPr>
          <p:cNvPr id="17422" name="AutoShape 14" descr="Intel 4004: the first microprocessor celebrates 40 years- Technology News,  First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28" name="Picture 20" descr="Musee Informatique France - Préserver l'histoire et l'in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169" y="2571744"/>
            <a:ext cx="1984235" cy="1755659"/>
          </a:xfrm>
          <a:prstGeom prst="rect">
            <a:avLst/>
          </a:prstGeom>
          <a:noFill/>
        </p:spPr>
      </p:pic>
      <p:pic>
        <p:nvPicPr>
          <p:cNvPr id="13" name="Picture 13" descr="Superordinateur — Wikipé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357694"/>
            <a:ext cx="3300783" cy="2196290"/>
          </a:xfrm>
          <a:prstGeom prst="rect">
            <a:avLst/>
          </a:prstGeom>
          <a:noFill/>
        </p:spPr>
      </p:pic>
      <p:pic>
        <p:nvPicPr>
          <p:cNvPr id="18439" name="Picture 7" descr="C:\Users\PC\Desktop\Nouvelle image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1" y="4000504"/>
            <a:ext cx="3401371" cy="2571768"/>
          </a:xfrm>
          <a:prstGeom prst="rect">
            <a:avLst/>
          </a:prstGeom>
          <a:noFill/>
        </p:spPr>
      </p:pic>
      <p:pic>
        <p:nvPicPr>
          <p:cNvPr id="18441" name="Picture 9" descr="https://upload.wikimedia.org/wikipedia/commons/5/52/Intel_4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8618" y="1092931"/>
            <a:ext cx="1386786" cy="1335937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</p:cSld>
  <p:clrMapOvr>
    <a:masterClrMapping/>
  </p:clrMapOvr>
  <p:transition advTm="3460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D8FE-56E6-425C-903E-2E091BB2C3D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78566" y="1071546"/>
            <a:ext cx="7922590" cy="3143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000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♦</a:t>
            </a:r>
            <a:r>
              <a:rPr lang="fr-FR" sz="3000" i="1" dirty="0" smtClean="0">
                <a:solidFill>
                  <a:srgbClr val="0070C0"/>
                </a:solidFill>
              </a:rPr>
              <a:t> Cinquième génération (1990+)</a:t>
            </a:r>
          </a:p>
          <a:p>
            <a:pPr>
              <a:buNone/>
            </a:pPr>
            <a:endParaRPr lang="fr-FR" sz="400" dirty="0" smtClean="0"/>
          </a:p>
          <a:p>
            <a:pPr>
              <a:buNone/>
            </a:pPr>
            <a:r>
              <a:rPr lang="fr-FR" sz="2200" b="1" dirty="0" smtClean="0">
                <a:latin typeface="Times New Roman"/>
                <a:cs typeface="Times New Roman"/>
              </a:rPr>
              <a:t>→</a:t>
            </a:r>
            <a:r>
              <a:rPr lang="fr-FR" sz="2200" dirty="0" smtClean="0">
                <a:latin typeface="Times New Roman"/>
                <a:cs typeface="Times New Roman"/>
              </a:rPr>
              <a:t> </a:t>
            </a:r>
            <a:r>
              <a:rPr lang="fr-FR" sz="2200" dirty="0" smtClean="0"/>
              <a:t>Baisse des couts du matériel informatique. </a:t>
            </a:r>
            <a:r>
              <a:rPr lang="ar-DZ" sz="2200" dirty="0" smtClean="0"/>
              <a:t>انخفاض التكلفة   </a:t>
            </a:r>
            <a:endParaRPr lang="fr-FR" sz="2200" dirty="0" smtClean="0"/>
          </a:p>
          <a:p>
            <a:pPr>
              <a:buNone/>
            </a:pPr>
            <a:r>
              <a:rPr lang="fr-FR" sz="2200" b="1" dirty="0" smtClean="0">
                <a:latin typeface="Times New Roman"/>
                <a:cs typeface="Times New Roman"/>
              </a:rPr>
              <a:t>→</a:t>
            </a:r>
            <a:r>
              <a:rPr lang="fr-FR" sz="2200" dirty="0" smtClean="0">
                <a:latin typeface="Times New Roman"/>
                <a:cs typeface="Times New Roman"/>
              </a:rPr>
              <a:t> </a:t>
            </a:r>
            <a:r>
              <a:rPr lang="fr-FR" sz="2200" dirty="0" smtClean="0"/>
              <a:t>Révolution dans les capacités des mémoires.</a:t>
            </a:r>
            <a:r>
              <a:rPr lang="ar-DZ" sz="2200" dirty="0" smtClean="0"/>
              <a:t>ارتفاع سعة الذاكرة   </a:t>
            </a:r>
            <a:endParaRPr lang="fr-FR" sz="2200" dirty="0" smtClean="0"/>
          </a:p>
          <a:p>
            <a:pPr>
              <a:buNone/>
            </a:pPr>
            <a:r>
              <a:rPr lang="fr-FR" sz="2200" b="1" dirty="0" smtClean="0">
                <a:latin typeface="Times New Roman"/>
                <a:cs typeface="Times New Roman"/>
              </a:rPr>
              <a:t>→</a:t>
            </a:r>
            <a:r>
              <a:rPr lang="fr-FR" sz="2200" dirty="0" smtClean="0">
                <a:latin typeface="Times New Roman"/>
                <a:cs typeface="Times New Roman"/>
              </a:rPr>
              <a:t> </a:t>
            </a:r>
            <a:r>
              <a:rPr lang="fr-FR" sz="2200" dirty="0" smtClean="0"/>
              <a:t>Révolution dans les vitesses de traitement.</a:t>
            </a:r>
            <a:r>
              <a:rPr lang="ar-DZ" sz="2200" dirty="0" smtClean="0"/>
              <a:t> ارتفاع سرعات المعالجة   </a:t>
            </a:r>
            <a:endParaRPr lang="fr-FR" sz="2200" dirty="0" smtClean="0"/>
          </a:p>
          <a:p>
            <a:pPr>
              <a:buNone/>
            </a:pPr>
            <a:r>
              <a:rPr lang="fr-FR" sz="2200" b="1" dirty="0" smtClean="0">
                <a:latin typeface="Times New Roman"/>
                <a:cs typeface="Times New Roman"/>
              </a:rPr>
              <a:t>→</a:t>
            </a:r>
            <a:r>
              <a:rPr lang="fr-FR" sz="2200" dirty="0" smtClean="0">
                <a:latin typeface="Times New Roman"/>
                <a:cs typeface="Times New Roman"/>
              </a:rPr>
              <a:t> </a:t>
            </a:r>
            <a:r>
              <a:rPr lang="fr-FR" sz="2200" dirty="0" smtClean="0"/>
              <a:t>Applications d’Intelligence artificielle. </a:t>
            </a:r>
            <a:r>
              <a:rPr lang="ar-DZ" sz="2200" dirty="0" smtClean="0"/>
              <a:t>برمجيات الذكاء الاصطناعي      </a:t>
            </a:r>
            <a:endParaRPr lang="fr-FR" sz="2200" dirty="0" smtClean="0"/>
          </a:p>
          <a:p>
            <a:pPr>
              <a:buNone/>
            </a:pPr>
            <a:r>
              <a:rPr lang="fr-FR" sz="2200" b="1" dirty="0" smtClean="0">
                <a:latin typeface="Times New Roman"/>
                <a:cs typeface="Times New Roman"/>
              </a:rPr>
              <a:t>→</a:t>
            </a:r>
            <a:r>
              <a:rPr lang="fr-FR" sz="2200" dirty="0" smtClean="0">
                <a:latin typeface="Times New Roman"/>
                <a:cs typeface="Times New Roman"/>
              </a:rPr>
              <a:t> </a:t>
            </a:r>
            <a:r>
              <a:rPr lang="fr-FR" sz="2200" dirty="0" smtClean="0"/>
              <a:t>Web : réseau mondial d’Internet.</a:t>
            </a:r>
            <a:r>
              <a:rPr lang="ar-DZ" sz="2200" dirty="0" smtClean="0"/>
              <a:t> الشبكة العالمية للإنترنت      </a:t>
            </a:r>
            <a:endParaRPr lang="fr-FR" sz="2200" dirty="0" smtClean="0"/>
          </a:p>
          <a:p>
            <a:pPr>
              <a:buNone/>
            </a:pPr>
            <a:r>
              <a:rPr lang="fr-FR" sz="2200" b="1" dirty="0" smtClean="0">
                <a:latin typeface="Times New Roman"/>
                <a:cs typeface="Times New Roman"/>
              </a:rPr>
              <a:t>→</a:t>
            </a:r>
            <a:r>
              <a:rPr lang="fr-FR" sz="2200" dirty="0" smtClean="0">
                <a:latin typeface="Times New Roman"/>
                <a:cs typeface="Times New Roman"/>
              </a:rPr>
              <a:t> </a:t>
            </a:r>
            <a:r>
              <a:rPr lang="fr-FR" sz="2200" dirty="0" smtClean="0"/>
              <a:t>Appareils informatiques portables. </a:t>
            </a:r>
            <a:r>
              <a:rPr lang="ar-DZ" sz="2200" dirty="0" smtClean="0"/>
              <a:t>  </a:t>
            </a:r>
            <a:r>
              <a:rPr lang="fr-FR" sz="2200" dirty="0" smtClean="0"/>
              <a:t> </a:t>
            </a:r>
            <a:r>
              <a:rPr lang="ar-DZ" sz="2200" dirty="0" smtClean="0"/>
              <a:t>  الأجهزة المعلوماتية المحمولة</a:t>
            </a:r>
            <a:endParaRPr lang="fr-FR" sz="22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3000" dirty="0" smtClean="0"/>
          </a:p>
        </p:txBody>
      </p:sp>
      <p:sp>
        <p:nvSpPr>
          <p:cNvPr id="56324" name="AutoShape 4" descr="الإنترنت الفضائي: انترنت حقيقي أم عالم مخادع كذاب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6326" name="Picture 6" descr="الإنترنت الفضائي: انترنت حقيقي أم عالم مخادع كذاب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368" y="4429132"/>
            <a:ext cx="3543326" cy="2214578"/>
          </a:xfrm>
          <a:prstGeom prst="rect">
            <a:avLst/>
          </a:prstGeom>
          <a:noFill/>
        </p:spPr>
      </p:pic>
      <p:pic>
        <p:nvPicPr>
          <p:cNvPr id="56330" name="Picture 10" descr="قريبا.. إنترنت مجاني لكل سكان الكرة الأرضية! | روت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42852"/>
            <a:ext cx="2643206" cy="1524927"/>
          </a:xfrm>
          <a:prstGeom prst="rect">
            <a:avLst/>
          </a:prstGeom>
          <a:noFill/>
        </p:spPr>
      </p:pic>
      <p:pic>
        <p:nvPicPr>
          <p:cNvPr id="56332" name="Picture 12" descr="https://upload.wikimedia.org/wikipedia/commons/thumb/9/9c/Stevemannwristcomp.jpg/800px-Stevemannwristco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429132"/>
            <a:ext cx="1500198" cy="221457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48153" y="116632"/>
            <a:ext cx="3640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r-FR" sz="4000" b="1" dirty="0" smtClean="0">
                <a:solidFill>
                  <a:srgbClr val="002060"/>
                </a:solidFill>
              </a:rPr>
              <a:t>Historique (5)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7004" y="4269710"/>
            <a:ext cx="719364" cy="22311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IMSI</a:t>
            </a:r>
          </a:p>
        </p:txBody>
      </p:sp>
    </p:spTree>
  </p:cSld>
  <p:clrMapOvr>
    <a:masterClrMapping/>
  </p:clrMapOvr>
  <p:transition advTm="4198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6.3|7.3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8.8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.4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74560</TotalTime>
  <Words>1648</Words>
  <Application>Microsoft Office PowerPoint</Application>
  <PresentationFormat>Affichage à l'écran (4:3)</PresentationFormat>
  <Paragraphs>759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Solstice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MODULE: INFO1 (SEMESTRE1)</dc:title>
  <dc:creator>DELL</dc:creator>
  <cp:lastModifiedBy>PC</cp:lastModifiedBy>
  <cp:revision>1178</cp:revision>
  <dcterms:created xsi:type="dcterms:W3CDTF">2014-10-18T21:06:05Z</dcterms:created>
  <dcterms:modified xsi:type="dcterms:W3CDTF">2021-02-19T22:31:06Z</dcterms:modified>
</cp:coreProperties>
</file>