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BFA79-7F4C-49A6-81E4-731F6435362B}" type="datetimeFigureOut">
              <a:rPr lang="fr-FR" smtClean="0"/>
              <a:t>15/02/2021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E2709-4A18-4BAE-A763-AAAA13A2B59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/>
              <a:t>طريقة التكفل داخل الوسط المؤسساتي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err="1" smtClean="0"/>
              <a:t>ان</a:t>
            </a:r>
            <a:r>
              <a:rPr lang="ar-DZ" dirty="0" smtClean="0"/>
              <a:t> الكفاءة المعرفية التقنية ضرورية للعمل في الوسط المؤسساتي . لأنها توفر إمكانية  إعطاء معنى لوجود الطفل وعلاقاته مع غيره.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ينبغي </a:t>
            </a:r>
            <a:r>
              <a:rPr lang="ar-DZ" dirty="0" err="1" smtClean="0"/>
              <a:t>ان</a:t>
            </a:r>
            <a:r>
              <a:rPr lang="ar-DZ" dirty="0" smtClean="0"/>
              <a:t> تكون وظيفة المؤسسة المختصة شبيهة بوظيفة </a:t>
            </a:r>
            <a:r>
              <a:rPr lang="ar-DZ" dirty="0" err="1" smtClean="0"/>
              <a:t>الام</a:t>
            </a:r>
            <a:r>
              <a:rPr lang="ar-DZ" dirty="0" smtClean="0"/>
              <a:t>“الحسنة“التي تقدم العناية الكافية </a:t>
            </a:r>
            <a:r>
              <a:rPr lang="ar-DZ" dirty="0" err="1" smtClean="0"/>
              <a:t>لاطفالها</a:t>
            </a:r>
            <a:r>
              <a:rPr lang="ar-DZ" dirty="0" smtClean="0"/>
              <a:t> بما فيه الكفاية </a:t>
            </a:r>
            <a:r>
              <a:rPr lang="ar-DZ" dirty="0" err="1" smtClean="0"/>
              <a:t>و</a:t>
            </a:r>
            <a:r>
              <a:rPr lang="ar-DZ" dirty="0" smtClean="0"/>
              <a:t> على لحسن وجه.هذه الوظيفة  تتطلب تنظيما  متماسكا و "محتويا".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تعرف كمجموعة الأنساق العلاجية التربوية وإعادة التربية التي تتطلبها رعاية الشخص المودع الغير مكيف </a:t>
            </a:r>
            <a:r>
              <a:rPr lang="ar-DZ" dirty="0" err="1" smtClean="0"/>
              <a:t>و</a:t>
            </a:r>
            <a:r>
              <a:rPr lang="ar-DZ" dirty="0" smtClean="0"/>
              <a:t> الذي تحول </a:t>
            </a:r>
            <a:r>
              <a:rPr lang="ar-DZ" dirty="0" err="1" smtClean="0"/>
              <a:t>سلوكاته</a:t>
            </a:r>
            <a:r>
              <a:rPr lang="ar-DZ" dirty="0" smtClean="0"/>
              <a:t> دون نموه النفسي الاجتماعي. 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يكون بناء هذه المشاريع  المتعددة التخصصات بإشراك هيئتين  اجتماعيتين أساسيتين بالنسبة للطفل (المدرسة والأسرة).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dirty="0" smtClean="0"/>
              <a:t>بخصوص العلاج النفسي في المؤسسات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يشكل العلاج النفسي في المؤسسات الأداة الأساسية في علاج اضطرابات الشخصية والفكر والسلوك 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تتمثل هذه الأداة في مجموعة العمليات التي، من خلال آليات متعددة ، تحاول إعادة إنشاء إمكانيات التبادل </a:t>
            </a:r>
            <a:r>
              <a:rPr lang="ar-DZ" dirty="0" err="1" smtClean="0"/>
              <a:t>البيذاتي</a:t>
            </a:r>
            <a:r>
              <a:rPr lang="ar-DZ" dirty="0" smtClean="0"/>
              <a:t> بين الموضوع غير المكيف والآخرين ، وهذا من خلال إعادة إنشاء الخلفية الثقافية المشتركة التي تسمح بهذه التبادلات وتدعمها.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 يقوم العلاج النفسي في المؤسسات على ديناميكيات الحياة اليومية حتى يتسنى تحفيز وتشجيع نشاط </a:t>
            </a:r>
            <a:r>
              <a:rPr lang="ar-DZ" dirty="0" err="1" smtClean="0"/>
              <a:t>الارصان</a:t>
            </a:r>
            <a:r>
              <a:rPr lang="ar-DZ" dirty="0" smtClean="0"/>
              <a:t> لدى  الأشخاص الذين يعانون من صعوبات نفسية وفي حاجة للتكفل </a:t>
            </a:r>
            <a:r>
              <a:rPr lang="ar-DZ" dirty="0" err="1" smtClean="0"/>
              <a:t>و</a:t>
            </a:r>
            <a:r>
              <a:rPr lang="ar-DZ" dirty="0" smtClean="0"/>
              <a:t> الذي يعرقله العجز </a:t>
            </a:r>
            <a:r>
              <a:rPr lang="ar-DZ" dirty="0" err="1" smtClean="0"/>
              <a:t>و</a:t>
            </a:r>
            <a:r>
              <a:rPr lang="ar-DZ" dirty="0" smtClean="0"/>
              <a:t> الدفاعات الموظفة.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dirty="0" smtClean="0"/>
              <a:t>استخدام أبعاد ديناميكيات الحياة اليومية </a:t>
            </a:r>
            <a:r>
              <a:rPr lang="ar-DZ" smtClean="0"/>
              <a:t>يستخدم الحياة </a:t>
            </a:r>
            <a:r>
              <a:rPr lang="ar-DZ" dirty="0" smtClean="0"/>
              <a:t>اليومية لترمز الصراع الداخلي للأطفال ودعم هيكلة أجهزتهم النفسية على هيكل المؤسسة.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بهذه الطريقة تلتزم المؤسسة بدعم إعادة تأهيل العلاقات الاجتماعية من أجل السماح للأشخاص في هذه الوضعية من التعبير عن وضعهم المؤلم  واتخاذ القرار </a:t>
            </a:r>
            <a:r>
              <a:rPr lang="ar-DZ" dirty="0" err="1" smtClean="0"/>
              <a:t>الى</a:t>
            </a:r>
            <a:r>
              <a:rPr lang="ar-DZ" dirty="0" smtClean="0"/>
              <a:t>  أقصى حد..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و لهذا الغرض </a:t>
            </a:r>
            <a:r>
              <a:rPr lang="ar-DZ" dirty="0" err="1" smtClean="0"/>
              <a:t>و</a:t>
            </a:r>
            <a:r>
              <a:rPr lang="ar-DZ" dirty="0" smtClean="0"/>
              <a:t> لكونه ضحية بيئة مؤلمة ، يحتاج الطفل إلى إصلاح الضرر </a:t>
            </a:r>
            <a:r>
              <a:rPr lang="ar-DZ" dirty="0" err="1" smtClean="0"/>
              <a:t>و</a:t>
            </a:r>
            <a:r>
              <a:rPr lang="ar-DZ" dirty="0" smtClean="0"/>
              <a:t> الاضطراب  الذي مسه </a:t>
            </a:r>
            <a:r>
              <a:rPr lang="ar-DZ" dirty="0" err="1" smtClean="0"/>
              <a:t>و</a:t>
            </a:r>
            <a:r>
              <a:rPr lang="ar-DZ" dirty="0" smtClean="0"/>
              <a:t> اخل بتوازنه النفسي الاجتماعي عن طريق </a:t>
            </a:r>
            <a:r>
              <a:rPr lang="ar-DZ" dirty="0" err="1" smtClean="0"/>
              <a:t>اخراجه</a:t>
            </a:r>
            <a:r>
              <a:rPr lang="ar-DZ" dirty="0" smtClean="0"/>
              <a:t> من القوقعة الدفاعية بناها حوله ليحمي نفسه من التمثل السلبي.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بمعنى </a:t>
            </a:r>
            <a:r>
              <a:rPr lang="ar-DZ" dirty="0" err="1" smtClean="0"/>
              <a:t>ان</a:t>
            </a:r>
            <a:r>
              <a:rPr lang="ar-DZ" dirty="0" smtClean="0"/>
              <a:t> كل الآثار السالبة المترتبة عن المحيط الغير كافي،  الغائب أو الموجود بصورة تحطيمية يجب التراجع محوها.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تعتبر  الأعراض محاولة غير مكيفة  للتعبير عن القلق أو الرغبات أو الاحتياجات ،لذا يجب على الأخصائي النفسي </a:t>
            </a:r>
            <a:r>
              <a:rPr lang="ar-DZ" dirty="0" err="1" smtClean="0"/>
              <a:t>ان</a:t>
            </a:r>
            <a:r>
              <a:rPr lang="ar-DZ" dirty="0" smtClean="0"/>
              <a:t> يولي لها اهتماما فائقا </a:t>
            </a:r>
            <a:r>
              <a:rPr lang="ar-DZ" dirty="0" err="1" smtClean="0"/>
              <a:t>و</a:t>
            </a:r>
            <a:r>
              <a:rPr lang="ar-DZ" dirty="0" smtClean="0"/>
              <a:t> عناية خاصة.</a:t>
            </a:r>
          </a:p>
          <a:p>
            <a:pPr algn="r" rtl="1"/>
            <a:r>
              <a:rPr lang="ar-DZ" dirty="0" smtClean="0"/>
              <a:t>الآمر الذي  سيضمن تطورا نفسيًا أكثر توازناً وتواؤما مع المحيط.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إن تسليم الطفل إلى بيئة مجهولة غير مستقرة حيث </a:t>
            </a:r>
            <a:r>
              <a:rPr lang="ar-DZ" dirty="0" err="1" smtClean="0"/>
              <a:t>تتتابع</a:t>
            </a:r>
            <a:r>
              <a:rPr lang="ar-DZ" dirty="0" smtClean="0"/>
              <a:t> الفرق </a:t>
            </a:r>
            <a:r>
              <a:rPr lang="ar-DZ" dirty="0" err="1" smtClean="0"/>
              <a:t>و</a:t>
            </a:r>
            <a:r>
              <a:rPr lang="ar-DZ" dirty="0" smtClean="0"/>
              <a:t> تتعدد دون تناسق على مستوى العناية المقدمة ، تجعل من المؤسسة  المؤسسة مجالا ينمي حالة الشذوذ.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يتطلب </a:t>
            </a:r>
            <a:r>
              <a:rPr lang="ar-DZ" dirty="0" err="1" smtClean="0"/>
              <a:t>الامر</a:t>
            </a:r>
            <a:r>
              <a:rPr lang="ar-DZ" dirty="0" smtClean="0"/>
              <a:t> غي عملية التكفل التحليل التدريجي  لديناميكيات </a:t>
            </a:r>
            <a:r>
              <a:rPr lang="ar-DZ" dirty="0" err="1" smtClean="0"/>
              <a:t>الافعال</a:t>
            </a:r>
            <a:r>
              <a:rPr lang="ar-DZ" dirty="0" smtClean="0"/>
              <a:t>  وردود الأفعال لفهم فحواها </a:t>
            </a:r>
            <a:r>
              <a:rPr lang="ar-DZ" dirty="0" err="1" smtClean="0"/>
              <a:t>و</a:t>
            </a:r>
            <a:r>
              <a:rPr lang="ar-DZ" dirty="0" smtClean="0"/>
              <a:t> استعماله </a:t>
            </a:r>
            <a:r>
              <a:rPr lang="ar-DZ" dirty="0" err="1" smtClean="0"/>
              <a:t>لاعادة</a:t>
            </a:r>
            <a:r>
              <a:rPr lang="ar-DZ" dirty="0" smtClean="0"/>
              <a:t> تنظيم </a:t>
            </a:r>
            <a:r>
              <a:rPr lang="ar-DZ" dirty="0" err="1" smtClean="0"/>
              <a:t>و</a:t>
            </a:r>
            <a:r>
              <a:rPr lang="ar-DZ" dirty="0" smtClean="0"/>
              <a:t> تنويع التبادلات الغيرية.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379</Words>
  <Application>Microsoft Office PowerPoint</Application>
  <PresentationFormat>Affichage à l'écran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طريقة التكفل داخل الوسط المؤسساتي</vt:lpstr>
      <vt:lpstr>Diapositive 2</vt:lpstr>
      <vt:lpstr>Diapositive 3</vt:lpstr>
      <vt:lpstr>بخصوص العلاج النفسي في المؤسسات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طريقة التكفل داخل الوسط المؤسساتي</dc:title>
  <dc:creator>A</dc:creator>
  <cp:lastModifiedBy>A</cp:lastModifiedBy>
  <cp:revision>3</cp:revision>
  <dcterms:created xsi:type="dcterms:W3CDTF">2021-02-15T09:59:45Z</dcterms:created>
  <dcterms:modified xsi:type="dcterms:W3CDTF">2021-02-15T10:02:45Z</dcterms:modified>
</cp:coreProperties>
</file>