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10/31/2020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21486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10/31/2020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52648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10/31/2020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256074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3321962-7693-4592-8B0C-4C2B5BFFA8B6}" type="datetimeFigureOut">
              <a:rPr lang="en-US" smtClean="0"/>
              <a:t>10/31/2020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61551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3321962-7693-4592-8B0C-4C2B5BFFA8B6}" type="datetimeFigureOut">
              <a:rPr lang="en-US" smtClean="0"/>
              <a:t>10/31/2020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164571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53321962-7693-4592-8B0C-4C2B5BFFA8B6}" type="datetimeFigureOut">
              <a:rPr lang="en-US" smtClean="0"/>
              <a:t>10/31/2020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410721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53321962-7693-4592-8B0C-4C2B5BFFA8B6}" type="datetimeFigureOut">
              <a:rPr lang="en-US" smtClean="0"/>
              <a:t>10/31/2020</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166606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53321962-7693-4592-8B0C-4C2B5BFFA8B6}" type="datetimeFigureOut">
              <a:rPr lang="en-US" smtClean="0"/>
              <a:t>10/31/2020</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217573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321962-7693-4592-8B0C-4C2B5BFFA8B6}" type="datetimeFigureOut">
              <a:rPr lang="en-US" smtClean="0"/>
              <a:t>10/31/2020</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67457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321962-7693-4592-8B0C-4C2B5BFFA8B6}" type="datetimeFigureOut">
              <a:rPr lang="en-US" smtClean="0"/>
              <a:t>10/31/2020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148405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321962-7693-4592-8B0C-4C2B5BFFA8B6}" type="datetimeFigureOut">
              <a:rPr lang="en-US" smtClean="0"/>
              <a:t>10/31/2020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E32385A-A821-47ED-B87F-78B43908B5D3}" type="slidenum">
              <a:rPr lang="en-US" smtClean="0"/>
              <a:t>‹N°›</a:t>
            </a:fld>
            <a:endParaRPr lang="en-US"/>
          </a:p>
        </p:txBody>
      </p:sp>
    </p:spTree>
    <p:extLst>
      <p:ext uri="{BB962C8B-B14F-4D97-AF65-F5344CB8AC3E}">
        <p14:creationId xmlns:p14="http://schemas.microsoft.com/office/powerpoint/2010/main" val="70951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21962-7693-4592-8B0C-4C2B5BFFA8B6}" type="datetimeFigureOut">
              <a:rPr lang="en-US" smtClean="0"/>
              <a:t>10/31/2020</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2385A-A821-47ED-B87F-78B43908B5D3}" type="slidenum">
              <a:rPr lang="en-US" smtClean="0"/>
              <a:t>‹N°›</a:t>
            </a:fld>
            <a:endParaRPr lang="en-US"/>
          </a:p>
        </p:txBody>
      </p:sp>
    </p:spTree>
    <p:extLst>
      <p:ext uri="{BB962C8B-B14F-4D97-AF65-F5344CB8AC3E}">
        <p14:creationId xmlns:p14="http://schemas.microsoft.com/office/powerpoint/2010/main" val="3692933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a:buNone/>
            </a:pPr>
            <a:r>
              <a:rPr lang="fr-FR" dirty="0" smtClean="0"/>
              <a:t>Niveau: Master 1                       Semestre: 1</a:t>
            </a:r>
          </a:p>
          <a:p>
            <a:pPr marL="0" indent="0" algn="just">
              <a:buNone/>
            </a:pPr>
            <a:r>
              <a:rPr lang="fr-FR" dirty="0" smtClean="0"/>
              <a:t>Domaine: Gestion des risques et protection civile</a:t>
            </a:r>
          </a:p>
          <a:p>
            <a:pPr marL="0" indent="0" algn="just">
              <a:buNone/>
            </a:pPr>
            <a:r>
              <a:rPr lang="fr-FR" dirty="0" smtClean="0"/>
              <a:t>Matière: Législation urbaine</a:t>
            </a:r>
          </a:p>
          <a:p>
            <a:pPr marL="0" indent="0" algn="just">
              <a:buNone/>
            </a:pPr>
            <a:r>
              <a:rPr lang="fr-FR" dirty="0" smtClean="0"/>
              <a:t>Enseignant: BENDIB </a:t>
            </a:r>
            <a:r>
              <a:rPr lang="fr-FR" dirty="0" err="1" smtClean="0"/>
              <a:t>Abdelhalim</a:t>
            </a:r>
            <a:endParaRPr lang="fr-FR" dirty="0" smtClean="0"/>
          </a:p>
          <a:p>
            <a:pPr marL="0" indent="0" algn="just">
              <a:buNone/>
            </a:pPr>
            <a:r>
              <a:rPr lang="fr-FR" dirty="0" smtClean="0"/>
              <a:t>Séquence: C05/7</a:t>
            </a:r>
          </a:p>
          <a:p>
            <a:pPr marL="0" indent="0" algn="just">
              <a:buNone/>
            </a:pPr>
            <a:r>
              <a:rPr lang="fr-FR" dirty="0" smtClean="0"/>
              <a:t>Code de la ressource: M1_GRPC_CLU_C05/7</a:t>
            </a:r>
          </a:p>
        </p:txBody>
      </p:sp>
    </p:spTree>
    <p:extLst>
      <p:ext uri="{BB962C8B-B14F-4D97-AF65-F5344CB8AC3E}">
        <p14:creationId xmlns:p14="http://schemas.microsoft.com/office/powerpoint/2010/main" val="4103296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0"/>
            <a:ext cx="8229600" cy="5287963"/>
          </a:xfrm>
        </p:spPr>
        <p:txBody>
          <a:bodyPr>
            <a:normAutofit/>
          </a:bodyPr>
          <a:lstStyle/>
          <a:p>
            <a:pPr marL="0" indent="0" algn="just">
              <a:buNone/>
            </a:pPr>
            <a:r>
              <a:rPr lang="fr-FR" b="1" dirty="0"/>
              <a:t>1-1-3 les secteurs d’urbanisation </a:t>
            </a:r>
            <a:r>
              <a:rPr lang="fr-FR" b="1" dirty="0" smtClean="0"/>
              <a:t>future</a:t>
            </a:r>
          </a:p>
          <a:p>
            <a:pPr marL="0" indent="0" algn="just">
              <a:buNone/>
            </a:pPr>
            <a:endParaRPr lang="en-US" dirty="0"/>
          </a:p>
          <a:p>
            <a:pPr algn="just"/>
            <a:r>
              <a:rPr lang="fr-FR" dirty="0"/>
              <a:t>Ils incluent tous les terrains destinés à être urbanisés à long termes, à un horizon de 20 ans.</a:t>
            </a:r>
            <a:endParaRPr lang="en-US" dirty="0"/>
          </a:p>
        </p:txBody>
      </p:sp>
    </p:spTree>
    <p:extLst>
      <p:ext uri="{BB962C8B-B14F-4D97-AF65-F5344CB8AC3E}">
        <p14:creationId xmlns:p14="http://schemas.microsoft.com/office/powerpoint/2010/main" val="229792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14400"/>
            <a:ext cx="8229600" cy="5211763"/>
          </a:xfrm>
        </p:spPr>
        <p:txBody>
          <a:bodyPr>
            <a:normAutofit/>
          </a:bodyPr>
          <a:lstStyle/>
          <a:p>
            <a:pPr marL="0" indent="0" algn="just">
              <a:buNone/>
            </a:pPr>
            <a:r>
              <a:rPr lang="fr-FR" b="1" dirty="0"/>
              <a:t>1-1-4 les secteurs non </a:t>
            </a:r>
            <a:r>
              <a:rPr lang="fr-FR" b="1" dirty="0" smtClean="0"/>
              <a:t>urbanisables</a:t>
            </a:r>
          </a:p>
          <a:p>
            <a:pPr marL="0" indent="0" algn="just">
              <a:buNone/>
            </a:pPr>
            <a:endParaRPr lang="en-US" dirty="0"/>
          </a:p>
          <a:p>
            <a:pPr algn="just"/>
            <a:r>
              <a:rPr lang="fr-FR" dirty="0"/>
              <a:t>Sont ceux dans lesquels des droits à construire peuvent être édictés mais réglementés dans des proportions limités</a:t>
            </a:r>
            <a:r>
              <a:rPr lang="fr-FR" dirty="0" smtClean="0"/>
              <a:t>.</a:t>
            </a:r>
          </a:p>
          <a:p>
            <a:pPr algn="just"/>
            <a:endParaRPr lang="fr-FR" dirty="0"/>
          </a:p>
          <a:p>
            <a:pPr marL="0" indent="0" algn="just">
              <a:buNone/>
            </a:pPr>
            <a:endParaRPr lang="en-US" dirty="0"/>
          </a:p>
          <a:p>
            <a:pPr algn="just"/>
            <a:r>
              <a:rPr lang="fr-FR" dirty="0"/>
              <a:t>Selon l’article 24, chaque commune doit être couverte par un PDAU.</a:t>
            </a:r>
            <a:endParaRPr lang="en-US" dirty="0"/>
          </a:p>
        </p:txBody>
      </p:sp>
    </p:spTree>
    <p:extLst>
      <p:ext uri="{BB962C8B-B14F-4D97-AF65-F5344CB8AC3E}">
        <p14:creationId xmlns:p14="http://schemas.microsoft.com/office/powerpoint/2010/main" val="196102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0"/>
            <a:ext cx="8229600" cy="6172200"/>
          </a:xfrm>
        </p:spPr>
        <p:txBody>
          <a:bodyPr>
            <a:normAutofit fontScale="85000" lnSpcReduction="20000"/>
          </a:bodyPr>
          <a:lstStyle/>
          <a:p>
            <a:pPr algn="just"/>
            <a:r>
              <a:rPr lang="fr-FR" b="1" dirty="0"/>
              <a:t>1-2 le plan d’occupation des sols </a:t>
            </a:r>
            <a:r>
              <a:rPr lang="fr-FR" b="1" dirty="0" smtClean="0"/>
              <a:t>POS</a:t>
            </a:r>
          </a:p>
          <a:p>
            <a:pPr marL="0" indent="0" algn="just">
              <a:buNone/>
            </a:pPr>
            <a:endParaRPr lang="en-US" dirty="0"/>
          </a:p>
          <a:p>
            <a:pPr algn="just"/>
            <a:r>
              <a:rPr lang="fr-FR" dirty="0"/>
              <a:t>Dans le respect des propositions du PDAU, le POS fixe de façon détaillée les droits d’usage des sols et de construction. A cet effet le POS :</a:t>
            </a:r>
            <a:endParaRPr lang="en-US" dirty="0"/>
          </a:p>
          <a:p>
            <a:pPr lvl="0" algn="just"/>
            <a:r>
              <a:rPr lang="fr-FR" dirty="0"/>
              <a:t>Fixe de façon détaillée pour les secteurs concernés la forme urbaine, l’organisation, les droits de construction et l’utilisation des sols.</a:t>
            </a:r>
            <a:endParaRPr lang="en-US" dirty="0"/>
          </a:p>
          <a:p>
            <a:pPr lvl="0" algn="just"/>
            <a:r>
              <a:rPr lang="fr-FR" dirty="0"/>
              <a:t>Définit la quantité minimale et maximale des constructions autorisées, les types de constructions autorisées ainsi que leurs usages.</a:t>
            </a:r>
            <a:endParaRPr lang="en-US" dirty="0"/>
          </a:p>
          <a:p>
            <a:pPr lvl="0" algn="just"/>
            <a:r>
              <a:rPr lang="fr-FR" dirty="0"/>
              <a:t>Détermine les règles concernant l’aspect extérieur des constructions.</a:t>
            </a:r>
            <a:endParaRPr lang="en-US" dirty="0"/>
          </a:p>
          <a:p>
            <a:pPr lvl="0" algn="just"/>
            <a:r>
              <a:rPr lang="fr-FR" dirty="0"/>
              <a:t>Définit les servitudes.</a:t>
            </a:r>
            <a:endParaRPr lang="en-US" dirty="0"/>
          </a:p>
          <a:p>
            <a:pPr lvl="0" algn="just"/>
            <a:r>
              <a:rPr lang="fr-FR" dirty="0"/>
              <a:t>Localise les territoires agricoles à préserver et à protéger.</a:t>
            </a:r>
            <a:endParaRPr lang="en-US" dirty="0"/>
          </a:p>
        </p:txBody>
      </p:sp>
    </p:spTree>
    <p:extLst>
      <p:ext uri="{BB962C8B-B14F-4D97-AF65-F5344CB8AC3E}">
        <p14:creationId xmlns:p14="http://schemas.microsoft.com/office/powerpoint/2010/main" val="797417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727"/>
            <a:ext cx="8229600" cy="6172200"/>
          </a:xfrm>
        </p:spPr>
        <p:txBody>
          <a:bodyPr>
            <a:normAutofit/>
          </a:bodyPr>
          <a:lstStyle/>
          <a:p>
            <a:pPr algn="just"/>
            <a:r>
              <a:rPr lang="fr-FR" dirty="0"/>
              <a:t>Le POS se traduit par un règlement accompagné de documents graphiques.</a:t>
            </a:r>
            <a:endParaRPr lang="en-US" dirty="0"/>
          </a:p>
          <a:p>
            <a:pPr algn="just"/>
            <a:r>
              <a:rPr lang="fr-FR" dirty="0"/>
              <a:t>Les règles et les servitudes définies par le POS ne peuvent faire l’objet d’aucune autorisation de modification à l’exception des simples adaptations.</a:t>
            </a:r>
            <a:endParaRPr lang="en-US" dirty="0"/>
          </a:p>
        </p:txBody>
      </p:sp>
    </p:spTree>
    <p:extLst>
      <p:ext uri="{BB962C8B-B14F-4D97-AF65-F5344CB8AC3E}">
        <p14:creationId xmlns:p14="http://schemas.microsoft.com/office/powerpoint/2010/main" val="4146956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727"/>
            <a:ext cx="8229600" cy="6172200"/>
          </a:xfrm>
        </p:spPr>
        <p:txBody>
          <a:bodyPr>
            <a:normAutofit fontScale="92500" lnSpcReduction="20000"/>
          </a:bodyPr>
          <a:lstStyle/>
          <a:p>
            <a:pPr marL="0" indent="0" algn="just">
              <a:buNone/>
            </a:pPr>
            <a:r>
              <a:rPr lang="fr-FR" dirty="0"/>
              <a:t>Selon l’article 37, le POS ne peut être révisé que dans les conditions suivantes :</a:t>
            </a:r>
            <a:endParaRPr lang="en-US" dirty="0"/>
          </a:p>
          <a:p>
            <a:pPr lvl="0" algn="just"/>
            <a:r>
              <a:rPr lang="fr-FR" dirty="0"/>
              <a:t>Si le projet urbain prévu n’a été réalisé qu’à tiers seulement du volume de construction autorisée.</a:t>
            </a:r>
            <a:endParaRPr lang="en-US" dirty="0"/>
          </a:p>
          <a:p>
            <a:pPr lvl="0" algn="just"/>
            <a:r>
              <a:rPr lang="fr-FR" dirty="0"/>
              <a:t>Si le cadre bâti existant est en ruine ou dans un état de vétusté nécessitant son renouvellement.</a:t>
            </a:r>
            <a:endParaRPr lang="en-US" dirty="0"/>
          </a:p>
          <a:p>
            <a:pPr lvl="0" algn="just"/>
            <a:r>
              <a:rPr lang="fr-FR" dirty="0"/>
              <a:t>Si le cadre bâti a subi des détériorations causées par des phénomènes naturels.</a:t>
            </a:r>
            <a:endParaRPr lang="en-US" dirty="0"/>
          </a:p>
          <a:p>
            <a:pPr lvl="0" algn="just"/>
            <a:r>
              <a:rPr lang="fr-FR" dirty="0"/>
              <a:t>Si passé un délai de 5 ans, la majorité des propriétaires des constructions totalisent au moins la moitié des droits à construire définis par le POS, le demande.</a:t>
            </a:r>
            <a:endParaRPr lang="en-US" dirty="0"/>
          </a:p>
          <a:p>
            <a:pPr lvl="0" algn="just"/>
            <a:r>
              <a:rPr lang="fr-FR" dirty="0"/>
              <a:t>Si la nécessité de créer un projet d’intérêt général.</a:t>
            </a:r>
            <a:endParaRPr lang="en-US" dirty="0"/>
          </a:p>
        </p:txBody>
      </p:sp>
    </p:spTree>
    <p:extLst>
      <p:ext uri="{BB962C8B-B14F-4D97-AF65-F5344CB8AC3E}">
        <p14:creationId xmlns:p14="http://schemas.microsoft.com/office/powerpoint/2010/main" val="404767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04800" y="1066800"/>
            <a:ext cx="8534400" cy="4572000"/>
          </a:xfrm>
        </p:spPr>
        <p:txBody>
          <a:bodyPr>
            <a:normAutofit/>
          </a:bodyPr>
          <a:lstStyle/>
          <a:p>
            <a:r>
              <a:rPr lang="fr-FR" sz="3000" b="1" dirty="0" smtClean="0">
                <a:solidFill>
                  <a:schemeClr val="tx1"/>
                </a:solidFill>
              </a:rPr>
              <a:t>La loi d’aménagement et d’urbanisme</a:t>
            </a:r>
            <a:endParaRPr lang="en-US" sz="3000" b="1" dirty="0">
              <a:solidFill>
                <a:schemeClr val="tx1"/>
              </a:solidFill>
            </a:endParaRPr>
          </a:p>
        </p:txBody>
      </p:sp>
    </p:spTree>
    <p:extLst>
      <p:ext uri="{BB962C8B-B14F-4D97-AF65-F5344CB8AC3E}">
        <p14:creationId xmlns:p14="http://schemas.microsoft.com/office/powerpoint/2010/main" val="192830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2"/>
          <p:cNvSpPr txBox="1">
            <a:spLocks/>
          </p:cNvSpPr>
          <p:nvPr/>
        </p:nvSpPr>
        <p:spPr>
          <a:xfrm>
            <a:off x="304800" y="422564"/>
            <a:ext cx="8534400" cy="6400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fr-FR" sz="4000" dirty="0"/>
              <a:t>La loi 90-29 a pour objet d’édicter les règles générales visant à organiser la production du sol urbanisable, la formation et la transformation du bâti dans le cadre d’une gestion économe des sols, de l’équilibre entre la fonction d’habitat, d’agriculture et d’industrie, ainsi que de préservation de l’environnement.</a:t>
            </a:r>
            <a:endParaRPr lang="en-US" sz="4000" dirty="0"/>
          </a:p>
        </p:txBody>
      </p:sp>
    </p:spTree>
    <p:extLst>
      <p:ext uri="{BB962C8B-B14F-4D97-AF65-F5344CB8AC3E}">
        <p14:creationId xmlns:p14="http://schemas.microsoft.com/office/powerpoint/2010/main" val="3059075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0"/>
            <a:ext cx="8229600" cy="5105400"/>
          </a:xfrm>
        </p:spPr>
        <p:txBody>
          <a:bodyPr>
            <a:normAutofit fontScale="92500" lnSpcReduction="10000"/>
          </a:bodyPr>
          <a:lstStyle/>
          <a:p>
            <a:pPr marL="0" indent="0" algn="just">
              <a:buNone/>
            </a:pPr>
            <a:r>
              <a:rPr lang="fr-FR" b="1" dirty="0"/>
              <a:t>1- les instruments d’aménagement et d’urbanisme </a:t>
            </a:r>
            <a:endParaRPr lang="fr-FR" b="1" dirty="0" smtClean="0"/>
          </a:p>
          <a:p>
            <a:pPr marL="0" indent="0" algn="just">
              <a:buNone/>
            </a:pPr>
            <a:endParaRPr lang="en-US" dirty="0"/>
          </a:p>
          <a:p>
            <a:pPr algn="just"/>
            <a:r>
              <a:rPr lang="fr-FR" dirty="0"/>
              <a:t>Les instruments d’urbanisme sont constitués par le plan directeur d’aménagement et d’urbanisme PDAU et par les plans d’occupation des sols POS.</a:t>
            </a:r>
            <a:endParaRPr lang="en-US" dirty="0"/>
          </a:p>
          <a:p>
            <a:pPr algn="just"/>
            <a:r>
              <a:rPr lang="fr-FR" dirty="0"/>
              <a:t>Les instruments d’aménagement et d’urbanisme ainsi que les règlements qui en font partie intégrante sont opposables aux tiers.</a:t>
            </a:r>
            <a:endParaRPr lang="en-US" dirty="0"/>
          </a:p>
          <a:p>
            <a:pPr algn="just"/>
            <a:r>
              <a:rPr lang="fr-FR" dirty="0"/>
              <a:t>Aucun usage du sol ou construction ne peut se faire en contradiction avec les règlements d’urbanisme sous peine des sanctions.</a:t>
            </a:r>
            <a:endParaRPr lang="en-US" dirty="0"/>
          </a:p>
        </p:txBody>
      </p:sp>
    </p:spTree>
    <p:extLst>
      <p:ext uri="{BB962C8B-B14F-4D97-AF65-F5344CB8AC3E}">
        <p14:creationId xmlns:p14="http://schemas.microsoft.com/office/powerpoint/2010/main" val="1082012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5800"/>
            <a:ext cx="8229600" cy="5486400"/>
          </a:xfrm>
        </p:spPr>
        <p:txBody>
          <a:bodyPr>
            <a:normAutofit lnSpcReduction="10000"/>
          </a:bodyPr>
          <a:lstStyle/>
          <a:p>
            <a:pPr algn="just"/>
            <a:r>
              <a:rPr lang="fr-FR" dirty="0"/>
              <a:t>Les instruments d’urbanisme fixent les orientations fondamentales d’aménagement des territoires et déterminent les prévisions et les règles d’urbanisme.</a:t>
            </a:r>
            <a:endParaRPr lang="en-US" dirty="0"/>
          </a:p>
          <a:p>
            <a:pPr algn="just"/>
            <a:r>
              <a:rPr lang="fr-FR" dirty="0"/>
              <a:t>Ces instruments permettent d’une part de rationaliser l’utilisation de l’espace, et d’autre part, de prévoir les terrains réservés aux activités économiques et d’intérêt général.</a:t>
            </a:r>
            <a:endParaRPr lang="en-US" dirty="0"/>
          </a:p>
          <a:p>
            <a:pPr algn="just"/>
            <a:r>
              <a:rPr lang="fr-FR" dirty="0"/>
              <a:t>Ces instruments définissent les conditions d’aménagement et de construction en prévention des risques.</a:t>
            </a:r>
            <a:endParaRPr lang="en-US" dirty="0"/>
          </a:p>
        </p:txBody>
      </p:sp>
    </p:spTree>
    <p:extLst>
      <p:ext uri="{BB962C8B-B14F-4D97-AF65-F5344CB8AC3E}">
        <p14:creationId xmlns:p14="http://schemas.microsoft.com/office/powerpoint/2010/main" val="401163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5800"/>
            <a:ext cx="8229600" cy="5638800"/>
          </a:xfrm>
        </p:spPr>
        <p:txBody>
          <a:bodyPr>
            <a:normAutofit fontScale="92500"/>
          </a:bodyPr>
          <a:lstStyle/>
          <a:p>
            <a:pPr marL="0" indent="0" algn="just">
              <a:buNone/>
            </a:pPr>
            <a:r>
              <a:rPr lang="fr-FR" b="1" dirty="0"/>
              <a:t>1-1 le plan directeur d’aménagement et d’urbanisme PDAU</a:t>
            </a:r>
            <a:endParaRPr lang="en-US" dirty="0"/>
          </a:p>
          <a:p>
            <a:pPr algn="just"/>
            <a:r>
              <a:rPr lang="fr-FR" dirty="0"/>
              <a:t>Selon l’article 16, le PDAU est un instrument de planification spatiale et de gestion urbaine. Il fixe les orientations d’aménagement des communes concernées en tenant compte les schémas d’aménagement et plans de développement.</a:t>
            </a:r>
            <a:endParaRPr lang="en-US" dirty="0"/>
          </a:p>
          <a:p>
            <a:pPr algn="just"/>
            <a:r>
              <a:rPr lang="fr-FR" dirty="0"/>
              <a:t>Le PDAU définit les termes de références des POS</a:t>
            </a:r>
            <a:endParaRPr lang="en-US" dirty="0"/>
          </a:p>
          <a:p>
            <a:pPr algn="just"/>
            <a:r>
              <a:rPr lang="fr-FR" dirty="0"/>
              <a:t>Le PDAU se traduit par trois pièces essentielles : un règlement accompagné de documents graphiques et d’un rapport d’orientation.</a:t>
            </a:r>
            <a:endParaRPr lang="en-US" dirty="0"/>
          </a:p>
        </p:txBody>
      </p:sp>
    </p:spTree>
    <p:extLst>
      <p:ext uri="{BB962C8B-B14F-4D97-AF65-F5344CB8AC3E}">
        <p14:creationId xmlns:p14="http://schemas.microsoft.com/office/powerpoint/2010/main" val="17172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90600"/>
            <a:ext cx="8229600" cy="5181600"/>
          </a:xfrm>
        </p:spPr>
        <p:txBody>
          <a:bodyPr>
            <a:normAutofit/>
          </a:bodyPr>
          <a:lstStyle/>
          <a:p>
            <a:pPr algn="just"/>
            <a:r>
              <a:rPr lang="fr-FR" dirty="0"/>
              <a:t>Le PDAU divise le territoire en quatre secteurs : secteur urbanisé, à urbaniser, d’urbanisation future et un secteur non urbanisable :</a:t>
            </a:r>
            <a:endParaRPr lang="en-US" dirty="0"/>
          </a:p>
        </p:txBody>
      </p:sp>
    </p:spTree>
    <p:extLst>
      <p:ext uri="{BB962C8B-B14F-4D97-AF65-F5344CB8AC3E}">
        <p14:creationId xmlns:p14="http://schemas.microsoft.com/office/powerpoint/2010/main" val="155447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304800"/>
            <a:ext cx="8839200" cy="6202363"/>
          </a:xfrm>
        </p:spPr>
        <p:txBody>
          <a:bodyPr>
            <a:normAutofit/>
          </a:bodyPr>
          <a:lstStyle/>
          <a:p>
            <a:pPr marL="0" indent="0" algn="just">
              <a:buNone/>
            </a:pPr>
            <a:r>
              <a:rPr lang="fr-FR" b="1" dirty="0"/>
              <a:t>1-1-1 les secteurs </a:t>
            </a:r>
            <a:r>
              <a:rPr lang="fr-FR" b="1" dirty="0" smtClean="0"/>
              <a:t>urbanisés</a:t>
            </a:r>
          </a:p>
          <a:p>
            <a:pPr marL="0" indent="0" algn="just">
              <a:buNone/>
            </a:pPr>
            <a:endParaRPr lang="en-US" b="1" dirty="0"/>
          </a:p>
          <a:p>
            <a:pPr algn="just"/>
            <a:r>
              <a:rPr lang="fr-FR" dirty="0"/>
              <a:t>Ces secteurs incluent tous les terrains occupés par les constructions, leurs espaces de prospect et par les équipements et les activités. Les espaces verts, les surfaces libres, les parcs et les forêts.</a:t>
            </a:r>
            <a:endParaRPr lang="en-US" dirty="0"/>
          </a:p>
        </p:txBody>
      </p:sp>
    </p:spTree>
    <p:extLst>
      <p:ext uri="{BB962C8B-B14F-4D97-AF65-F5344CB8AC3E}">
        <p14:creationId xmlns:p14="http://schemas.microsoft.com/office/powerpoint/2010/main" val="1930678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2000"/>
            <a:ext cx="8229600" cy="5364163"/>
          </a:xfrm>
        </p:spPr>
        <p:txBody>
          <a:bodyPr>
            <a:normAutofit/>
          </a:bodyPr>
          <a:lstStyle/>
          <a:p>
            <a:pPr marL="0" indent="0" algn="just">
              <a:buNone/>
            </a:pPr>
            <a:r>
              <a:rPr lang="fr-FR" b="1" dirty="0"/>
              <a:t>1-1-2 les secteurs à </a:t>
            </a:r>
            <a:r>
              <a:rPr lang="fr-FR" b="1" dirty="0" smtClean="0"/>
              <a:t>urbaniser</a:t>
            </a:r>
          </a:p>
          <a:p>
            <a:pPr marL="0" indent="0" algn="just">
              <a:buNone/>
            </a:pPr>
            <a:endParaRPr lang="en-US" dirty="0"/>
          </a:p>
          <a:p>
            <a:pPr algn="just"/>
            <a:r>
              <a:rPr lang="fr-FR" dirty="0"/>
              <a:t>Ces secteurs incluent tous les terrains destinés à être urbanisés à court et moyen termes, à un horizon de 10 ans.</a:t>
            </a:r>
            <a:endParaRPr lang="en-US" dirty="0"/>
          </a:p>
        </p:txBody>
      </p:sp>
    </p:spTree>
    <p:extLst>
      <p:ext uri="{BB962C8B-B14F-4D97-AF65-F5344CB8AC3E}">
        <p14:creationId xmlns:p14="http://schemas.microsoft.com/office/powerpoint/2010/main" val="34438553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502</Words>
  <Application>Microsoft Office PowerPoint</Application>
  <PresentationFormat>Affichage à l'écran (4:3)</PresentationFormat>
  <Paragraphs>52</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30</cp:revision>
  <dcterms:created xsi:type="dcterms:W3CDTF">2020-10-22T12:25:17Z</dcterms:created>
  <dcterms:modified xsi:type="dcterms:W3CDTF">2020-10-31T16:55:51Z</dcterms:modified>
</cp:coreProperties>
</file>