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A66C1-4CBC-4C2D-8F83-6BB906D43067}" type="datetimeFigureOut">
              <a:rPr lang="fr-FR" smtClean="0"/>
              <a:pPr/>
              <a:t>10/12/2020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F5810E-6BFE-425E-ACE7-91C5ED25E21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MHG1Cm8Wl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DZ" sz="5400" b="1" dirty="0" smtClean="0">
                <a:latin typeface="Andalus" pitchFamily="18" charset="-78"/>
                <a:cs typeface="Andalus" pitchFamily="18" charset="-78"/>
              </a:rPr>
              <a:t>حقوق الإنسان والديانات</a:t>
            </a:r>
            <a:endParaRPr lang="fr-FR" sz="54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</p:spPr>
        <p:txBody>
          <a:bodyPr/>
          <a:lstStyle/>
          <a:p>
            <a:pPr algn="ctr"/>
            <a:r>
              <a:rPr lang="ar-DZ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حقوق الإنسان في شريعة حمو رابي</a:t>
            </a:r>
            <a:endParaRPr lang="fr-FR" dirty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من بين أهم ما وصلنا من قوانين تخص حقوق الإنسان في العصور القديمة شريعة ”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حمو رابي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“، الذي حكم الدولة البابلية (2025-2067). جاء في هذه القوانين </a:t>
            </a:r>
            <a:r>
              <a:rPr lang="ar-DZ" sz="3600" b="1" u="sng" dirty="0" smtClean="0">
                <a:latin typeface="Arabic Typesetting" pitchFamily="66" charset="-78"/>
                <a:cs typeface="Arabic Typesetting" pitchFamily="66" charset="-78"/>
              </a:rPr>
              <a:t>العدالة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، ومن هذه القوانين التي حققت حقوق الإنسان:</a:t>
            </a:r>
          </a:p>
          <a:p>
            <a:pPr algn="ctr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- حكم العين بالعين، والسن بالسن.</a:t>
            </a:r>
          </a:p>
          <a:p>
            <a:pPr algn="ctr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-حكم الموت على من احتفظ برق ببيته.</a:t>
            </a:r>
          </a:p>
          <a:p>
            <a:pPr algn="ctr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-تحكم شريعة 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”حمو رابي“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بقطع اليد إذا ضرب أحد والده... </a:t>
            </a:r>
            <a:endParaRPr lang="fr-FR" sz="3600" u="sng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85000" lnSpcReduction="20000"/>
          </a:bodyPr>
          <a:lstStyle/>
          <a:p>
            <a:pPr algn="ctr" rtl="1">
              <a:buNone/>
            </a:pPr>
            <a:r>
              <a:rPr lang="ar-DZ" sz="3500" b="1" dirty="0" smtClean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حقوق الإنسان في الفكر الهندوسي</a:t>
            </a:r>
            <a:r>
              <a:rPr lang="ar-DZ" sz="35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algn="ctr" rtl="1">
              <a:buNone/>
            </a:pPr>
            <a:endParaRPr lang="ar-DZ" b="1" dirty="0" smtClean="0"/>
          </a:p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بالنسبة 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للفكر الهندوسي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فقد استند في قوانينه الخاصة بحقوق الإنسان إلى بعض النصوص المقدسة ، وقد وضع هذا الفكر حلولا غيبية لارتقاء الإنسان من طبقة لأخرى؛ فلا يحق لأيّ إنسان أن يرتقي إلى طبقة أعلى في الحياة الدّنيا.</a:t>
            </a:r>
          </a:p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لقد جاء في تعاليم 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”</a:t>
            </a:r>
            <a:r>
              <a:rPr lang="ar-DZ" sz="3600" b="1" dirty="0" err="1" smtClean="0">
                <a:latin typeface="Arabic Typesetting" pitchFamily="66" charset="-78"/>
                <a:cs typeface="Arabic Typesetting" pitchFamily="66" charset="-78"/>
              </a:rPr>
              <a:t>بوذ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“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كثير من معالم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  المساواة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و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الحرية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نشر العدالة.</a:t>
            </a:r>
          </a:p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يلاحظ 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”</a:t>
            </a:r>
            <a:r>
              <a:rPr lang="ar-DZ" sz="3600" b="1" dirty="0" err="1" smtClean="0">
                <a:latin typeface="Arabic Typesetting" pitchFamily="66" charset="-78"/>
                <a:cs typeface="Arabic Typesetting" pitchFamily="66" charset="-78"/>
              </a:rPr>
              <a:t>بوذ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“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أنّه لا فرق بين جسم الأمير وجسم المتسول الفقير، كذلك لا فرق بين روحيهما، كل منهما أهلا لإدراك الحقيقة والانتفاع منها في تخليص نفسه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لقد استند كذلك الفكر الهندوسي في قوانينه الخاصة بحقوق الإنسان إلى بعض النصوص المقدّسة؛ 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أ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ي النصوص التي نسبت إلى أقوال الإله الهندوسي ”</a:t>
            </a:r>
            <a:r>
              <a:rPr lang="ar-DZ" sz="3600" b="1" dirty="0" smtClean="0">
                <a:latin typeface="Arabic Typesetting" pitchFamily="66" charset="-78"/>
                <a:cs typeface="Arabic Typesetting" pitchFamily="66" charset="-78"/>
              </a:rPr>
              <a:t>براهما</a:t>
            </a: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“ أو إلى أعماله، لاسيما أعماله المرتبطة بالخلق.</a:t>
            </a:r>
            <a:endParaRPr lang="ar-DZ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 rtl="1">
              <a:buNone/>
            </a:pPr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cene3d>
            <a:camera prst="obliqueBottomLeft"/>
            <a:lightRig rig="threePt" dir="t"/>
          </a:scene3d>
        </p:spPr>
        <p:txBody>
          <a:bodyPr/>
          <a:lstStyle/>
          <a:p>
            <a:pPr algn="ctr" rtl="1"/>
            <a:r>
              <a:rPr lang="ar-DZ" u="sng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حقوق الإنسان في الديانات السماوية</a:t>
            </a:r>
            <a:endParaRPr lang="fr-FR" u="sng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-لقد بيّنت الكتب السّماوية الكثير من الحقوق والواجبات، واجب الإنسان تجاه خالقه وعقيدته وباقي المخلوقات.</a:t>
            </a:r>
          </a:p>
          <a:p>
            <a:pPr algn="r" rtl="1">
              <a:buNone/>
            </a:pP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-ضمن هذه الحقوق الكبرى أولويات وأخرى ثانوية:  كحق الحياة، حق الحرية.</a:t>
            </a:r>
          </a:p>
          <a:p>
            <a:pPr algn="r" rtl="1">
              <a:buNone/>
            </a:pP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-لقد حاول الكثير من العلماء والباحثين ضمن مئات التقارير والافتراضات تفسير مفاهيم </a:t>
            </a:r>
            <a:r>
              <a:rPr lang="ar-DZ" sz="3400" b="1" u="sng" dirty="0" smtClean="0">
                <a:latin typeface="Arabic Typesetting" pitchFamily="66" charset="-78"/>
                <a:cs typeface="Arabic Typesetting" pitchFamily="66" charset="-78"/>
              </a:rPr>
              <a:t>حقوق الإنسان</a:t>
            </a: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، وهذه الحقوق التي نوقشت </a:t>
            </a:r>
            <a:r>
              <a:rPr lang="ar-DZ" sz="3400" dirty="0" err="1" smtClean="0">
                <a:latin typeface="Arabic Typesetting" pitchFamily="66" charset="-78"/>
                <a:cs typeface="Arabic Typesetting" pitchFamily="66" charset="-78"/>
              </a:rPr>
              <a:t>وتأطرت</a:t>
            </a: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 تعتبر في المفاهيم </a:t>
            </a:r>
            <a:r>
              <a:rPr lang="ar-DZ" sz="3400" dirty="0" err="1" smtClean="0">
                <a:latin typeface="Arabic Typesetting" pitchFamily="66" charset="-78"/>
                <a:cs typeface="Arabic Typesetting" pitchFamily="66" charset="-78"/>
              </a:rPr>
              <a:t>العقيدية</a:t>
            </a: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 أسسا لا يمكن إلغاءها، ومن هذه الحقوق الآتي:</a:t>
            </a:r>
          </a:p>
          <a:p>
            <a:pPr algn="r" rtl="1">
              <a:buNone/>
            </a:pP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            1-  </a:t>
            </a:r>
            <a:r>
              <a:rPr lang="ar-DZ" sz="3400" b="1" dirty="0" smtClean="0">
                <a:latin typeface="Arabic Typesetting" pitchFamily="66" charset="-78"/>
                <a:cs typeface="Arabic Typesetting" pitchFamily="66" charset="-78"/>
              </a:rPr>
              <a:t>حق الحياة.</a:t>
            </a:r>
            <a:r>
              <a:rPr lang="ar-DZ" sz="3400" dirty="0" smtClean="0">
                <a:latin typeface="Arabic Typesetting" pitchFamily="66" charset="-78"/>
                <a:cs typeface="Arabic Typesetting" pitchFamily="66" charset="-78"/>
              </a:rPr>
              <a:t>                    2- </a:t>
            </a:r>
            <a:r>
              <a:rPr lang="ar-DZ" sz="3400" b="1" dirty="0" smtClean="0">
                <a:latin typeface="Arabic Typesetting" pitchFamily="66" charset="-78"/>
                <a:cs typeface="Arabic Typesetting" pitchFamily="66" charset="-78"/>
              </a:rPr>
              <a:t>حق الحريـــة.</a:t>
            </a:r>
          </a:p>
          <a:p>
            <a:pPr algn="r" rtl="1">
              <a:buNone/>
            </a:pPr>
            <a:r>
              <a:rPr lang="ar-DZ" sz="3400" b="1" dirty="0" smtClean="0">
                <a:latin typeface="Arabic Typesetting" pitchFamily="66" charset="-78"/>
                <a:cs typeface="Arabic Typesetting" pitchFamily="66" charset="-78"/>
              </a:rPr>
              <a:t>            3-حقوق المرأة والرجل.            4-حق العيش بأمان وكرامة إنسانية.</a:t>
            </a:r>
            <a:endParaRPr lang="fr-FR" sz="34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785786" y="4786322"/>
            <a:ext cx="7500990" cy="50006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785786" y="3357562"/>
            <a:ext cx="750099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3929058" y="2500306"/>
            <a:ext cx="457203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على الدول الالتزام بحقوق الإنسان:</a:t>
            </a:r>
            <a:endParaRPr lang="fr-FR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DZ" dirty="0" smtClean="0"/>
              <a:t>             </a:t>
            </a: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الالتزام يكون من خلال:</a:t>
            </a:r>
            <a:endParaRPr lang="fr-F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Low" rtl="1">
              <a:buNone/>
            </a:pPr>
            <a:r>
              <a:rPr lang="ar-DZ" dirty="0" smtClean="0"/>
              <a:t>      </a:t>
            </a:r>
            <a:r>
              <a:rPr lang="ar-DZ" sz="2400" b="1" dirty="0" smtClean="0">
                <a:latin typeface="Arabic Typesetting" pitchFamily="66" charset="-78"/>
                <a:cs typeface="Arabic Typesetting" pitchFamily="66" charset="-78"/>
              </a:rPr>
              <a:t>احترام حقوق الإنسان وحمايتها والوفاء بها.</a:t>
            </a:r>
          </a:p>
          <a:p>
            <a:pPr algn="justLow" rtl="1">
              <a:buNone/>
            </a:pPr>
            <a:r>
              <a:rPr lang="ar-DZ" dirty="0" smtClean="0"/>
              <a:t>                        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en-US" dirty="0" smtClean="0"/>
              <a:t>   </a:t>
            </a:r>
            <a:r>
              <a:rPr lang="ar-DZ" dirty="0" smtClean="0"/>
              <a:t>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الالتزام بالاحترام، يتوجب على الدول أن  تمتنع عن التدخل في التمتع بحقوق الإنسان أو تقليص هذا التمتع.</a:t>
            </a:r>
            <a:endParaRPr lang="ar-DZ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Low" rtl="1">
              <a:buNone/>
            </a:pPr>
            <a:endParaRPr lang="ar-DZ" dirty="0" smtClean="0"/>
          </a:p>
          <a:p>
            <a:pPr algn="justLow" rtl="1">
              <a:buNone/>
            </a:pP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الالتزام بالحماية يتطلب من الدول أن تحمي الأفراد والجماعات من انتهاكات حقوق الإنسان.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2428892"/>
          </a:xfrm>
        </p:spPr>
        <p:txBody>
          <a:bodyPr>
            <a:normAutofit/>
          </a:bodyPr>
          <a:lstStyle/>
          <a:p>
            <a:pPr algn="ctr" rtl="1"/>
            <a:r>
              <a:rPr lang="fr-FR" u="sng" dirty="0" smtClean="0">
                <a:solidFill>
                  <a:schemeClr val="tx1"/>
                </a:solidFill>
                <a:hlinkClick r:id="rId2"/>
              </a:rPr>
              <a:t>https://www.youtube.com/watch?v=sMHG1Cm8Wlo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>فيديو عن الشرعية الدولية لحقوق الإنسان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359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حقوق الإنسان والديانات</vt:lpstr>
      <vt:lpstr>حقوق الإنسان في شريعة حمو رابي</vt:lpstr>
      <vt:lpstr>Diapositive 3</vt:lpstr>
      <vt:lpstr>حقوق الإنسان في الديانات السماوية</vt:lpstr>
      <vt:lpstr>على الدول الالتزام بحقوق الإنسان:</vt:lpstr>
      <vt:lpstr>https://www.youtube.com/watch?v=sMHG1Cm8Wlo فيديو عن الشرعية الدولية لحقوق الإنسان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الإنسان والديانات</dc:title>
  <dc:creator>pc</dc:creator>
  <cp:lastModifiedBy>pc</cp:lastModifiedBy>
  <cp:revision>5</cp:revision>
  <dcterms:created xsi:type="dcterms:W3CDTF">2020-12-10T08:14:13Z</dcterms:created>
  <dcterms:modified xsi:type="dcterms:W3CDTF">2020-12-10T08:50:17Z</dcterms:modified>
</cp:coreProperties>
</file>