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9" r:id="rId2"/>
    <p:sldId id="270" r:id="rId3"/>
    <p:sldId id="271" r:id="rId4"/>
    <p:sldId id="258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73" r:id="rId13"/>
    <p:sldId id="274" r:id="rId14"/>
    <p:sldId id="266" r:id="rId15"/>
    <p:sldId id="276" r:id="rId16"/>
    <p:sldId id="268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EB5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89041" autoAdjust="0"/>
  </p:normalViewPr>
  <p:slideViewPr>
    <p:cSldViewPr>
      <p:cViewPr varScale="1">
        <p:scale>
          <a:sx n="74" d="100"/>
          <a:sy n="74" d="100"/>
        </p:scale>
        <p:origin x="-3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68225-E81F-4D9C-BD7E-A0072CB56A61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22302-42E7-4655-AC6A-D2D5CDD84B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3772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59505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7353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4097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28924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7756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85876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17797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1" baseline="30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91157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302-42E7-4655-AC6A-D2D5CDD84B70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2637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854E7-7DB1-4804-BEB2-C84353FFB270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EA5B5-0CEC-44BB-9F7A-7A0E5CF36261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03818-509D-46C1-9752-895A15525AA3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BE5F0-A15C-4A2A-B43C-E198D470852A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BB47F-19D6-43E0-B532-C2495D39E4EF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1E715-7152-4E08-A126-90B427511653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C9C21-925E-4471-9670-536C4B17D477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836D77-0EB4-4448-B389-81D2A8E15052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57101-691C-4CA8-ADCB-3B5E6366A5C8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A444D2-807C-408B-A889-43DDFE31775D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2E71D-EB68-40BD-A291-9ED15C9F15FB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DF2640-E106-49B3-94DF-05D6FE40D5EF}" type="datetime1">
              <a:rPr lang="fr-FR" smtClean="0"/>
              <a:pPr/>
              <a:t>19/02/2021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Dr.  BELKHODJA Leila</a:t>
            </a: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F8D8FE-56E6-425C-903E-2E091BB2C3D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21872" y="1772816"/>
            <a:ext cx="8322128" cy="2808312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Chapitre II</a:t>
            </a:r>
            <a:endParaRPr kumimoji="0" lang="fr-FR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Codage de l’information</a:t>
            </a:r>
            <a:endParaRPr kumimoji="0" lang="fr-FR" sz="55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985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98080" cy="1143000"/>
          </a:xfrm>
        </p:spPr>
        <p:txBody>
          <a:bodyPr/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. Conversions(2/7)</a:t>
            </a:r>
            <a:endParaRPr lang="fr-F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931052"/>
            <a:ext cx="8104944" cy="4717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FF0000"/>
                </a:solidFill>
              </a:rPr>
              <a:t>Exemple Binaire 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Décimal</a:t>
            </a:r>
          </a:p>
          <a:p>
            <a:pPr marL="82296" indent="0">
              <a:buNone/>
            </a:pPr>
            <a:r>
              <a:rPr lang="fr-FR" dirty="0" smtClean="0">
                <a:sym typeface="Wingdings" pitchFamily="2" charset="2"/>
              </a:rPr>
              <a:t>(</a:t>
            </a:r>
            <a:r>
              <a:rPr lang="fr-FR" dirty="0" smtClean="0">
                <a:solidFill>
                  <a:srgbClr val="00B050"/>
                </a:solidFill>
                <a:sym typeface="Wingdings" pitchFamily="2" charset="2"/>
              </a:rPr>
              <a:t>1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0</a:t>
            </a:r>
            <a:r>
              <a:rPr lang="fr-FR" dirty="0" smtClean="0">
                <a:solidFill>
                  <a:srgbClr val="FFC000"/>
                </a:solidFill>
                <a:sym typeface="Wingdings" pitchFamily="2" charset="2"/>
              </a:rPr>
              <a:t>1</a:t>
            </a:r>
            <a:r>
              <a:rPr lang="fr-FR" dirty="0" smtClean="0">
                <a:solidFill>
                  <a:srgbClr val="0070C0"/>
                </a:solidFill>
                <a:sym typeface="Wingdings" pitchFamily="2" charset="2"/>
              </a:rPr>
              <a:t>1</a:t>
            </a:r>
            <a:r>
              <a:rPr lang="fr-FR" dirty="0" smtClean="0">
                <a:sym typeface="Wingdings" pitchFamily="2" charset="2"/>
              </a:rPr>
              <a:t>)</a:t>
            </a:r>
            <a:r>
              <a:rPr lang="fr-FR" baseline="-25000" dirty="0" smtClean="0">
                <a:sym typeface="Wingdings" pitchFamily="2" charset="2"/>
              </a:rPr>
              <a:t>2</a:t>
            </a:r>
            <a:r>
              <a:rPr lang="fr-FR" dirty="0" smtClean="0">
                <a:sym typeface="Wingdings" pitchFamily="2" charset="2"/>
              </a:rPr>
              <a:t> =</a:t>
            </a:r>
            <a:r>
              <a:rPr lang="fr-FR" dirty="0" smtClean="0">
                <a:solidFill>
                  <a:srgbClr val="0070C0"/>
                </a:solidFill>
                <a:sym typeface="Wingdings" pitchFamily="2" charset="2"/>
              </a:rPr>
              <a:t>1</a:t>
            </a:r>
            <a:r>
              <a:rPr lang="fr-FR" dirty="0" smtClean="0">
                <a:sym typeface="Wingdings" pitchFamily="2" charset="2"/>
              </a:rPr>
              <a:t>x2</a:t>
            </a:r>
            <a:r>
              <a:rPr lang="fr-FR" baseline="30000" dirty="0" smtClean="0">
                <a:sym typeface="Wingdings" pitchFamily="2" charset="2"/>
              </a:rPr>
              <a:t>0</a:t>
            </a:r>
            <a:r>
              <a:rPr lang="fr-FR" dirty="0" smtClean="0">
                <a:sym typeface="Wingdings" pitchFamily="2" charset="2"/>
              </a:rPr>
              <a:t>+</a:t>
            </a:r>
            <a:r>
              <a:rPr lang="fr-FR" dirty="0" smtClean="0">
                <a:solidFill>
                  <a:srgbClr val="FFC000"/>
                </a:solidFill>
                <a:sym typeface="Wingdings" pitchFamily="2" charset="2"/>
              </a:rPr>
              <a:t>1</a:t>
            </a:r>
            <a:r>
              <a:rPr lang="fr-FR" dirty="0" smtClean="0">
                <a:sym typeface="Wingdings" pitchFamily="2" charset="2"/>
              </a:rPr>
              <a:t>x2</a:t>
            </a:r>
            <a:r>
              <a:rPr lang="fr-FR" baseline="30000" dirty="0" smtClean="0">
                <a:sym typeface="Wingdings" pitchFamily="2" charset="2"/>
              </a:rPr>
              <a:t>1</a:t>
            </a:r>
            <a:r>
              <a:rPr lang="fr-FR" dirty="0" smtClean="0">
                <a:sym typeface="Wingdings" pitchFamily="2" charset="2"/>
              </a:rPr>
              <a:t>+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0</a:t>
            </a:r>
            <a:r>
              <a:rPr lang="fr-FR" dirty="0" smtClean="0">
                <a:sym typeface="Wingdings" pitchFamily="2" charset="2"/>
              </a:rPr>
              <a:t>x2</a:t>
            </a:r>
            <a:r>
              <a:rPr lang="fr-FR" baseline="30000" dirty="0" smtClean="0">
                <a:sym typeface="Wingdings" pitchFamily="2" charset="2"/>
              </a:rPr>
              <a:t>2</a:t>
            </a:r>
            <a:r>
              <a:rPr lang="fr-FR" dirty="0" smtClean="0">
                <a:sym typeface="Wingdings" pitchFamily="2" charset="2"/>
              </a:rPr>
              <a:t>+</a:t>
            </a:r>
            <a:r>
              <a:rPr lang="fr-FR" dirty="0" smtClean="0">
                <a:solidFill>
                  <a:srgbClr val="00B050"/>
                </a:solidFill>
                <a:sym typeface="Wingdings" pitchFamily="2" charset="2"/>
              </a:rPr>
              <a:t>1</a:t>
            </a:r>
            <a:r>
              <a:rPr lang="fr-FR" dirty="0" smtClean="0">
                <a:sym typeface="Wingdings" pitchFamily="2" charset="2"/>
              </a:rPr>
              <a:t>x2</a:t>
            </a:r>
            <a:r>
              <a:rPr lang="fr-FR" baseline="30000" dirty="0" smtClean="0">
                <a:sym typeface="Wingdings" pitchFamily="2" charset="2"/>
              </a:rPr>
              <a:t>3</a:t>
            </a:r>
            <a:r>
              <a:rPr lang="fr-FR" dirty="0" smtClean="0">
                <a:sym typeface="Wingdings" pitchFamily="2" charset="2"/>
              </a:rPr>
              <a:t>  =(11)</a:t>
            </a:r>
            <a:r>
              <a:rPr lang="fr-FR" baseline="-25000" dirty="0" smtClean="0">
                <a:sym typeface="Wingdings" pitchFamily="2" charset="2"/>
              </a:rPr>
              <a:t>10</a:t>
            </a:r>
          </a:p>
          <a:p>
            <a:pPr>
              <a:buNone/>
            </a:pPr>
            <a:endParaRPr lang="fr-FR" baseline="-25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FF0000"/>
                </a:solidFill>
              </a:rPr>
              <a:t>Exemple Hexadécimal 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fr-FR" b="1" dirty="0" smtClean="0">
                <a:solidFill>
                  <a:srgbClr val="FF0000"/>
                </a:solidFill>
              </a:rPr>
              <a:t> Décimal</a:t>
            </a:r>
          </a:p>
          <a:p>
            <a:pPr marL="82296" indent="0">
              <a:buNone/>
            </a:pPr>
            <a:r>
              <a:rPr lang="fr-FR" dirty="0" smtClean="0"/>
              <a:t>(</a:t>
            </a:r>
            <a:r>
              <a:rPr lang="fr-FR" dirty="0" smtClean="0">
                <a:solidFill>
                  <a:srgbClr val="00B050"/>
                </a:solidFill>
              </a:rPr>
              <a:t>6</a:t>
            </a:r>
            <a:r>
              <a:rPr lang="fr-FR" dirty="0" smtClean="0">
                <a:solidFill>
                  <a:srgbClr val="FFC000"/>
                </a:solidFill>
              </a:rPr>
              <a:t>A</a:t>
            </a:r>
            <a:r>
              <a:rPr lang="fr-FR" dirty="0" smtClean="0">
                <a:solidFill>
                  <a:schemeClr val="accent3"/>
                </a:solidFill>
              </a:rPr>
              <a:t>2</a:t>
            </a:r>
            <a:r>
              <a:rPr lang="fr-FR" dirty="0" smtClean="0"/>
              <a:t>)</a:t>
            </a:r>
            <a:r>
              <a:rPr lang="fr-FR" baseline="-25000" dirty="0" smtClean="0"/>
              <a:t>16</a:t>
            </a:r>
            <a:r>
              <a:rPr lang="fr-FR" dirty="0" smtClean="0"/>
              <a:t> = </a:t>
            </a:r>
            <a:r>
              <a:rPr lang="fr-FR" dirty="0" smtClean="0">
                <a:solidFill>
                  <a:srgbClr val="00B050"/>
                </a:solidFill>
              </a:rPr>
              <a:t>6</a:t>
            </a:r>
            <a:r>
              <a:rPr lang="fr-FR" dirty="0" smtClean="0"/>
              <a:t>x16</a:t>
            </a:r>
            <a:r>
              <a:rPr lang="fr-FR" baseline="30000" dirty="0" smtClean="0"/>
              <a:t>2</a:t>
            </a:r>
            <a:r>
              <a:rPr lang="fr-FR" dirty="0" smtClean="0"/>
              <a:t>+ </a:t>
            </a:r>
            <a:r>
              <a:rPr lang="fr-FR" dirty="0" smtClean="0">
                <a:solidFill>
                  <a:srgbClr val="FFC000"/>
                </a:solidFill>
              </a:rPr>
              <a:t>10</a:t>
            </a:r>
            <a:r>
              <a:rPr lang="fr-FR" dirty="0" smtClean="0"/>
              <a:t>x16</a:t>
            </a:r>
            <a:r>
              <a:rPr lang="fr-FR" baseline="30000" dirty="0" smtClean="0"/>
              <a:t>1</a:t>
            </a:r>
            <a:r>
              <a:rPr lang="fr-FR" dirty="0" smtClean="0"/>
              <a:t>+ </a:t>
            </a:r>
            <a:r>
              <a:rPr lang="fr-FR" dirty="0" smtClean="0">
                <a:solidFill>
                  <a:schemeClr val="accent3"/>
                </a:solidFill>
              </a:rPr>
              <a:t>2</a:t>
            </a:r>
            <a:r>
              <a:rPr lang="fr-FR" dirty="0" smtClean="0"/>
              <a:t>x16</a:t>
            </a:r>
            <a:r>
              <a:rPr lang="fr-FR" baseline="30000" dirty="0" smtClean="0"/>
              <a:t>0</a:t>
            </a:r>
            <a:r>
              <a:rPr lang="fr-FR" dirty="0" smtClean="0"/>
              <a:t> = (1698)</a:t>
            </a:r>
            <a:r>
              <a:rPr lang="fr-FR" baseline="-25000" dirty="0" smtClean="0"/>
              <a:t>10</a:t>
            </a:r>
            <a:endParaRPr lang="fr-FR" dirty="0" smtClean="0"/>
          </a:p>
          <a:p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baseline="-25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2563077"/>
      </p:ext>
    </p:extLst>
  </p:cSld>
  <p:clrMapOvr>
    <a:masterClrMapping/>
  </p:clrMapOvr>
  <p:transition advTm="4326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44624"/>
            <a:ext cx="7498080" cy="1143000"/>
          </a:xfrm>
        </p:spPr>
        <p:txBody>
          <a:bodyPr/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. Conversions(3/7)</a:t>
            </a:r>
            <a:endParaRPr lang="fr-F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375271" y="1484784"/>
            <a:ext cx="7301185" cy="44781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endParaRPr lang="fr-FR" sz="3200" b="1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fr-FR" sz="3200" b="1" dirty="0" smtClean="0">
                <a:solidFill>
                  <a:schemeClr val="accent5"/>
                </a:solidFill>
              </a:rPr>
              <a:t>Principe de conversion: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fr-FR" sz="3200" dirty="0" smtClean="0">
                <a:solidFill>
                  <a:schemeClr val="tx1"/>
                </a:solidFill>
              </a:rPr>
              <a:t>-Procéder </a:t>
            </a:r>
            <a:r>
              <a:rPr lang="fr-FR" sz="3200" dirty="0">
                <a:solidFill>
                  <a:schemeClr val="tx1"/>
                </a:solidFill>
              </a:rPr>
              <a:t>par des divisions successives par X jusqu’à atteindre un quotient égal à </a:t>
            </a:r>
            <a:r>
              <a:rPr lang="fr-FR" sz="3200" dirty="0" smtClean="0">
                <a:solidFill>
                  <a:schemeClr val="tx1"/>
                </a:solidFill>
              </a:rPr>
              <a:t>0.</a:t>
            </a:r>
            <a:endParaRPr lang="fr-FR" sz="3200" dirty="0">
              <a:solidFill>
                <a:schemeClr val="tx1"/>
              </a:solidFill>
            </a:endParaRPr>
          </a:p>
          <a:p>
            <a:pPr algn="just"/>
            <a:r>
              <a:rPr lang="fr-FR" sz="3200" dirty="0" smtClean="0">
                <a:solidFill>
                  <a:schemeClr val="tx1"/>
                </a:solidFill>
              </a:rPr>
              <a:t>-Le </a:t>
            </a:r>
            <a:r>
              <a:rPr lang="fr-FR" sz="3200" dirty="0">
                <a:solidFill>
                  <a:schemeClr val="tx1"/>
                </a:solidFill>
              </a:rPr>
              <a:t>nombre en base X est l’ensemble des restes à partir de la dernière opération de </a:t>
            </a:r>
            <a:r>
              <a:rPr lang="fr-FR" sz="3200" dirty="0" smtClean="0">
                <a:solidFill>
                  <a:schemeClr val="tx1"/>
                </a:solidFill>
              </a:rPr>
              <a:t>division (lire </a:t>
            </a:r>
            <a:r>
              <a:rPr lang="fr-FR" sz="3200" dirty="0">
                <a:solidFill>
                  <a:schemeClr val="tx1"/>
                </a:solidFill>
              </a:rPr>
              <a:t>les restes de bas en haut</a:t>
            </a:r>
            <a:r>
              <a:rPr lang="fr-FR" sz="3200" dirty="0" smtClean="0">
                <a:solidFill>
                  <a:schemeClr val="tx1"/>
                </a:solidFill>
              </a:rPr>
              <a:t>.) </a:t>
            </a:r>
            <a:endParaRPr lang="fr-FR" sz="3200" dirty="0">
              <a:solidFill>
                <a:schemeClr val="tx1"/>
              </a:solidFill>
            </a:endParaRPr>
          </a:p>
          <a:p>
            <a:pPr algn="just"/>
            <a:endParaRPr lang="fr-FR" sz="3600" dirty="0"/>
          </a:p>
        </p:txBody>
      </p:sp>
      <p:sp>
        <p:nvSpPr>
          <p:cNvPr id="10" name="ZoneTexte 9"/>
          <p:cNvSpPr txBox="1"/>
          <p:nvPr/>
        </p:nvSpPr>
        <p:spPr>
          <a:xfrm>
            <a:off x="1623995" y="1332056"/>
            <a:ext cx="5541261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accent2"/>
                </a:solidFill>
              </a:rPr>
              <a:t>b) </a:t>
            </a:r>
            <a:r>
              <a:rPr lang="fr-FR" sz="3200" b="1" dirty="0">
                <a:solidFill>
                  <a:schemeClr val="accent2"/>
                </a:solidFill>
              </a:rPr>
              <a:t>Base </a:t>
            </a:r>
            <a:r>
              <a:rPr lang="fr-FR" sz="3200" b="1" dirty="0" smtClean="0">
                <a:solidFill>
                  <a:schemeClr val="accent2"/>
                </a:solidFill>
              </a:rPr>
              <a:t>décimale</a:t>
            </a:r>
            <a:r>
              <a:rPr lang="fr-FR" sz="3200" b="1" dirty="0" smtClean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fr-FR" sz="3200" b="1" dirty="0">
                <a:solidFill>
                  <a:schemeClr val="accent2"/>
                </a:solidFill>
                <a:sym typeface="Wingdings" pitchFamily="2" charset="2"/>
              </a:rPr>
              <a:t>Base </a:t>
            </a:r>
            <a:r>
              <a:rPr lang="fr-FR" sz="3200" b="1" dirty="0" smtClean="0">
                <a:solidFill>
                  <a:schemeClr val="accent2"/>
                </a:solidFill>
                <a:sym typeface="Wingdings" pitchFamily="2" charset="2"/>
              </a:rPr>
              <a:t>X</a:t>
            </a:r>
            <a:endParaRPr lang="fr-FR" sz="3200" b="1" dirty="0">
              <a:solidFill>
                <a:schemeClr val="accent2"/>
              </a:solidFill>
            </a:endParaRPr>
          </a:p>
        </p:txBody>
      </p:sp>
      <p:sp>
        <p:nvSpPr>
          <p:cNvPr id="11" name="AutoShape 2" descr="conversion décimal vers binaire du nombre 4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508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/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. Conversions(4/7)</a:t>
            </a:r>
            <a:endParaRPr lang="fr-F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340769"/>
            <a:ext cx="7533977" cy="47525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FF0000"/>
                </a:solidFill>
              </a:rPr>
              <a:t>Exemple </a:t>
            </a:r>
            <a:r>
              <a:rPr lang="fr-FR" b="1" dirty="0" err="1" smtClean="0">
                <a:solidFill>
                  <a:srgbClr val="FF0000"/>
                </a:solidFill>
              </a:rPr>
              <a:t>Décimal</a:t>
            </a:r>
            <a:r>
              <a:rPr lang="fr-FR" b="1" dirty="0" err="1" smtClean="0">
                <a:solidFill>
                  <a:srgbClr val="FF0000"/>
                </a:solidFill>
                <a:sym typeface="Wingdings" pitchFamily="2" charset="2"/>
              </a:rPr>
              <a:t>Binaire</a:t>
            </a:r>
            <a:endParaRPr lang="fr-FR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  (44)</a:t>
            </a:r>
            <a:r>
              <a:rPr lang="fr-FR" baseline="-25000" dirty="0" smtClean="0">
                <a:sym typeface="Wingdings" pitchFamily="2" charset="2"/>
              </a:rPr>
              <a:t>10</a:t>
            </a:r>
            <a:r>
              <a:rPr lang="fr-FR" dirty="0" smtClean="0">
                <a:sym typeface="Wingdings" pitchFamily="2" charset="2"/>
              </a:rPr>
              <a:t> =(101100)</a:t>
            </a:r>
            <a:r>
              <a:rPr lang="fr-FR" baseline="-25000" dirty="0" smtClean="0">
                <a:sym typeface="Wingdings" pitchFamily="2" charset="2"/>
              </a:rPr>
              <a:t>2</a:t>
            </a:r>
            <a:endParaRPr lang="fr-FR" baseline="-25000" dirty="0">
              <a:sym typeface="Wingdings" pitchFamily="2" charset="2"/>
            </a:endParaRPr>
          </a:p>
          <a:p>
            <a:pPr>
              <a:buNone/>
            </a:pPr>
            <a:endParaRPr lang="fr-FR" baseline="-25000" dirty="0" smtClean="0">
              <a:sym typeface="Wingdings" pitchFamily="2" charset="2"/>
            </a:endParaRPr>
          </a:p>
          <a:p>
            <a:pPr>
              <a:buNone/>
            </a:pPr>
            <a:endParaRPr lang="fr-FR" baseline="-25000" dirty="0" smtClean="0">
              <a:sym typeface="Wingdings" pitchFamily="2" charset="2"/>
            </a:endParaRPr>
          </a:p>
          <a:p>
            <a:pPr>
              <a:buNone/>
            </a:pPr>
            <a:endParaRPr lang="fr-FR" baseline="-25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FF0000"/>
                </a:solidFill>
              </a:rPr>
              <a:t>Exemple Décimal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Héxadécimal</a:t>
            </a:r>
            <a:endParaRPr lang="fr-FR" b="1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fr-FR" dirty="0" smtClean="0">
                <a:sym typeface="Wingdings" pitchFamily="2" charset="2"/>
              </a:rPr>
              <a:t>   (</a:t>
            </a:r>
            <a:r>
              <a:rPr lang="fr-FR" dirty="0">
                <a:sym typeface="Wingdings" pitchFamily="2" charset="2"/>
              </a:rPr>
              <a:t>44)</a:t>
            </a:r>
            <a:r>
              <a:rPr lang="fr-FR" baseline="-25000" dirty="0">
                <a:sym typeface="Wingdings" pitchFamily="2" charset="2"/>
              </a:rPr>
              <a:t>10</a:t>
            </a:r>
            <a:r>
              <a:rPr lang="fr-FR" dirty="0"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=(2C)</a:t>
            </a:r>
            <a:r>
              <a:rPr lang="fr-FR" baseline="-25000" dirty="0" smtClean="0">
                <a:sym typeface="Wingdings" pitchFamily="2" charset="2"/>
              </a:rPr>
              <a:t>16</a:t>
            </a:r>
            <a:endParaRPr lang="fr-FR" baseline="-25000" dirty="0">
              <a:sym typeface="Wingdings" pitchFamily="2" charset="2"/>
            </a:endParaRPr>
          </a:p>
          <a:p>
            <a:pPr marL="82296" indent="0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baseline="-25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3074" name="Picture 2" descr="conversion décimal vers binaire du nombre 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16832"/>
            <a:ext cx="2232248" cy="19133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6588224" y="4335572"/>
            <a:ext cx="0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588224" y="4623604"/>
            <a:ext cx="288032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141604" y="431306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44</a:t>
            </a:r>
            <a:endParaRPr lang="fr-FR" sz="16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514734" y="430166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16</a:t>
            </a:r>
            <a:endParaRPr lang="fr-FR" sz="16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588224" y="464509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2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156176" y="464509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12</a:t>
            </a:r>
            <a:endParaRPr lang="fr-FR" sz="1600" b="1" dirty="0">
              <a:solidFill>
                <a:srgbClr val="FF0000"/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6969502" y="4653136"/>
            <a:ext cx="0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969502" y="4941168"/>
            <a:ext cx="288032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896012" y="461922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16</a:t>
            </a:r>
            <a:endParaRPr lang="fr-FR" sz="16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7009824" y="494166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0</a:t>
            </a:r>
            <a:endParaRPr lang="fr-FR" sz="16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6577776" y="49626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2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2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5676692"/>
      </p:ext>
    </p:extLst>
  </p:cSld>
  <p:clrMapOvr>
    <a:masterClrMapping/>
  </p:clrMapOvr>
  <p:transition advTm="4686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. Conversions(5/7)</a:t>
            </a:r>
            <a:endParaRPr lang="fr-F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375271" y="1484784"/>
            <a:ext cx="7512886" cy="36933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endParaRPr lang="fr-FR" sz="3200" b="1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fr-FR" sz="3200" b="1" dirty="0" smtClean="0">
                <a:solidFill>
                  <a:schemeClr val="accent5"/>
                </a:solidFill>
              </a:rPr>
              <a:t>Principe de conversion:</a:t>
            </a:r>
          </a:p>
          <a:p>
            <a:pPr marL="82296" lvl="0" algn="just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r-FR" sz="3200" dirty="0" smtClean="0">
                <a:solidFill>
                  <a:schemeClr val="tx1"/>
                </a:solidFill>
                <a:sym typeface="Wingdings" pitchFamily="2" charset="2"/>
              </a:rPr>
              <a:t>Pour convertir un nombre binaire à un nombre hexadécimal, il faut représenter chaque quartet à partir </a:t>
            </a:r>
            <a:r>
              <a:rPr lang="fr-FR" sz="3200" dirty="0">
                <a:solidFill>
                  <a:schemeClr val="tx1"/>
                </a:solidFill>
                <a:sym typeface="Wingdings" pitchFamily="2" charset="2"/>
              </a:rPr>
              <a:t>de la droite (</a:t>
            </a:r>
            <a:r>
              <a:rPr lang="fr-FR" sz="3200" dirty="0" smtClean="0">
                <a:solidFill>
                  <a:schemeClr val="tx1"/>
                </a:solidFill>
                <a:sym typeface="Wingdings" pitchFamily="2" charset="2"/>
              </a:rPr>
              <a:t>4 bits) en chiffre hexadécimal ( et vice versa pour le passage de l’hexadécimal au binaire)</a:t>
            </a:r>
            <a:endParaRPr lang="fr-FR" sz="3600" dirty="0" smtClean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43608" y="1268760"/>
            <a:ext cx="7844549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accent2"/>
                </a:solidFill>
              </a:rPr>
              <a:t>c</a:t>
            </a:r>
            <a:r>
              <a:rPr lang="fr-FR" sz="3200" b="1" dirty="0" smtClean="0">
                <a:solidFill>
                  <a:schemeClr val="accent2"/>
                </a:solidFill>
              </a:rPr>
              <a:t>) </a:t>
            </a:r>
            <a:r>
              <a:rPr lang="fr-FR" sz="3200" b="1" dirty="0" err="1" smtClean="0">
                <a:solidFill>
                  <a:schemeClr val="accent2"/>
                </a:solidFill>
              </a:rPr>
              <a:t>Binaire</a:t>
            </a:r>
            <a:r>
              <a:rPr lang="fr-FR" sz="3200" b="1" dirty="0" err="1" smtClean="0">
                <a:solidFill>
                  <a:schemeClr val="accent2"/>
                </a:solidFill>
                <a:sym typeface="Wingdings" pitchFamily="2" charset="2"/>
              </a:rPr>
              <a:t>HéxadécimalBinaire</a:t>
            </a:r>
            <a:endParaRPr lang="fr-FR" sz="3200" b="1" dirty="0">
              <a:solidFill>
                <a:schemeClr val="accent2"/>
              </a:solidFill>
            </a:endParaRPr>
          </a:p>
        </p:txBody>
      </p:sp>
      <p:sp>
        <p:nvSpPr>
          <p:cNvPr id="11" name="AutoShape 2" descr="conversion décimal vers binaire du nombre 4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2595778"/>
      </p:ext>
    </p:extLst>
  </p:cSld>
  <p:clrMapOvr>
    <a:masterClrMapping/>
  </p:clrMapOvr>
  <p:transition advTm="4545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930" y="1120877"/>
            <a:ext cx="7740070" cy="50703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fr-FR" sz="35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Exemples</a:t>
            </a:r>
            <a:endParaRPr lang="fr-FR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1) Binaire 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fr-FR" b="1" dirty="0" smtClean="0">
                <a:solidFill>
                  <a:srgbClr val="FF0000"/>
                </a:solidFill>
              </a:rPr>
              <a:t> Hexadécimal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fr-FR" sz="3000" dirty="0" smtClean="0"/>
              <a:t>(</a:t>
            </a:r>
            <a:r>
              <a:rPr lang="fr-FR" sz="3000" dirty="0" smtClean="0">
                <a:solidFill>
                  <a:schemeClr val="accent5">
                    <a:lumMod val="75000"/>
                  </a:schemeClr>
                </a:solidFill>
              </a:rPr>
              <a:t>110 </a:t>
            </a:r>
            <a:r>
              <a:rPr lang="fr-FR" sz="3000" dirty="0" smtClean="0">
                <a:solidFill>
                  <a:srgbClr val="FF0000"/>
                </a:solidFill>
              </a:rPr>
              <a:t>1101</a:t>
            </a:r>
            <a:r>
              <a:rPr lang="fr-FR" sz="3000" dirty="0" smtClean="0"/>
              <a:t>)</a:t>
            </a:r>
            <a:r>
              <a:rPr lang="fr-FR" sz="3000" baseline="-25000" dirty="0" smtClean="0"/>
              <a:t>2</a:t>
            </a:r>
            <a:r>
              <a:rPr lang="fr-FR" sz="3000" dirty="0" smtClean="0"/>
              <a:t> </a:t>
            </a:r>
            <a:r>
              <a:rPr lang="fr-FR" sz="3000" dirty="0"/>
              <a:t>=(6D)</a:t>
            </a:r>
            <a:r>
              <a:rPr lang="fr-FR" sz="3000" baseline="-25000" dirty="0"/>
              <a:t> </a:t>
            </a:r>
            <a:r>
              <a:rPr lang="fr-FR" sz="3000" baseline="-25000" dirty="0" smtClean="0"/>
              <a:t>16</a:t>
            </a:r>
          </a:p>
          <a:p>
            <a:pPr marL="82296" indent="0">
              <a:lnSpc>
                <a:spcPct val="200000"/>
              </a:lnSpc>
              <a:buNone/>
            </a:pPr>
            <a:r>
              <a:rPr lang="fr-FR" sz="3000" b="1" baseline="-25000" dirty="0" smtClean="0"/>
              <a:t>Utiliser la table de conversion </a:t>
            </a:r>
            <a:r>
              <a:rPr lang="fr-FR" sz="3000" b="1" baseline="-25000" dirty="0" err="1" smtClean="0"/>
              <a:t>Héxadécimal</a:t>
            </a:r>
            <a:r>
              <a:rPr lang="fr-FR" sz="3000" b="1" baseline="-25000" dirty="0" smtClean="0"/>
              <a:t>-Binaire</a:t>
            </a:r>
            <a:endParaRPr lang="fr-FR" sz="3000" b="1" dirty="0"/>
          </a:p>
          <a:p>
            <a:pPr marL="82296" indent="0">
              <a:lnSpc>
                <a:spcPct val="200000"/>
              </a:lnSpc>
              <a:buNone/>
            </a:pPr>
            <a:endParaRPr lang="fr-FR" sz="3000" baseline="-25000" dirty="0" smtClean="0"/>
          </a:p>
          <a:p>
            <a:pPr marL="596646" indent="-514350">
              <a:buFont typeface="+mj-lt"/>
              <a:buAutoNum type="arabicParenR" startAt="2"/>
            </a:pPr>
            <a:endParaRPr lang="fr-FR" b="1" baseline="-25000" dirty="0" smtClean="0"/>
          </a:p>
          <a:p>
            <a:pPr marL="596646" indent="-514350">
              <a:buFont typeface="+mj-lt"/>
              <a:buAutoNum type="arabicParenR" startAt="2"/>
            </a:pPr>
            <a:endParaRPr lang="fr-FR" b="1" baseline="-250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39545" y="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300" b="1" dirty="0"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r>
              <a:rPr kumimoji="0" lang="fr-FR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Conversions(6/7)</a:t>
            </a:r>
            <a:endParaRPr kumimoji="0" lang="fr-FR" sz="43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5" name="Espace réservé du pied de page 4"/>
          <p:cNvSpPr txBox="1">
            <a:spLocks/>
          </p:cNvSpPr>
          <p:nvPr/>
        </p:nvSpPr>
        <p:spPr>
          <a:xfrm>
            <a:off x="1043608" y="6381750"/>
            <a:ext cx="2895600" cy="476250"/>
          </a:xfrm>
          <a:prstGeom prst="rect">
            <a:avLst/>
          </a:prstGeom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0751757"/>
      </p:ext>
    </p:extLst>
  </p:cSld>
  <p:clrMapOvr>
    <a:masterClrMapping/>
  </p:clrMapOvr>
  <p:transition advTm="67121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1412776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fr-FR" b="1" dirty="0">
                <a:solidFill>
                  <a:srgbClr val="FF0000"/>
                </a:solidFill>
              </a:rPr>
              <a:t>2) Hexadécimal </a:t>
            </a:r>
            <a:r>
              <a:rPr lang="fr-FR" b="1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fr-FR" b="1" dirty="0">
                <a:solidFill>
                  <a:srgbClr val="FF0000"/>
                </a:solidFill>
              </a:rPr>
              <a:t>Binaire</a:t>
            </a:r>
            <a:endParaRPr lang="fr-FR" b="1" baseline="-25000" dirty="0"/>
          </a:p>
          <a:p>
            <a:pPr marL="82296" indent="0">
              <a:buNone/>
            </a:pPr>
            <a:r>
              <a:rPr lang="fr-FR" dirty="0"/>
              <a:t>(</a:t>
            </a:r>
            <a:r>
              <a:rPr lang="fr-FR" dirty="0">
                <a:solidFill>
                  <a:srgbClr val="C00000"/>
                </a:solidFill>
              </a:rPr>
              <a:t>2</a:t>
            </a:r>
            <a:r>
              <a:rPr lang="fr-FR" dirty="0">
                <a:solidFill>
                  <a:srgbClr val="00B050"/>
                </a:solidFill>
              </a:rPr>
              <a:t>F</a:t>
            </a:r>
            <a:r>
              <a:rPr lang="fr-FR" dirty="0">
                <a:solidFill>
                  <a:srgbClr val="FFC000"/>
                </a:solidFill>
              </a:rPr>
              <a:t>A</a:t>
            </a:r>
            <a:r>
              <a:rPr lang="fr-FR" dirty="0"/>
              <a:t>)</a:t>
            </a:r>
            <a:r>
              <a:rPr lang="fr-FR" baseline="-25000" dirty="0"/>
              <a:t> 16 </a:t>
            </a:r>
            <a:r>
              <a:rPr lang="fr-FR" dirty="0"/>
              <a:t>=(</a:t>
            </a:r>
            <a:r>
              <a:rPr lang="fr-FR" dirty="0">
                <a:solidFill>
                  <a:srgbClr val="C00000"/>
                </a:solidFill>
              </a:rPr>
              <a:t>10</a:t>
            </a:r>
            <a:r>
              <a:rPr lang="fr-FR" dirty="0">
                <a:solidFill>
                  <a:srgbClr val="00B050"/>
                </a:solidFill>
              </a:rPr>
              <a:t>1111</a:t>
            </a:r>
            <a:r>
              <a:rPr lang="fr-FR" dirty="0">
                <a:solidFill>
                  <a:srgbClr val="FFC000"/>
                </a:solidFill>
              </a:rPr>
              <a:t>1010</a:t>
            </a:r>
            <a:r>
              <a:rPr lang="fr-FR" dirty="0"/>
              <a:t>)</a:t>
            </a:r>
            <a:r>
              <a:rPr lang="fr-FR" baseline="-25000" dirty="0"/>
              <a:t>2</a:t>
            </a:r>
            <a:r>
              <a:rPr lang="fr-FR" dirty="0"/>
              <a:t> </a:t>
            </a:r>
            <a:endParaRPr lang="fr-FR" baseline="-25000" dirty="0"/>
          </a:p>
          <a:p>
            <a:pPr marL="82296" indent="0">
              <a:buNone/>
            </a:pPr>
            <a:r>
              <a:rPr lang="fr-FR" dirty="0" smtClean="0"/>
              <a:t>(</a:t>
            </a:r>
            <a:r>
              <a:rPr lang="fr-FR" dirty="0">
                <a:solidFill>
                  <a:srgbClr val="00B050"/>
                </a:solidFill>
              </a:rPr>
              <a:t>F</a:t>
            </a:r>
            <a:r>
              <a:rPr lang="fr-FR" dirty="0">
                <a:solidFill>
                  <a:srgbClr val="FFC000"/>
                </a:solidFill>
              </a:rPr>
              <a:t>A</a:t>
            </a:r>
            <a:r>
              <a:rPr lang="fr-FR" dirty="0">
                <a:solidFill>
                  <a:srgbClr val="C00000"/>
                </a:solidFill>
              </a:rPr>
              <a:t>2</a:t>
            </a:r>
            <a:r>
              <a:rPr lang="fr-FR" dirty="0"/>
              <a:t>)</a:t>
            </a:r>
            <a:r>
              <a:rPr lang="fr-FR" baseline="-25000" dirty="0"/>
              <a:t>16 </a:t>
            </a:r>
            <a:r>
              <a:rPr lang="fr-FR" dirty="0"/>
              <a:t>=(</a:t>
            </a:r>
            <a:r>
              <a:rPr lang="fr-FR" dirty="0">
                <a:solidFill>
                  <a:srgbClr val="00B050"/>
                </a:solidFill>
              </a:rPr>
              <a:t>1111</a:t>
            </a:r>
            <a:r>
              <a:rPr lang="fr-FR" dirty="0">
                <a:solidFill>
                  <a:srgbClr val="FFC000"/>
                </a:solidFill>
              </a:rPr>
              <a:t>1010</a:t>
            </a:r>
            <a:r>
              <a:rPr lang="fr-FR" dirty="0">
                <a:solidFill>
                  <a:srgbClr val="C00000"/>
                </a:solidFill>
              </a:rPr>
              <a:t>0010</a:t>
            </a:r>
            <a:r>
              <a:rPr lang="fr-FR" dirty="0"/>
              <a:t>)</a:t>
            </a:r>
            <a:r>
              <a:rPr lang="fr-FR" baseline="-25000" dirty="0"/>
              <a:t>2</a:t>
            </a:r>
            <a:r>
              <a:rPr lang="fr-FR" dirty="0"/>
              <a:t> 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fr-FR" dirty="0">
                <a:solidFill>
                  <a:prstClr val="black"/>
                </a:solidFill>
              </a:rPr>
              <a:t>(</a:t>
            </a:r>
            <a:r>
              <a:rPr lang="fr-FR" dirty="0">
                <a:solidFill>
                  <a:srgbClr val="00B050"/>
                </a:solidFill>
              </a:rPr>
              <a:t>F</a:t>
            </a:r>
            <a:r>
              <a:rPr lang="fr-FR" dirty="0">
                <a:solidFill>
                  <a:srgbClr val="C00000"/>
                </a:solidFill>
              </a:rPr>
              <a:t>2</a:t>
            </a:r>
            <a:r>
              <a:rPr lang="fr-FR" dirty="0">
                <a:solidFill>
                  <a:srgbClr val="FFC000"/>
                </a:solidFill>
              </a:rPr>
              <a:t>A</a:t>
            </a:r>
            <a:r>
              <a:rPr lang="fr-FR" dirty="0">
                <a:solidFill>
                  <a:prstClr val="black"/>
                </a:solidFill>
              </a:rPr>
              <a:t>)</a:t>
            </a:r>
            <a:r>
              <a:rPr lang="fr-FR" baseline="-25000" dirty="0">
                <a:solidFill>
                  <a:prstClr val="black"/>
                </a:solidFill>
              </a:rPr>
              <a:t>16 </a:t>
            </a:r>
            <a:r>
              <a:rPr lang="fr-FR" dirty="0">
                <a:solidFill>
                  <a:prstClr val="black"/>
                </a:solidFill>
              </a:rPr>
              <a:t>=(</a:t>
            </a:r>
            <a:r>
              <a:rPr lang="fr-FR" dirty="0">
                <a:solidFill>
                  <a:srgbClr val="00B050"/>
                </a:solidFill>
              </a:rPr>
              <a:t>1111</a:t>
            </a:r>
            <a:r>
              <a:rPr lang="fr-FR" dirty="0">
                <a:solidFill>
                  <a:srgbClr val="C32D2E"/>
                </a:solidFill>
              </a:rPr>
              <a:t>0010</a:t>
            </a:r>
            <a:r>
              <a:rPr lang="fr-FR" dirty="0">
                <a:solidFill>
                  <a:srgbClr val="FFC000"/>
                </a:solidFill>
              </a:rPr>
              <a:t>1010</a:t>
            </a:r>
            <a:r>
              <a:rPr lang="fr-FR" dirty="0">
                <a:solidFill>
                  <a:srgbClr val="FF0000"/>
                </a:solidFill>
              </a:rPr>
              <a:t>)</a:t>
            </a:r>
            <a:r>
              <a:rPr lang="fr-FR" baseline="-25000" dirty="0">
                <a:solidFill>
                  <a:prstClr val="black"/>
                </a:solidFill>
              </a:rPr>
              <a:t>2</a:t>
            </a:r>
            <a:r>
              <a:rPr lang="fr-FR" dirty="0">
                <a:solidFill>
                  <a:prstClr val="black"/>
                </a:solidFill>
              </a:rPr>
              <a:t> </a:t>
            </a:r>
            <a:endParaRPr lang="fr-FR" dirty="0" smtClean="0">
              <a:solidFill>
                <a:prstClr val="black"/>
              </a:solidFill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fr-FR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82296" indent="0">
              <a:buClr>
                <a:srgbClr val="3891A7"/>
              </a:buClr>
              <a:buNone/>
            </a:pPr>
            <a:r>
              <a:rPr lang="fr-FR" b="1" baseline="-25000" dirty="0" smtClean="0"/>
              <a:t>Utiliser la table de conversion </a:t>
            </a:r>
            <a:r>
              <a:rPr lang="fr-FR" b="1" baseline="-25000" dirty="0" err="1" smtClean="0"/>
              <a:t>Héxadécimal</a:t>
            </a:r>
            <a:r>
              <a:rPr lang="fr-FR" b="1" baseline="-25000" dirty="0" smtClean="0"/>
              <a:t>-Binaire</a:t>
            </a:r>
            <a:endParaRPr lang="fr-FR" b="1" dirty="0" smtClean="0"/>
          </a:p>
          <a:p>
            <a:pPr marL="82296" lvl="0" indent="0">
              <a:buClr>
                <a:srgbClr val="3891A7"/>
              </a:buClr>
              <a:buNone/>
            </a:pPr>
            <a:endParaRPr lang="fr-FR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fr-FR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fr-FR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fr-FR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82296" lvl="0" indent="0">
              <a:buClr>
                <a:srgbClr val="3891A7"/>
              </a:buClr>
              <a:buNone/>
            </a:pPr>
            <a:endParaRPr lang="fr-FR" dirty="0">
              <a:sym typeface="Wingdings" pitchFamily="2" charset="2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11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300" b="1" dirty="0"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r>
              <a:rPr kumimoji="0" lang="fr-FR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Conversions(7/7)</a:t>
            </a:r>
            <a:endParaRPr kumimoji="0" lang="fr-FR" sz="43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5" name="Espace réservé du pied de page 4"/>
          <p:cNvSpPr txBox="1">
            <a:spLocks/>
          </p:cNvSpPr>
          <p:nvPr/>
        </p:nvSpPr>
        <p:spPr>
          <a:xfrm>
            <a:off x="1043608" y="6381750"/>
            <a:ext cx="2895600" cy="476250"/>
          </a:xfrm>
          <a:prstGeom prst="rect">
            <a:avLst/>
          </a:prstGeom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43907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82772"/>
    </mc:Choice>
    <mc:Fallback>
      <p:transition spd="slow" advTm="8277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7096" y="1916832"/>
            <a:ext cx="8136904" cy="31683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3600" dirty="0" smtClean="0"/>
              <a:t>Codage/décodage </a:t>
            </a:r>
            <a:r>
              <a:rPr lang="fr-FR" sz="3600" dirty="0"/>
              <a:t>des </a:t>
            </a:r>
            <a:r>
              <a:rPr lang="fr-FR" sz="3600" dirty="0" smtClean="0"/>
              <a:t>entiers avec signe </a:t>
            </a:r>
          </a:p>
          <a:p>
            <a:pPr>
              <a:lnSpc>
                <a:spcPct val="150000"/>
              </a:lnSpc>
              <a:buNone/>
            </a:pPr>
            <a:r>
              <a:rPr lang="fr-FR" sz="3600" dirty="0" smtClean="0"/>
              <a:t>  (en Complément à 2)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3600" dirty="0" smtClean="0"/>
              <a:t>Codage des caractères (symboles)</a:t>
            </a:r>
          </a:p>
          <a:p>
            <a:pPr>
              <a:lnSpc>
                <a:spcPct val="150000"/>
              </a:lnSpc>
              <a:buNone/>
            </a:pPr>
            <a:r>
              <a:rPr lang="fr-FR" sz="3600" dirty="0" smtClean="0"/>
              <a:t>  (Table ASCII)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609000" cy="1143000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</a:rPr>
              <a:t>6. Codage des autres types d’information</a:t>
            </a: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796136" y="4941168"/>
            <a:ext cx="3456384" cy="64807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lnSpc>
                <a:spcPct val="150000"/>
              </a:lnSpc>
              <a:buNone/>
            </a:pPr>
            <a:r>
              <a:rPr lang="fr-FR" sz="3600" dirty="0" smtClean="0"/>
              <a:t>… A voir en TD </a:t>
            </a:r>
          </a:p>
        </p:txBody>
      </p:sp>
    </p:spTree>
  </p:cSld>
  <p:clrMapOvr>
    <a:masterClrMapping/>
  </p:clrMapOvr>
  <p:transition advTm="2339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08829" y="476672"/>
            <a:ext cx="7498080" cy="1143000"/>
          </a:xfrm>
        </p:spPr>
        <p:txBody>
          <a:bodyPr>
            <a:normAutofit/>
          </a:bodyPr>
          <a:lstStyle/>
          <a:p>
            <a:r>
              <a:rPr lang="fr-FR" sz="5400" dirty="0" smtClean="0"/>
              <a:t>Objectifs du chapitre 2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7459" y="1844824"/>
            <a:ext cx="7498080" cy="395423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3600" dirty="0" smtClean="0"/>
              <a:t>Se familiariser avec les différents systèmes de numération,</a:t>
            </a:r>
          </a:p>
          <a:p>
            <a:pPr algn="just"/>
            <a:r>
              <a:rPr lang="fr-FR" sz="3600" dirty="0" smtClean="0"/>
              <a:t>Apprendre à translater l’information (numérique en particulier) du monde réel au monde de la machine et vice versa.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ransition advTm="175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à traiter…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1. Définitions</a:t>
            </a:r>
          </a:p>
          <a:p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2. La numération décimale</a:t>
            </a:r>
          </a:p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3. La numération binaire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4. La numération hexadécimale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5. Conversions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6. Codage des autres types d’information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152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498080" cy="11430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. Définitions (1/2)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571612"/>
            <a:ext cx="8007233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a) Système de numération</a:t>
            </a:r>
            <a:endParaRPr lang="fr-FR" b="1" dirty="0" smtClean="0"/>
          </a:p>
          <a:p>
            <a:pPr marL="402336" lvl="1" indent="0" algn="just">
              <a:buNone/>
            </a:pPr>
            <a:r>
              <a:rPr lang="fr-FR" sz="3200" dirty="0" smtClean="0"/>
              <a:t>C’est le </a:t>
            </a:r>
            <a:r>
              <a:rPr lang="fr-FR" sz="3200" b="1" dirty="0" smtClean="0"/>
              <a:t>regroupement</a:t>
            </a:r>
            <a:r>
              <a:rPr lang="fr-FR" sz="3200" dirty="0" smtClean="0"/>
              <a:t> de signes différents utilisés par ce système pour coder une information numérique</a:t>
            </a:r>
          </a:p>
          <a:p>
            <a:pPr marL="128016" indent="0" algn="just">
              <a:buNone/>
            </a:pPr>
            <a:r>
              <a:rPr lang="fr-FR" b="1" dirty="0" smtClean="0">
                <a:solidFill>
                  <a:srgbClr val="FF0000"/>
                </a:solidFill>
              </a:rPr>
              <a:t>b) La </a:t>
            </a:r>
            <a:r>
              <a:rPr lang="fr-FR" b="1" dirty="0">
                <a:solidFill>
                  <a:srgbClr val="FF0000"/>
                </a:solidFill>
              </a:rPr>
              <a:t>b</a:t>
            </a:r>
            <a:r>
              <a:rPr lang="fr-FR" b="1" dirty="0" smtClean="0">
                <a:solidFill>
                  <a:srgbClr val="FF0000"/>
                </a:solidFill>
              </a:rPr>
              <a:t>ase d’un système de numération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Correspond souvent au nombre de symboles différents dans ce système.</a:t>
            </a:r>
          </a:p>
          <a:p>
            <a:pPr marL="82296" indent="0">
              <a:buNone/>
            </a:pP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</a:t>
            </a:r>
            <a:r>
              <a:rPr lang="fr-FR" dirty="0" smtClean="0"/>
              <a:t>: </a:t>
            </a:r>
            <a:r>
              <a:rPr lang="fr-FR" sz="3100" dirty="0" smtClean="0"/>
              <a:t>Système décimal </a:t>
            </a:r>
            <a:r>
              <a:rPr lang="fr-FR" sz="3100" dirty="0" smtClean="0">
                <a:sym typeface="Symbol"/>
              </a:rPr>
              <a:t></a:t>
            </a:r>
            <a:r>
              <a:rPr lang="fr-FR" sz="3100" dirty="0" smtClean="0"/>
              <a:t> symboles de 0 à 9</a:t>
            </a:r>
          </a:p>
          <a:p>
            <a:pPr marL="82296" indent="0">
              <a:buNone/>
            </a:pPr>
            <a:r>
              <a:rPr lang="fr-FR" sz="3100" dirty="0" smtClean="0"/>
              <a:t>              Système binaire </a:t>
            </a:r>
            <a:r>
              <a:rPr lang="fr-FR" sz="3100" dirty="0" smtClean="0">
                <a:sym typeface="Symbol"/>
              </a:rPr>
              <a:t></a:t>
            </a:r>
            <a:r>
              <a:rPr lang="fr-FR" sz="3100" dirty="0" smtClean="0"/>
              <a:t>symboles 0 et 1</a:t>
            </a:r>
          </a:p>
          <a:p>
            <a:pPr marL="402336" lvl="1" indent="0">
              <a:buNone/>
            </a:pPr>
            <a:endParaRPr lang="fr-FR" sz="4000" dirty="0" smtClean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396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447800"/>
            <a:ext cx="8248960" cy="4800600"/>
          </a:xfrm>
        </p:spPr>
        <p:txBody>
          <a:bodyPr>
            <a:normAutofit/>
          </a:bodyPr>
          <a:lstStyle/>
          <a:p>
            <a:pPr marL="82296" lv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c) Rang d’un chiffre dans un nombre : </a:t>
            </a:r>
          </a:p>
          <a:p>
            <a:pPr marL="82296" lvl="0" indent="0">
              <a:buNone/>
            </a:pPr>
            <a:r>
              <a:rPr lang="fr-FR" dirty="0" smtClean="0"/>
              <a:t>C' est l’emplacement de ce chiffre dans le nombre en comptant à partir de la </a:t>
            </a:r>
            <a:r>
              <a:rPr lang="fr-FR" b="1" dirty="0" smtClean="0"/>
              <a:t>droite</a:t>
            </a:r>
            <a:endParaRPr lang="fr-FR" sz="44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82296" indent="0">
              <a:buNone/>
            </a:pPr>
            <a:r>
              <a:rPr lang="fr-FR" dirty="0" smtClean="0"/>
              <a:t>2148975</a:t>
            </a:r>
          </a:p>
          <a:p>
            <a:pPr marL="82296" indent="0">
              <a:buNone/>
            </a:pPr>
            <a:r>
              <a:rPr lang="fr-FR" dirty="0" smtClean="0"/>
              <a:t>Rang(5)=0   rang(7)=1   rang(9)=2</a:t>
            </a:r>
          </a:p>
          <a:p>
            <a:pPr marL="82296" indent="0">
              <a:buNone/>
            </a:pPr>
            <a:r>
              <a:rPr lang="fr-FR" dirty="0" smtClean="0"/>
              <a:t>Rang(8)=3   rang(4)=4   …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498080" cy="11430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. Définitions (2/2)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373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2</a:t>
            </a:r>
            <a:r>
              <a:rPr lang="fr-FR" b="1" dirty="0" smtClean="0">
                <a:solidFill>
                  <a:schemeClr val="accent2"/>
                </a:solidFill>
              </a:rPr>
              <a:t>. La numération décimale</a:t>
            </a:r>
            <a:r>
              <a:rPr lang="fr-FR" b="1" u="sng" dirty="0" smtClean="0">
                <a:solidFill>
                  <a:schemeClr val="accent2"/>
                </a:solidFill>
              </a:rPr>
              <a:t/>
            </a:r>
            <a:br>
              <a:rPr lang="fr-FR" b="1" u="sng" dirty="0" smtClean="0">
                <a:solidFill>
                  <a:schemeClr val="accent2"/>
                </a:solidFill>
              </a:rPr>
            </a:b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3409960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Dans le système décimal, on utilise </a:t>
            </a:r>
            <a:r>
              <a:rPr lang="fr-FR" b="1" dirty="0" smtClean="0"/>
              <a:t>10 chiffres de 0 à 9</a:t>
            </a:r>
          </a:p>
          <a:p>
            <a:pPr algn="just"/>
            <a:r>
              <a:rPr lang="fr-FR" dirty="0" smtClean="0"/>
              <a:t> Le </a:t>
            </a:r>
            <a:r>
              <a:rPr lang="fr-FR" b="1" dirty="0" smtClean="0"/>
              <a:t>système décimal</a:t>
            </a:r>
            <a:r>
              <a:rPr lang="fr-FR" dirty="0" smtClean="0"/>
              <a:t> est donc un système de numération de </a:t>
            </a:r>
            <a:r>
              <a:rPr lang="fr-FR" b="1" dirty="0" smtClean="0"/>
              <a:t>base 10.</a:t>
            </a:r>
            <a:endParaRPr lang="fr-FR" dirty="0" smtClean="0"/>
          </a:p>
          <a:p>
            <a:pPr algn="just"/>
            <a:r>
              <a:rPr lang="fr-FR" dirty="0" smtClean="0"/>
              <a:t> Les nombres se décomposent en une    somme de facteurs </a:t>
            </a:r>
            <a:r>
              <a:rPr lang="fr-FR" b="1" dirty="0" smtClean="0"/>
              <a:t>de 10</a:t>
            </a:r>
            <a:r>
              <a:rPr lang="fr-FR" b="1" baseline="30000" dirty="0" smtClean="0"/>
              <a:t>n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>
              <a:buNone/>
            </a:pPr>
            <a:endParaRPr lang="fr-FR" dirty="0" smtClean="0"/>
          </a:p>
          <a:p>
            <a:pPr marL="82296" indent="0" algn="just">
              <a:buNone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286140" y="4797152"/>
            <a:ext cx="1701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</a:t>
            </a:r>
            <a:endParaRPr lang="fr-FR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" name="Espace réservé de la date 3"/>
          <p:cNvSpPr txBox="1">
            <a:spLocks/>
          </p:cNvSpPr>
          <p:nvPr/>
        </p:nvSpPr>
        <p:spPr>
          <a:xfrm>
            <a:off x="2136982" y="5089539"/>
            <a:ext cx="5233286" cy="976316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fr-FR" sz="3200" dirty="0" smtClean="0">
                <a:solidFill>
                  <a:srgbClr val="00B050"/>
                </a:solidFill>
              </a:rPr>
              <a:t>4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lang="fr-FR" sz="3200" baseline="-25000" noProof="0" dirty="0" smtClean="0">
                <a:solidFill>
                  <a:prstClr val="black"/>
                </a:solidFill>
              </a:rPr>
              <a:t>1</a:t>
            </a:r>
            <a:r>
              <a:rPr lang="fr-FR" sz="3200" baseline="-25000" dirty="0" smtClean="0">
                <a:solidFill>
                  <a:prstClr val="black"/>
                </a:solidFill>
              </a:rPr>
              <a:t>0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lang="fr-FR" sz="3200" dirty="0" smtClean="0">
                <a:solidFill>
                  <a:srgbClr val="FFC000"/>
                </a:solidFill>
              </a:rPr>
              <a:t>5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x10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lang="fr-FR" sz="3200" dirty="0" smtClean="0">
                <a:solidFill>
                  <a:srgbClr val="C00000"/>
                </a:solidFill>
              </a:rPr>
              <a:t>0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x10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lang="fr-FR" sz="3200" noProof="0" dirty="0">
                <a:solidFill>
                  <a:srgbClr val="00B050"/>
                </a:solidFill>
              </a:rPr>
              <a:t>4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x10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420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50"/>
                </a:solidFill>
              </a:rPr>
              <a:t>3</a:t>
            </a:r>
            <a:r>
              <a:rPr lang="fr-FR" b="1" dirty="0" smtClean="0">
                <a:solidFill>
                  <a:srgbClr val="00B050"/>
                </a:solidFill>
              </a:rPr>
              <a:t>. La numération binaire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Dans le système binaire, on utilise </a:t>
            </a:r>
            <a:r>
              <a:rPr lang="fr-FR" b="1" dirty="0" smtClean="0"/>
              <a:t>2 chiffres 0 et 1</a:t>
            </a:r>
          </a:p>
          <a:p>
            <a:r>
              <a:rPr lang="fr-FR" dirty="0" smtClean="0"/>
              <a:t> Le </a:t>
            </a:r>
            <a:r>
              <a:rPr lang="fr-FR" b="1" dirty="0" smtClean="0"/>
              <a:t>système b</a:t>
            </a:r>
            <a:r>
              <a:rPr lang="fr-FR" dirty="0" smtClean="0"/>
              <a:t>inaire est donc un système de numération de </a:t>
            </a:r>
            <a:r>
              <a:rPr lang="fr-FR" b="1" dirty="0" smtClean="0"/>
              <a:t>base 2.</a:t>
            </a:r>
            <a:endParaRPr lang="fr-FR" dirty="0" smtClean="0"/>
          </a:p>
          <a:p>
            <a:r>
              <a:rPr lang="fr-FR" dirty="0" smtClean="0"/>
              <a:t> Ainsi les nombres se décomposent en une somme de facteurs </a:t>
            </a:r>
            <a:r>
              <a:rPr lang="fr-FR" b="1" dirty="0" smtClean="0"/>
              <a:t>de 2</a:t>
            </a:r>
            <a:r>
              <a:rPr lang="fr-FR" b="1" baseline="30000" dirty="0" smtClean="0"/>
              <a:t>n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10" name="Espace réservé de la date 3"/>
          <p:cNvSpPr txBox="1">
            <a:spLocks/>
          </p:cNvSpPr>
          <p:nvPr/>
        </p:nvSpPr>
        <p:spPr>
          <a:xfrm>
            <a:off x="2195736" y="5070703"/>
            <a:ext cx="5773938" cy="976316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lang="fr-FR" sz="3200" baseline="-25000" dirty="0" smtClean="0">
                <a:solidFill>
                  <a:prstClr val="black"/>
                </a:solidFill>
              </a:rPr>
              <a:t>2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x2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x2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x2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x2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3042" y="4786322"/>
            <a:ext cx="1701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</a:t>
            </a:r>
            <a:endParaRPr lang="fr-FR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28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8108659" cy="1143000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chemeClr val="accent3">
                    <a:lumMod val="75000"/>
                  </a:schemeClr>
                </a:solidFill>
              </a:rPr>
              <a:t>4</a:t>
            </a:r>
            <a:r>
              <a:rPr lang="fr-FR" sz="4000" b="1" dirty="0" smtClean="0">
                <a:solidFill>
                  <a:schemeClr val="accent3">
                    <a:lumMod val="75000"/>
                  </a:schemeClr>
                </a:solidFill>
              </a:rPr>
              <a:t>.  La numération hexadécimale</a:t>
            </a:r>
            <a:endParaRPr lang="fr-FR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955525" y="764704"/>
            <a:ext cx="8224987" cy="5075219"/>
          </a:xfrm>
        </p:spPr>
        <p:txBody>
          <a:bodyPr>
            <a:normAutofit/>
          </a:bodyPr>
          <a:lstStyle/>
          <a:p>
            <a:pPr algn="just"/>
            <a:r>
              <a:rPr lang="fr-FR" sz="3000" dirty="0" smtClean="0"/>
              <a:t>Dans le système hexadécimal, on utilise</a:t>
            </a:r>
            <a:r>
              <a:rPr lang="fr-FR" sz="3000" b="1" dirty="0" smtClean="0"/>
              <a:t>10 chiffres (0 </a:t>
            </a:r>
            <a:r>
              <a:rPr lang="fr-FR" sz="3000" b="1" dirty="0"/>
              <a:t>1 2 3 4 5 6 7 8 </a:t>
            </a:r>
            <a:r>
              <a:rPr lang="fr-FR" sz="3000" b="1" dirty="0" smtClean="0"/>
              <a:t>9) </a:t>
            </a:r>
            <a:r>
              <a:rPr lang="fr-FR" sz="3000" b="1" dirty="0"/>
              <a:t>+ </a:t>
            </a:r>
            <a:r>
              <a:rPr lang="fr-FR" sz="3000" b="1" dirty="0" smtClean="0"/>
              <a:t>6 lettres (A B C D E F)</a:t>
            </a:r>
          </a:p>
          <a:p>
            <a:r>
              <a:rPr lang="fr-FR" sz="3000" dirty="0" smtClean="0"/>
              <a:t> Le </a:t>
            </a:r>
            <a:r>
              <a:rPr lang="fr-FR" sz="3000" b="1" dirty="0" smtClean="0"/>
              <a:t>système hexadécimal </a:t>
            </a:r>
            <a:r>
              <a:rPr lang="fr-FR" sz="3000" dirty="0" smtClean="0"/>
              <a:t>est donc un système de numération de </a:t>
            </a:r>
            <a:r>
              <a:rPr lang="fr-FR" sz="3000" b="1" dirty="0" smtClean="0"/>
              <a:t>base 16.</a:t>
            </a:r>
            <a:endParaRPr lang="fr-FR" sz="3000" dirty="0" smtClean="0"/>
          </a:p>
          <a:p>
            <a:r>
              <a:rPr lang="fr-FR" sz="3000" dirty="0" smtClean="0"/>
              <a:t> Les nombres </a:t>
            </a:r>
            <a:r>
              <a:rPr lang="fr-FR" sz="3000" dirty="0" err="1" smtClean="0"/>
              <a:t>héxadécimaux</a:t>
            </a:r>
            <a:r>
              <a:rPr lang="fr-FR" sz="3000" dirty="0" smtClean="0"/>
              <a:t> se décomposent en une somme de facteurs </a:t>
            </a:r>
            <a:r>
              <a:rPr lang="fr-FR" sz="3000" b="1" dirty="0" smtClean="0"/>
              <a:t>de 16</a:t>
            </a:r>
            <a:r>
              <a:rPr lang="fr-FR" sz="3000" b="1" baseline="30000" dirty="0" smtClean="0"/>
              <a:t>n</a:t>
            </a:r>
          </a:p>
          <a:p>
            <a:r>
              <a:rPr lang="fr-FR" sz="3000" dirty="0" smtClean="0"/>
              <a:t> Chaque lettre correspond à un nombre décimal </a:t>
            </a:r>
          </a:p>
          <a:p>
            <a:pPr marL="82296" indent="0">
              <a:buNone/>
            </a:pPr>
            <a:r>
              <a:rPr lang="fr-FR" sz="3000" dirty="0" smtClean="0"/>
              <a:t>   A</a:t>
            </a:r>
            <a:r>
              <a:rPr lang="fr-FR" sz="3000" dirty="0" smtClean="0">
                <a:sym typeface="Wingdings" pitchFamily="2" charset="2"/>
              </a:rPr>
              <a:t>10</a:t>
            </a:r>
            <a:r>
              <a:rPr lang="fr-FR" sz="3000" dirty="0"/>
              <a:t> </a:t>
            </a:r>
            <a:r>
              <a:rPr lang="fr-FR" sz="3000" dirty="0" smtClean="0"/>
              <a:t>  </a:t>
            </a:r>
            <a:r>
              <a:rPr lang="fr-FR" sz="3000" dirty="0"/>
              <a:t>B</a:t>
            </a:r>
            <a:r>
              <a:rPr lang="fr-FR" sz="3000" dirty="0" smtClean="0">
                <a:sym typeface="Wingdings" pitchFamily="2" charset="2"/>
              </a:rPr>
              <a:t>11  </a:t>
            </a:r>
            <a:r>
              <a:rPr lang="fr-FR" sz="3000" dirty="0" smtClean="0"/>
              <a:t> C</a:t>
            </a:r>
            <a:r>
              <a:rPr lang="fr-FR" sz="3000" dirty="0" smtClean="0">
                <a:sym typeface="Wingdings" pitchFamily="2" charset="2"/>
              </a:rPr>
              <a:t>12  </a:t>
            </a:r>
            <a:r>
              <a:rPr lang="fr-FR" sz="3000" dirty="0" smtClean="0"/>
              <a:t> D</a:t>
            </a:r>
            <a:r>
              <a:rPr lang="fr-FR" sz="3000" dirty="0" smtClean="0">
                <a:sym typeface="Wingdings" pitchFamily="2" charset="2"/>
              </a:rPr>
              <a:t>13</a:t>
            </a:r>
            <a:r>
              <a:rPr lang="fr-FR" sz="3000" dirty="0" smtClean="0"/>
              <a:t>   E</a:t>
            </a:r>
            <a:r>
              <a:rPr lang="fr-FR" sz="3000" dirty="0" smtClean="0">
                <a:sym typeface="Wingdings" pitchFamily="2" charset="2"/>
              </a:rPr>
              <a:t>14  </a:t>
            </a:r>
            <a:r>
              <a:rPr lang="fr-FR" sz="3000" dirty="0" smtClean="0"/>
              <a:t> F</a:t>
            </a:r>
            <a:r>
              <a:rPr lang="fr-FR" sz="3000" dirty="0" smtClean="0">
                <a:sym typeface="Wingdings" pitchFamily="2" charset="2"/>
              </a:rPr>
              <a:t>15</a:t>
            </a:r>
            <a:r>
              <a:rPr lang="fr-FR" sz="3000" dirty="0" smtClean="0"/>
              <a:t> </a:t>
            </a:r>
          </a:p>
        </p:txBody>
      </p:sp>
      <p:sp>
        <p:nvSpPr>
          <p:cNvPr id="10" name="Espace réservé de la date 3"/>
          <p:cNvSpPr txBox="1">
            <a:spLocks/>
          </p:cNvSpPr>
          <p:nvPr/>
        </p:nvSpPr>
        <p:spPr>
          <a:xfrm>
            <a:off x="1285852" y="5373216"/>
            <a:ext cx="7358114" cy="976316"/>
          </a:xfrm>
          <a:prstGeom prst="rect">
            <a:avLst/>
          </a:prstGeom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 algn="r"/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lang="fr-FR" sz="3200" baseline="-25000" dirty="0" smtClean="0"/>
              <a:t> 16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x16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x16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x16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x16</a:t>
            </a:r>
            <a:r>
              <a:rPr kumimoji="0" lang="fr-F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85852" y="5301208"/>
            <a:ext cx="19677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Exemple </a:t>
            </a:r>
            <a:endParaRPr lang="fr-FR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95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8080" cy="1143000"/>
          </a:xfrm>
        </p:spPr>
        <p:txBody>
          <a:bodyPr/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. Conversions(1/7)</a:t>
            </a:r>
            <a:endParaRPr lang="fr-F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8FE-56E6-425C-903E-2E091BB2C3D1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375271" y="1772816"/>
            <a:ext cx="7301185" cy="36009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endParaRPr lang="fr-FR" sz="3200" b="1" dirty="0" smtClean="0">
              <a:solidFill>
                <a:schemeClr val="tx1"/>
              </a:solidFill>
            </a:endParaRPr>
          </a:p>
          <a:p>
            <a:pPr algn="just"/>
            <a:r>
              <a:rPr lang="fr-FR" sz="3200" b="1" dirty="0" smtClean="0">
                <a:solidFill>
                  <a:schemeClr val="accent5"/>
                </a:solidFill>
              </a:rPr>
              <a:t>Principe de conversion:</a:t>
            </a:r>
          </a:p>
          <a:p>
            <a:pPr algn="just"/>
            <a:r>
              <a:rPr lang="fr-FR" sz="3200" b="1" dirty="0" smtClean="0">
                <a:solidFill>
                  <a:schemeClr val="tx1"/>
                </a:solidFill>
              </a:rPr>
              <a:t>Décomposer le nombre en une somme de facteurs de </a:t>
            </a:r>
            <a:r>
              <a:rPr lang="fr-FR" sz="3200" b="1" dirty="0" err="1" smtClean="0">
                <a:solidFill>
                  <a:schemeClr val="tx1"/>
                </a:solidFill>
              </a:rPr>
              <a:t>X</a:t>
            </a:r>
            <a:r>
              <a:rPr lang="fr-FR" sz="3200" b="1" baseline="30000" dirty="0" err="1" smtClean="0">
                <a:solidFill>
                  <a:schemeClr val="tx1"/>
                </a:solidFill>
              </a:rPr>
              <a:t>n</a:t>
            </a:r>
            <a:endParaRPr lang="fr-FR" sz="3200" b="1" baseline="30000" dirty="0">
              <a:solidFill>
                <a:schemeClr val="tx1"/>
              </a:solidFill>
            </a:endParaRPr>
          </a:p>
          <a:p>
            <a:pPr algn="just"/>
            <a:r>
              <a:rPr lang="fr-FR" sz="3200" b="1" dirty="0" smtClean="0">
                <a:solidFill>
                  <a:schemeClr val="tx1"/>
                </a:solidFill>
              </a:rPr>
              <a:t>(où X représente la base initiale et n le rang du chiffre dans le nombre) </a:t>
            </a:r>
            <a:endParaRPr lang="fr-FR" sz="3600" dirty="0" smtClean="0"/>
          </a:p>
          <a:p>
            <a:pPr algn="just"/>
            <a:endParaRPr lang="fr-FR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907704" y="134076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623996" y="1620089"/>
            <a:ext cx="5252260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accent2"/>
                </a:solidFill>
              </a:rPr>
              <a:t>a) Base X</a:t>
            </a:r>
            <a:r>
              <a:rPr lang="fr-FR" sz="3200" b="1" dirty="0">
                <a:solidFill>
                  <a:schemeClr val="accent2"/>
                </a:solidFill>
                <a:sym typeface="Wingdings" pitchFamily="2" charset="2"/>
              </a:rPr>
              <a:t> Base </a:t>
            </a:r>
            <a:r>
              <a:rPr lang="fr-FR" sz="3200" b="1" dirty="0" smtClean="0">
                <a:solidFill>
                  <a:schemeClr val="accent2"/>
                </a:solidFill>
                <a:sym typeface="Wingdings" pitchFamily="2" charset="2"/>
              </a:rPr>
              <a:t>décimale</a:t>
            </a:r>
            <a:endParaRPr lang="fr-FR" sz="3200" b="1" dirty="0">
              <a:solidFill>
                <a:schemeClr val="accent2"/>
              </a:solidFill>
            </a:endParaRP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6381750"/>
            <a:ext cx="2895600" cy="476250"/>
          </a:xfrm>
        </p:spPr>
        <p:txBody>
          <a:bodyPr/>
          <a:lstStyle/>
          <a:p>
            <a:r>
              <a:rPr lang="fr-FR" sz="1400" dirty="0" smtClean="0">
                <a:solidFill>
                  <a:schemeClr val="tx1"/>
                </a:solidFill>
              </a:rPr>
              <a:t>Dr.  BELKHODJA Leila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1975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3678</TotalTime>
  <Words>763</Words>
  <Application>Microsoft Office PowerPoint</Application>
  <PresentationFormat>Affichage à l'écran (4:3)</PresentationFormat>
  <Paragraphs>156</Paragraphs>
  <Slides>16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Solstice</vt:lpstr>
      <vt:lpstr>Diapositive 1</vt:lpstr>
      <vt:lpstr>Objectifs du chapitre 2</vt:lpstr>
      <vt:lpstr>Points à traiter…</vt:lpstr>
      <vt:lpstr>1. Définitions (1/2)</vt:lpstr>
      <vt:lpstr>1. Définitions (2/2)</vt:lpstr>
      <vt:lpstr>2. La numération décimale </vt:lpstr>
      <vt:lpstr>3. La numération binaire</vt:lpstr>
      <vt:lpstr>4.  La numération hexadécimale</vt:lpstr>
      <vt:lpstr>5. Conversions(1/7)</vt:lpstr>
      <vt:lpstr>5. Conversions(2/7)</vt:lpstr>
      <vt:lpstr>5. Conversions(3/7)</vt:lpstr>
      <vt:lpstr>5. Conversions(4/7)</vt:lpstr>
      <vt:lpstr>5. Conversions(5/7)</vt:lpstr>
      <vt:lpstr>Diapositive 14</vt:lpstr>
      <vt:lpstr>5. Conversions(7/7)</vt:lpstr>
      <vt:lpstr>6. Codage des autres types d’information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PC</cp:lastModifiedBy>
  <cp:revision>87</cp:revision>
  <dcterms:created xsi:type="dcterms:W3CDTF">2020-10-16T20:09:23Z</dcterms:created>
  <dcterms:modified xsi:type="dcterms:W3CDTF">2021-02-19T22:35:15Z</dcterms:modified>
</cp:coreProperties>
</file>