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7" r:id="rId9"/>
    <p:sldId id="268" r:id="rId10"/>
    <p:sldId id="269" r:id="rId11"/>
    <p:sldId id="270" r:id="rId12"/>
  </p:sldIdLst>
  <p:sldSz cx="9144000" cy="6858000" type="screen4x3"/>
  <p:notesSz cx="7102475"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fr-FR"/>
          </a:p>
        </p:txBody>
      </p:sp>
      <p:sp>
        <p:nvSpPr>
          <p:cNvPr id="3" name="Espace réservé de la date 2"/>
          <p:cNvSpPr>
            <a:spLocks noGrp="1"/>
          </p:cNvSpPr>
          <p:nvPr>
            <p:ph type="dt" sz="quarter" idx="1"/>
          </p:nvPr>
        </p:nvSpPr>
        <p:spPr>
          <a:xfrm>
            <a:off x="4023092" y="0"/>
            <a:ext cx="3077739" cy="511731"/>
          </a:xfrm>
          <a:prstGeom prst="rect">
            <a:avLst/>
          </a:prstGeom>
        </p:spPr>
        <p:txBody>
          <a:bodyPr vert="horz" lIns="99066" tIns="49533" rIns="99066" bIns="49533" rtlCol="0"/>
          <a:lstStyle>
            <a:lvl1pPr algn="r">
              <a:defRPr sz="1300"/>
            </a:lvl1pPr>
          </a:lstStyle>
          <a:p>
            <a:fld id="{4DC43DFD-5953-4273-8B95-ED1176A52143}" type="datetimeFigureOut">
              <a:rPr lang="fr-FR" smtClean="0"/>
              <a:t>16/05/2014</a:t>
            </a:fld>
            <a:endParaRPr lang="fr-FR"/>
          </a:p>
        </p:txBody>
      </p:sp>
      <p:sp>
        <p:nvSpPr>
          <p:cNvPr id="4" name="Espace réservé du pied de page 3"/>
          <p:cNvSpPr>
            <a:spLocks noGrp="1"/>
          </p:cNvSpPr>
          <p:nvPr>
            <p:ph type="ftr" sz="quarter" idx="2"/>
          </p:nvPr>
        </p:nvSpPr>
        <p:spPr>
          <a:xfrm>
            <a:off x="0" y="9721106"/>
            <a:ext cx="3077739" cy="511731"/>
          </a:xfrm>
          <a:prstGeom prst="rect">
            <a:avLst/>
          </a:prstGeom>
        </p:spPr>
        <p:txBody>
          <a:bodyPr vert="horz" lIns="99066" tIns="49533" rIns="99066" bIns="49533"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4023092" y="9721106"/>
            <a:ext cx="3077739" cy="511731"/>
          </a:xfrm>
          <a:prstGeom prst="rect">
            <a:avLst/>
          </a:prstGeom>
        </p:spPr>
        <p:txBody>
          <a:bodyPr vert="horz" lIns="99066" tIns="49533" rIns="99066" bIns="49533" rtlCol="0" anchor="b"/>
          <a:lstStyle>
            <a:lvl1pPr algn="r">
              <a:defRPr sz="1300"/>
            </a:lvl1pPr>
          </a:lstStyle>
          <a:p>
            <a:fld id="{009795E7-2849-473F-A65A-8D03FA9F6F6C}" type="slidenum">
              <a:rPr lang="fr-FR" smtClean="0"/>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fr-FR"/>
          </a:p>
        </p:txBody>
      </p:sp>
      <p:sp>
        <p:nvSpPr>
          <p:cNvPr id="3" name="Espace réservé de la date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FEFDF54B-D0D6-4EF2-BFB2-70FA4BF2F941}" type="datetimeFigureOut">
              <a:rPr lang="fr-FR" smtClean="0"/>
              <a:t>16/05/2014</a:t>
            </a:fld>
            <a:endParaRPr lang="fr-FR"/>
          </a:p>
        </p:txBody>
      </p:sp>
      <p:sp>
        <p:nvSpPr>
          <p:cNvPr id="4" name="Espace réservé de l'image des diapositives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fr-FR"/>
          </a:p>
        </p:txBody>
      </p:sp>
      <p:sp>
        <p:nvSpPr>
          <p:cNvPr id="5" name="Espace réservé des commentaires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0701F0EB-C738-4643-8589-7D19A7954AC2}"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123E68-7B18-4710-8858-40C38E0D9107}" type="datetime1">
              <a:rPr lang="fr-FR" smtClean="0"/>
              <a:t>16/05/2014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AC721D-B9C7-4FC2-84D0-AE27FD7D1BE6}" type="datetime1">
              <a:rPr lang="fr-FR" smtClean="0"/>
              <a:t>16/05/2014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75752C-E8A5-42BE-AB36-08DCB9E02E96}" type="datetime1">
              <a:rPr lang="fr-FR" smtClean="0"/>
              <a:t>16/05/2014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24A53B-4713-461B-9D65-8C890282407F}" type="datetime1">
              <a:rPr lang="fr-FR" smtClean="0"/>
              <a:t>16/05/2014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C028B94-FF7B-4EA8-B6B6-A4EC25C0819A}" type="datetime1">
              <a:rPr lang="fr-FR" smtClean="0"/>
              <a:t>16/05/2014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6EC1953-575B-4353-92C0-AA1A20FE1001}" type="datetime1">
              <a:rPr lang="fr-FR" smtClean="0"/>
              <a:t>16/05/2014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59A2BBD-AA67-48D2-A1A1-8F02AF030F7C}" type="datetime1">
              <a:rPr lang="fr-FR" smtClean="0"/>
              <a:t>16/05/2014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F82ABFF-57A2-4FF6-89AC-858C9D19974C}" type="datetime1">
              <a:rPr lang="fr-FR" smtClean="0"/>
              <a:t>16/05/2014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184506-C4CA-4AC2-B6B1-C49DB0F20AAB}" type="datetime1">
              <a:rPr lang="fr-FR" smtClean="0"/>
              <a:t>16/05/2014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70C74EF-97F0-4C72-B2EB-9B5AE3FCCB5E}" type="datetime1">
              <a:rPr lang="fr-FR" smtClean="0"/>
              <a:t>16/05/2014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DB00AF4-7129-44BB-BDCD-83A671539C79}" type="datetime1">
              <a:rPr lang="fr-FR" smtClean="0"/>
              <a:t>16/05/2014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390907-F2CB-4C98-9C84-E50703A18EE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952AC-C021-475A-8E2E-3253479DB1A9}" type="datetime1">
              <a:rPr lang="fr-FR" smtClean="0"/>
              <a:t>16/05/2014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90907-F2CB-4C98-9C84-E50703A18EE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solidFill>
                  <a:srgbClr val="FF0000"/>
                </a:solidFill>
              </a:rPr>
              <a:t>1. L’analyse stratégique de </a:t>
            </a:r>
            <a:r>
              <a:rPr lang="fr-FR" b="1" dirty="0" smtClean="0">
                <a:solidFill>
                  <a:srgbClr val="FF0000"/>
                </a:solidFill>
              </a:rPr>
              <a:t/>
            </a:r>
            <a:br>
              <a:rPr lang="fr-FR" b="1" dirty="0" smtClean="0">
                <a:solidFill>
                  <a:srgbClr val="FF0000"/>
                </a:solidFill>
              </a:rPr>
            </a:br>
            <a:r>
              <a:rPr lang="fr-FR" b="1" dirty="0" smtClean="0">
                <a:solidFill>
                  <a:srgbClr val="FF0000"/>
                </a:solidFill>
              </a:rPr>
              <a:t>M</a:t>
            </a:r>
            <a:r>
              <a:rPr lang="fr-FR" b="1" dirty="0" smtClean="0">
                <a:solidFill>
                  <a:srgbClr val="FF0000"/>
                </a:solidFill>
              </a:rPr>
              <a:t>. Crozier </a:t>
            </a:r>
            <a:br>
              <a:rPr lang="fr-FR" b="1" dirty="0" smtClean="0">
                <a:solidFill>
                  <a:srgbClr val="FF0000"/>
                </a:solidFill>
              </a:rPr>
            </a:br>
            <a:endParaRPr lang="fr-FR" dirty="0"/>
          </a:p>
        </p:txBody>
      </p:sp>
      <p:sp>
        <p:nvSpPr>
          <p:cNvPr id="5" name="Espace réservé du numéro de diapositive 4"/>
          <p:cNvSpPr>
            <a:spLocks noGrp="1"/>
          </p:cNvSpPr>
          <p:nvPr>
            <p:ph type="sldNum" sz="quarter" idx="12"/>
          </p:nvPr>
        </p:nvSpPr>
        <p:spPr/>
        <p:txBody>
          <a:bodyPr/>
          <a:lstStyle/>
          <a:p>
            <a:fld id="{51390907-F2CB-4C98-9C84-E50703A18EE4}"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b="1" dirty="0" smtClean="0">
                <a:solidFill>
                  <a:srgbClr val="FF0000"/>
                </a:solidFill>
              </a:rPr>
              <a:t>4. Le système d’action concret </a:t>
            </a:r>
          </a:p>
        </p:txBody>
      </p:sp>
      <p:sp>
        <p:nvSpPr>
          <p:cNvPr id="3" name="Espace réservé du contenu 2"/>
          <p:cNvSpPr>
            <a:spLocks noGrp="1"/>
          </p:cNvSpPr>
          <p:nvPr>
            <p:ph idx="1"/>
          </p:nvPr>
        </p:nvSpPr>
        <p:spPr/>
        <p:txBody>
          <a:bodyPr/>
          <a:lstStyle/>
          <a:p>
            <a:r>
              <a:rPr lang="fr-FR" dirty="0" smtClean="0"/>
              <a:t>Les stratégies d’acteurs stables et dominantes vont s’autoréguler dans le temps. Le maintien de la structure de jeu en raison de la contrainte, et leur naturalisation aboutissent  à un système d’action concret. </a:t>
            </a:r>
          </a:p>
          <a:p>
            <a:r>
              <a:rPr lang="fr-FR" dirty="0" smtClean="0"/>
              <a:t>L’analyse stratégique n’est qu’un moyen heuristique pour mettre en évidence ce système.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 : </a:t>
            </a:r>
            <a:endParaRPr lang="fr-FR" dirty="0"/>
          </a:p>
        </p:txBody>
      </p:sp>
      <p:sp>
        <p:nvSpPr>
          <p:cNvPr id="3" name="Espace réservé du contenu 2"/>
          <p:cNvSpPr>
            <a:spLocks noGrp="1"/>
          </p:cNvSpPr>
          <p:nvPr>
            <p:ph idx="1"/>
          </p:nvPr>
        </p:nvSpPr>
        <p:spPr/>
        <p:txBody>
          <a:bodyPr/>
          <a:lstStyle/>
          <a:p>
            <a:r>
              <a:rPr lang="fr-FR" dirty="0" smtClean="0"/>
              <a:t>Le monopole industriel </a:t>
            </a:r>
          </a:p>
          <a:p>
            <a:r>
              <a:rPr lang="fr-FR" dirty="0" smtClean="0"/>
              <a:t>Le ministère de l’industrie </a:t>
            </a:r>
          </a:p>
          <a:p>
            <a:r>
              <a:rPr lang="fr-FR" dirty="0" smtClean="0"/>
              <a:t>Le système politico-administratif </a:t>
            </a:r>
          </a:p>
          <a:p>
            <a:pPr>
              <a:buNone/>
            </a:pP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11</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lstStyle/>
          <a:p>
            <a:r>
              <a:rPr lang="fr-FR" dirty="0" smtClean="0"/>
              <a:t>C’est une théorie qui propose de comprendre l’organisation à travers l’action collective des acteurs. </a:t>
            </a:r>
          </a:p>
          <a:p>
            <a:r>
              <a:rPr lang="fr-FR" dirty="0" smtClean="0"/>
              <a:t>L’organisation est définie comme un construit social. </a:t>
            </a:r>
          </a:p>
          <a:p>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a:t>La description de la démarche stratégique sera articulée en quatre axes : </a:t>
            </a:r>
          </a:p>
          <a:p>
            <a:r>
              <a:rPr lang="fr-FR" dirty="0"/>
              <a:t>L’acteur, médiateur de l’ordre </a:t>
            </a:r>
          </a:p>
          <a:p>
            <a:r>
              <a:rPr lang="fr-FR" dirty="0"/>
              <a:t>Le pouvoir, comme fondement de toute action organisée</a:t>
            </a:r>
          </a:p>
          <a:p>
            <a:r>
              <a:rPr lang="fr-FR" dirty="0"/>
              <a:t>La contrainte, élément clé de la structuration  </a:t>
            </a:r>
          </a:p>
          <a:p>
            <a:r>
              <a:rPr lang="fr-FR" dirty="0"/>
              <a:t>Le système d’action concret</a:t>
            </a:r>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b="1" dirty="0" smtClean="0">
                <a:solidFill>
                  <a:srgbClr val="FF0000"/>
                </a:solidFill>
              </a:rPr>
              <a:t>1. La logique d’acteur</a:t>
            </a:r>
            <a:endParaRPr lang="fr-FR" b="1" dirty="0">
              <a:solidFill>
                <a:srgbClr val="FF0000"/>
              </a:solidFill>
            </a:endParaRPr>
          </a:p>
        </p:txBody>
      </p:sp>
      <p:sp>
        <p:nvSpPr>
          <p:cNvPr id="3" name="Espace réservé du contenu 2"/>
          <p:cNvSpPr>
            <a:spLocks noGrp="1"/>
          </p:cNvSpPr>
          <p:nvPr>
            <p:ph idx="1"/>
          </p:nvPr>
        </p:nvSpPr>
        <p:spPr/>
        <p:txBody>
          <a:bodyPr/>
          <a:lstStyle/>
          <a:p>
            <a:r>
              <a:rPr lang="fr-FR" dirty="0" smtClean="0"/>
              <a:t>Tout individu dans un champ organisé est considéré comme un acteur. </a:t>
            </a:r>
          </a:p>
          <a:p>
            <a:r>
              <a:rPr lang="fr-FR" dirty="0" smtClean="0"/>
              <a:t>En dehors des attributions officielles, l’acteur entame un jeu avec (et/ou) contre les autres. </a:t>
            </a:r>
          </a:p>
          <a:p>
            <a:r>
              <a:rPr lang="fr-FR" dirty="0" smtClean="0"/>
              <a:t>Il est mue par des objectifs résultant de sa stratégie et pour y parvenir, il utilise les ressources organisationnelles et les opportunités qui lui sont offertes.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Dans une organisation, formalisée soit-elle, l’acteur parvient toujours à créer une marge de liberté. </a:t>
            </a:r>
          </a:p>
          <a:p>
            <a:r>
              <a:rPr lang="fr-FR" dirty="0" smtClean="0"/>
              <a:t>Concrètement, l’acteur utilise les dispositifs officiels de l’organisation et les opportunités offertes (ou créées). Son but et de créer une position confortable lui permettant d’entamer un jeu dans des termes qui lui sont favorables.</a:t>
            </a:r>
            <a:r>
              <a:rPr lang="fr-FR" dirty="0"/>
              <a:t> </a:t>
            </a: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Les acteurs tentent, chacun à sa manière, de renforcer leurs positions. C’est l’enjeu du pouvoir. </a:t>
            </a:r>
          </a:p>
          <a:p>
            <a:r>
              <a:rPr lang="fr-FR" dirty="0" smtClean="0"/>
              <a:t>Ils y parviennent lorsqu’ils maintiennent une marge de liberté substantielle. Ceci rend le comportement des autres acteurs prévisibles tout en conservant le caractère imprévisible de leurs actions.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b="1" dirty="0" smtClean="0">
                <a:solidFill>
                  <a:srgbClr val="FF0000"/>
                </a:solidFill>
              </a:rPr>
              <a:t>2. Le pouvoir </a:t>
            </a:r>
            <a:r>
              <a:rPr lang="fr-FR" b="1" dirty="0" smtClean="0">
                <a:solidFill>
                  <a:srgbClr val="FF0000"/>
                </a:solidFill>
              </a:rPr>
              <a:t>= Zone d’incertitude </a:t>
            </a:r>
            <a:endParaRPr lang="fr-FR" b="1" dirty="0">
              <a:solidFill>
                <a:srgbClr val="FF0000"/>
              </a:solidFill>
            </a:endParaRPr>
          </a:p>
        </p:txBody>
      </p:sp>
      <p:sp>
        <p:nvSpPr>
          <p:cNvPr id="3" name="Espace réservé du contenu 2"/>
          <p:cNvSpPr>
            <a:spLocks noGrp="1"/>
          </p:cNvSpPr>
          <p:nvPr>
            <p:ph idx="1"/>
          </p:nvPr>
        </p:nvSpPr>
        <p:spPr>
          <a:xfrm>
            <a:off x="457200" y="1600200"/>
            <a:ext cx="8229600" cy="4781128"/>
          </a:xfrm>
        </p:spPr>
        <p:txBody>
          <a:bodyPr>
            <a:normAutofit fontScale="92500"/>
          </a:bodyPr>
          <a:lstStyle/>
          <a:p>
            <a:r>
              <a:rPr lang="fr-FR" dirty="0" smtClean="0"/>
              <a:t>Le pouvoir possède un caractère relationnel, il est né et se transforme dans des rapports. Ces derniers sont toujours, plus ou moins, déséquilibrés. Dans cette relation, l’un peut tirer d’avantage, mais, où également, l’un n’est jamais démuni face à l’autre.</a:t>
            </a:r>
          </a:p>
          <a:p>
            <a:r>
              <a:rPr lang="fr-FR" dirty="0" smtClean="0"/>
              <a:t>Les acteurs qui détiennent un pouvoir sont ceux qui maintiennent une imprévisibilité conséquente qui rend les autres dépendants. Ils y parviennent en créant une </a:t>
            </a:r>
            <a:r>
              <a:rPr lang="fr-FR" b="1" dirty="0" smtClean="0"/>
              <a:t>zone d’incertitude. </a:t>
            </a:r>
            <a:endParaRPr lang="fr-FR" b="1"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b="1" dirty="0" smtClean="0">
                <a:solidFill>
                  <a:srgbClr val="FF0000"/>
                </a:solidFill>
              </a:rPr>
              <a:t>3. La contrainte </a:t>
            </a:r>
          </a:p>
        </p:txBody>
      </p:sp>
      <p:sp>
        <p:nvSpPr>
          <p:cNvPr id="3" name="Espace réservé du contenu 2"/>
          <p:cNvSpPr>
            <a:spLocks noGrp="1"/>
          </p:cNvSpPr>
          <p:nvPr>
            <p:ph idx="1"/>
          </p:nvPr>
        </p:nvSpPr>
        <p:spPr/>
        <p:txBody>
          <a:bodyPr/>
          <a:lstStyle/>
          <a:p>
            <a:pPr>
              <a:buNone/>
            </a:pPr>
            <a:r>
              <a:rPr lang="fr-FR" dirty="0" smtClean="0"/>
              <a:t>Le caractère contraignant s’explique « tout simplement par le fait qu’aussi longtemps qu’il veule continuer de jouer (l’acteur), il n’y a pour aucun d’eux de stratégie rationnelle (ou gagnante) possible qui ne l’oblige à un comportement favorable aux objectifs de l’ensemble et qui ne contribue au maintien du jeu lui-même. » (Crozier et </a:t>
            </a:r>
            <a:r>
              <a:rPr lang="fr-FR" dirty="0" err="1" smtClean="0"/>
              <a:t>Friedberg</a:t>
            </a:r>
            <a:r>
              <a:rPr lang="fr-FR" dirty="0" smtClean="0"/>
              <a:t>, 1977, p. 115-116)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Les règles qui naissent des stratégies de jeu constituent un contrainte à l’action. </a:t>
            </a:r>
            <a:endParaRPr lang="fr-FR" dirty="0"/>
          </a:p>
        </p:txBody>
      </p:sp>
      <p:sp>
        <p:nvSpPr>
          <p:cNvPr id="4" name="Espace réservé du numéro de diapositive 3"/>
          <p:cNvSpPr>
            <a:spLocks noGrp="1"/>
          </p:cNvSpPr>
          <p:nvPr>
            <p:ph type="sldNum" sz="quarter" idx="12"/>
          </p:nvPr>
        </p:nvSpPr>
        <p:spPr/>
        <p:txBody>
          <a:bodyPr/>
          <a:lstStyle/>
          <a:p>
            <a:fld id="{51390907-F2CB-4C98-9C84-E50703A18EE4}"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391</Words>
  <Application>Microsoft Office PowerPoint</Application>
  <PresentationFormat>Affichage à l'écran (4:3)</PresentationFormat>
  <Paragraphs>41</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1. L’analyse stratégique de  M. Crozier  </vt:lpstr>
      <vt:lpstr>Introduction </vt:lpstr>
      <vt:lpstr>Diapositive 3</vt:lpstr>
      <vt:lpstr>1. La logique d’acteur</vt:lpstr>
      <vt:lpstr>Diapositive 5</vt:lpstr>
      <vt:lpstr>Diapositive 6</vt:lpstr>
      <vt:lpstr>2. Le pouvoir = Zone d’incertitude </vt:lpstr>
      <vt:lpstr>3. La contrainte </vt:lpstr>
      <vt:lpstr>Diapositive 9</vt:lpstr>
      <vt:lpstr>4. Le système d’action concret </vt:lpstr>
      <vt:lpstr>Exemples :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Nait Bahloul Mokrane</dc:creator>
  <cp:lastModifiedBy>NAIT BAHLOUL</cp:lastModifiedBy>
  <cp:revision>54</cp:revision>
  <dcterms:created xsi:type="dcterms:W3CDTF">2012-06-05T19:04:26Z</dcterms:created>
  <dcterms:modified xsi:type="dcterms:W3CDTF">2014-05-16T21:56:37Z</dcterms:modified>
</cp:coreProperties>
</file>