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6F07DE1-C7BF-43BE-B508-319488309778}" type="datetimeFigureOut">
              <a:rPr lang="fr-FR" smtClean="0"/>
              <a:t>09/02/2021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F07DE1-C7BF-43BE-B508-319488309778}" type="datetimeFigureOut">
              <a:rPr lang="fr-FR" smtClean="0"/>
              <a:t>09/02/2021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F07DE1-C7BF-43BE-B508-319488309778}" type="datetimeFigureOut">
              <a:rPr lang="fr-FR" smtClean="0"/>
              <a:t>09/02/2021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F07DE1-C7BF-43BE-B508-319488309778}" type="datetimeFigureOut">
              <a:rPr lang="fr-FR" smtClean="0"/>
              <a:t>09/02/2021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6F07DE1-C7BF-43BE-B508-319488309778}" type="datetimeFigureOut">
              <a:rPr lang="fr-FR" smtClean="0"/>
              <a:t>09/02/2021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6F07DE1-C7BF-43BE-B508-319488309778}" type="datetimeFigureOut">
              <a:rPr lang="fr-FR" smtClean="0"/>
              <a:t>09/02/2021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6F07DE1-C7BF-43BE-B508-319488309778}" type="datetimeFigureOut">
              <a:rPr lang="fr-FR" smtClean="0"/>
              <a:t>09/02/2021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6F07DE1-C7BF-43BE-B508-319488309778}" type="datetimeFigureOut">
              <a:rPr lang="fr-FR" smtClean="0"/>
              <a:t>09/02/2021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6F07DE1-C7BF-43BE-B508-319488309778}" type="datetimeFigureOut">
              <a:rPr lang="fr-FR" smtClean="0"/>
              <a:t>09/02/2021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6F07DE1-C7BF-43BE-B508-319488309778}" type="datetimeFigureOut">
              <a:rPr lang="fr-FR" smtClean="0"/>
              <a:t>09/02/2021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6F07DE1-C7BF-43BE-B508-319488309778}" type="datetimeFigureOut">
              <a:rPr lang="fr-FR" smtClean="0"/>
              <a:t>09/02/2021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3EF3EA-226D-485F-8BC5-CBDC6F6F8FFC}"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F07DE1-C7BF-43BE-B508-319488309778}" type="datetimeFigureOut">
              <a:rPr lang="fr-FR" smtClean="0"/>
              <a:t>09/02/2021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3EF3EA-226D-485F-8BC5-CBDC6F6F8FFC}"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latin typeface="Comic Sans MS" pitchFamily="66" charset="0"/>
              </a:rPr>
              <a:t>سيكولوجية الأشخاص في وضعية الإعاقة</a:t>
            </a:r>
            <a:endParaRPr lang="fr-FR" dirty="0"/>
          </a:p>
        </p:txBody>
      </p:sp>
      <p:sp>
        <p:nvSpPr>
          <p:cNvPr id="3" name="Sous-titre 2"/>
          <p:cNvSpPr>
            <a:spLocks noGrp="1"/>
          </p:cNvSpPr>
          <p:nvPr>
            <p:ph type="subTitle" idx="1"/>
          </p:nvPr>
        </p:nvSpPr>
        <p:spPr/>
        <p:txBody>
          <a:bodyPr/>
          <a:lstStyle/>
          <a:p>
            <a:r>
              <a:rPr lang="ar-DZ" dirty="0" smtClean="0">
                <a:latin typeface="Comic Sans MS" pitchFamily="66" charset="0"/>
              </a:rPr>
              <a:t>تتكون صورة الجسد من خلال نظرة الآخر</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dirty="0" smtClean="0">
                <a:latin typeface="Comic Sans MS" pitchFamily="66" charset="0"/>
              </a:rPr>
              <a:t>مظهرنا الجسدي هو "مرآتنا الاجتماعية" ، إنه بالفعل أوّل شيء يتم الحكم علينا على أساسه حين لقائنا مع الآخرين وهو مهم جدًا على مستوى دائرتنا الاجتماعية. </a:t>
            </a:r>
          </a:p>
          <a:p>
            <a:pPr rtl="1"/>
            <a:r>
              <a:rPr lang="fr-FR" sz="2400" b="1" dirty="0" smtClean="0">
                <a:latin typeface="Comic Sans MS" pitchFamily="66" charset="0"/>
              </a:rPr>
              <a:t>Sabrina Hubert et Sabrina Bucher.</a:t>
            </a:r>
            <a:r>
              <a:rPr lang="fr-FR" sz="2400" dirty="0" smtClean="0">
                <a:latin typeface="Comic Sans MS" pitchFamily="66" charset="0"/>
              </a:rPr>
              <a:t> </a:t>
            </a:r>
            <a:r>
              <a:rPr lang="fr-FR" sz="2400" u="sng" dirty="0" smtClean="0">
                <a:latin typeface="Comic Sans MS" pitchFamily="66" charset="0"/>
              </a:rPr>
              <a:t>LE CORPS DANS TOUS SES ÉTATS</a:t>
            </a:r>
            <a:r>
              <a:rPr lang="fr-FR" sz="2400" dirty="0" smtClean="0">
                <a:latin typeface="Comic Sans MS" pitchFamily="66" charset="0"/>
              </a:rPr>
              <a:t>. Dans un foyer de vie de l'APF. </a:t>
            </a:r>
            <a:r>
              <a:rPr lang="fr-FR" sz="2400" i="1" dirty="0" smtClean="0">
                <a:latin typeface="Comic Sans MS" pitchFamily="66" charset="0"/>
              </a:rPr>
              <a:t>2007/4 n° 96 | pages 93 à 98</a:t>
            </a:r>
          </a:p>
          <a:p>
            <a:pPr algn="r" rtl="1"/>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rtl="1"/>
            <a:r>
              <a:rPr lang="ar-DZ" b="1" dirty="0" smtClean="0">
                <a:latin typeface="Comic Sans MS" pitchFamily="66" charset="0"/>
              </a:rPr>
              <a:t>الاختلاف </a:t>
            </a:r>
            <a:r>
              <a:rPr lang="ar-DZ" b="1" dirty="0" err="1" smtClean="0">
                <a:latin typeface="Comic Sans MS" pitchFamily="66" charset="0"/>
              </a:rPr>
              <a:t>و</a:t>
            </a:r>
            <a:r>
              <a:rPr lang="ar-DZ" b="1" dirty="0" smtClean="0">
                <a:latin typeface="Comic Sans MS" pitchFamily="66" charset="0"/>
              </a:rPr>
              <a:t> / أو عدم المطابقة</a:t>
            </a:r>
            <a:endParaRPr lang="fr-FR" b="1" dirty="0" smtClean="0">
              <a:latin typeface="Comic Sans MS" pitchFamily="66" charset="0"/>
            </a:endParaRPr>
          </a:p>
          <a:p>
            <a:pPr algn="ct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b="1" dirty="0" smtClean="0"/>
              <a:t> الإعاقة هي تغيير بنية أو وظيفة نفسية أو فسيولوجية أو تشريحية. وقد يكون هذا العجز دائما أو مؤقتا، أو قابلا للإصلاح أو لا رجعة فيه.</a:t>
            </a:r>
          </a:p>
          <a:p>
            <a:pPr algn="r" rtl="1"/>
            <a:r>
              <a:rPr lang="ar-DZ" b="1" dirty="0" smtClean="0"/>
              <a:t>العجز هي النتيجة الوظيفية للإعاقة. وهو انخفاض جزئي أو كلي في القدرة على أداء نشاط ما بطريقة طبيعية.</a:t>
            </a:r>
            <a:endParaRPr lang="fr-FR" b="1" dirty="0" smtClean="0"/>
          </a:p>
          <a:p>
            <a:pPr algn="r" rtl="1"/>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b="1" dirty="0" smtClean="0"/>
              <a:t>عدم الأهلية </a:t>
            </a:r>
            <a:r>
              <a:rPr lang="fr-FR" b="1" dirty="0" smtClean="0"/>
              <a:t> </a:t>
            </a:r>
            <a:r>
              <a:rPr lang="fr-FR" b="1" dirty="0" err="1" smtClean="0"/>
              <a:t>ينجم</a:t>
            </a:r>
            <a:r>
              <a:rPr lang="fr-FR" b="1" dirty="0" smtClean="0"/>
              <a:t> </a:t>
            </a:r>
            <a:r>
              <a:rPr lang="fr-FR" b="1" dirty="0" err="1" smtClean="0"/>
              <a:t>مباشرة</a:t>
            </a:r>
            <a:r>
              <a:rPr lang="fr-FR" b="1" dirty="0" smtClean="0"/>
              <a:t> </a:t>
            </a:r>
            <a:r>
              <a:rPr lang="fr-FR" b="1" dirty="0" err="1" smtClean="0"/>
              <a:t>عن</a:t>
            </a:r>
            <a:r>
              <a:rPr lang="ar-DZ" b="1" dirty="0" smtClean="0"/>
              <a:t> </a:t>
            </a:r>
            <a:r>
              <a:rPr lang="ar-DZ" b="1" dirty="0" err="1" smtClean="0"/>
              <a:t>ال</a:t>
            </a:r>
            <a:r>
              <a:rPr lang="fr-FR" b="1" dirty="0" err="1" smtClean="0"/>
              <a:t>عجز</a:t>
            </a:r>
            <a:r>
              <a:rPr lang="fr-FR" b="1" dirty="0" smtClean="0"/>
              <a:t> </a:t>
            </a:r>
            <a:r>
              <a:rPr lang="ar-DZ" b="1" dirty="0" smtClean="0"/>
              <a:t>أو عدم القدرة </a:t>
            </a:r>
            <a:r>
              <a:rPr lang="fr-FR" b="1" dirty="0" err="1" smtClean="0"/>
              <a:t>في</a:t>
            </a:r>
            <a:r>
              <a:rPr lang="fr-FR" b="1" dirty="0" smtClean="0"/>
              <a:t> </a:t>
            </a:r>
            <a:r>
              <a:rPr lang="fr-FR" b="1" dirty="0" err="1" smtClean="0"/>
              <a:t>ظروف</a:t>
            </a:r>
            <a:r>
              <a:rPr lang="fr-FR" b="1" dirty="0" smtClean="0"/>
              <a:t> </a:t>
            </a:r>
            <a:r>
              <a:rPr lang="fr-FR" b="1" dirty="0" err="1" smtClean="0"/>
              <a:t>الاندماج</a:t>
            </a:r>
            <a:r>
              <a:rPr lang="fr-FR" b="1" dirty="0" smtClean="0"/>
              <a:t> </a:t>
            </a:r>
            <a:r>
              <a:rPr lang="fr-FR" b="1" dirty="0" err="1" smtClean="0"/>
              <a:t>الاجتماعي</a:t>
            </a:r>
            <a:r>
              <a:rPr lang="fr-FR" b="1" dirty="0" smtClean="0"/>
              <a:t> </a:t>
            </a:r>
            <a:r>
              <a:rPr lang="ar-DZ" b="1" dirty="0" smtClean="0"/>
              <a:t>أ</a:t>
            </a:r>
            <a:r>
              <a:rPr lang="fr-FR" b="1" dirty="0" err="1" smtClean="0"/>
              <a:t>والتعليمي</a:t>
            </a:r>
            <a:r>
              <a:rPr lang="fr-FR" b="1" dirty="0" smtClean="0"/>
              <a:t> </a:t>
            </a:r>
            <a:r>
              <a:rPr lang="ar-DZ" b="1" dirty="0" smtClean="0"/>
              <a:t>أ</a:t>
            </a:r>
            <a:r>
              <a:rPr lang="fr-FR" b="1" dirty="0" err="1" smtClean="0"/>
              <a:t>والمهني</a:t>
            </a:r>
            <a:r>
              <a:rPr lang="fr-FR" b="1" dirty="0" smtClean="0"/>
              <a:t>.</a:t>
            </a:r>
          </a:p>
          <a:p>
            <a:pPr algn="r" rtl="1"/>
            <a:r>
              <a:rPr lang="fr-FR" b="1" dirty="0" smtClean="0"/>
              <a:t> </a:t>
            </a:r>
            <a:r>
              <a:rPr lang="fr-FR" b="1" dirty="0" err="1" smtClean="0"/>
              <a:t>وهو</a:t>
            </a:r>
            <a:r>
              <a:rPr lang="fr-FR" b="1" dirty="0" smtClean="0"/>
              <a:t> </a:t>
            </a:r>
            <a:r>
              <a:rPr lang="fr-FR" b="1" dirty="0" err="1" smtClean="0"/>
              <a:t>نتيجة</a:t>
            </a:r>
            <a:r>
              <a:rPr lang="fr-FR" b="1" dirty="0" smtClean="0"/>
              <a:t> </a:t>
            </a:r>
            <a:r>
              <a:rPr lang="fr-FR" b="1" dirty="0" err="1" smtClean="0"/>
              <a:t>للتفاعل</a:t>
            </a:r>
            <a:r>
              <a:rPr lang="fr-FR" b="1" dirty="0" smtClean="0"/>
              <a:t> </a:t>
            </a:r>
            <a:r>
              <a:rPr lang="fr-FR" b="1" dirty="0" err="1" smtClean="0"/>
              <a:t>بين</a:t>
            </a:r>
            <a:r>
              <a:rPr lang="fr-FR" b="1" dirty="0" smtClean="0"/>
              <a:t> </a:t>
            </a:r>
            <a:r>
              <a:rPr lang="fr-FR" b="1" dirty="0" err="1" smtClean="0"/>
              <a:t>الشخص</a:t>
            </a:r>
            <a:r>
              <a:rPr lang="fr-FR" b="1" dirty="0" smtClean="0"/>
              <a:t> </a:t>
            </a:r>
            <a:r>
              <a:rPr lang="ar-DZ" b="1" dirty="0" smtClean="0"/>
              <a:t>ذي الإعاقة</a:t>
            </a:r>
            <a:r>
              <a:rPr lang="fr-FR" b="1" dirty="0" smtClean="0"/>
              <a:t> و</a:t>
            </a:r>
            <a:r>
              <a:rPr lang="ar-DZ" b="1" dirty="0" smtClean="0"/>
              <a:t>المحيط</a:t>
            </a:r>
            <a:r>
              <a:rPr lang="fr-FR" b="1" dirty="0" smtClean="0"/>
              <a:t>.</a:t>
            </a:r>
            <a:r>
              <a:rPr lang="ar-DZ" b="1" dirty="0" smtClean="0"/>
              <a:t> </a:t>
            </a:r>
            <a:r>
              <a:rPr lang="fr-FR" b="1" dirty="0" smtClean="0"/>
              <a:t> </a:t>
            </a:r>
            <a:r>
              <a:rPr lang="fr-FR" b="1" dirty="0" err="1" smtClean="0"/>
              <a:t>يأخذ</a:t>
            </a:r>
            <a:r>
              <a:rPr lang="fr-FR" b="1" dirty="0" smtClean="0"/>
              <a:t> بُ</a:t>
            </a:r>
            <a:r>
              <a:rPr lang="fr-FR" b="1" dirty="0" err="1" smtClean="0"/>
              <a:t>عد</a:t>
            </a:r>
            <a:r>
              <a:rPr lang="fr-FR" b="1" dirty="0" smtClean="0"/>
              <a:t> </a:t>
            </a:r>
            <a:r>
              <a:rPr lang="ar-DZ" b="1" dirty="0" smtClean="0"/>
              <a:t>المحيط</a:t>
            </a:r>
            <a:r>
              <a:rPr lang="fr-FR" b="1" dirty="0" smtClean="0"/>
              <a:t> </a:t>
            </a:r>
            <a:r>
              <a:rPr lang="fr-FR" b="1" dirty="0" err="1" smtClean="0"/>
              <a:t>كل</a:t>
            </a:r>
            <a:r>
              <a:rPr lang="fr-FR" b="1" dirty="0" smtClean="0"/>
              <a:t> </a:t>
            </a:r>
            <a:r>
              <a:rPr lang="ar-DZ" b="1" dirty="0" smtClean="0"/>
              <a:t>أ</a:t>
            </a:r>
            <a:r>
              <a:rPr lang="fr-FR" b="1" dirty="0" err="1" smtClean="0"/>
              <a:t>همي</a:t>
            </a:r>
            <a:r>
              <a:rPr lang="ar-DZ" b="1" dirty="0" smtClean="0"/>
              <a:t>ته بما أنّه </a:t>
            </a:r>
            <a:r>
              <a:rPr lang="fr-FR" b="1" dirty="0" smtClean="0"/>
              <a:t> </a:t>
            </a:r>
            <a:r>
              <a:rPr lang="fr-FR" b="1" dirty="0" err="1" smtClean="0"/>
              <a:t>يمكن</a:t>
            </a:r>
            <a:r>
              <a:rPr lang="ar-DZ" b="1" dirty="0" smtClean="0"/>
              <a:t>ه</a:t>
            </a:r>
            <a:r>
              <a:rPr lang="fr-FR" b="1" dirty="0" smtClean="0"/>
              <a:t> </a:t>
            </a:r>
            <a:r>
              <a:rPr lang="fr-FR" b="1" dirty="0" err="1" smtClean="0"/>
              <a:t>إما</a:t>
            </a:r>
            <a:r>
              <a:rPr lang="fr-FR" b="1" dirty="0" smtClean="0"/>
              <a:t> </a:t>
            </a:r>
            <a:r>
              <a:rPr lang="ar-DZ" b="1" dirty="0" err="1" smtClean="0"/>
              <a:t>ال</a:t>
            </a:r>
            <a:r>
              <a:rPr lang="fr-FR" b="1" dirty="0" err="1" smtClean="0"/>
              <a:t>تقليل</a:t>
            </a:r>
            <a:r>
              <a:rPr lang="fr-FR" b="1" dirty="0" smtClean="0"/>
              <a:t> </a:t>
            </a:r>
            <a:r>
              <a:rPr lang="ar-DZ" b="1" dirty="0" smtClean="0"/>
              <a:t>من شأنه </a:t>
            </a:r>
            <a:r>
              <a:rPr lang="fr-FR" b="1" dirty="0" err="1" smtClean="0"/>
              <a:t>أو</a:t>
            </a:r>
            <a:r>
              <a:rPr lang="fr-FR" b="1" dirty="0" smtClean="0"/>
              <a:t> </a:t>
            </a:r>
            <a:r>
              <a:rPr lang="ar-DZ" b="1" dirty="0" smtClean="0"/>
              <a:t>إعلائه</a:t>
            </a:r>
            <a:r>
              <a:rPr lang="fr-FR" b="1" dirty="0" smtClean="0"/>
              <a:t>.</a:t>
            </a:r>
          </a:p>
          <a:p>
            <a:pPr algn="r" rtl="1"/>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fr-FR" b="1" dirty="0" err="1" smtClean="0"/>
              <a:t>ثم</a:t>
            </a:r>
            <a:r>
              <a:rPr lang="fr-FR" b="1" dirty="0" smtClean="0"/>
              <a:t> </a:t>
            </a:r>
            <a:r>
              <a:rPr lang="fr-FR" b="1" dirty="0" err="1" smtClean="0"/>
              <a:t>يلي</a:t>
            </a:r>
            <a:r>
              <a:rPr lang="fr-FR" b="1" dirty="0" smtClean="0"/>
              <a:t> </a:t>
            </a:r>
            <a:r>
              <a:rPr lang="fr-FR" b="1" dirty="0" err="1" smtClean="0"/>
              <a:t>ذلك</a:t>
            </a:r>
            <a:r>
              <a:rPr lang="fr-FR" b="1" dirty="0" smtClean="0"/>
              <a:t> </a:t>
            </a:r>
            <a:r>
              <a:rPr lang="fr-FR" b="1" dirty="0" err="1" smtClean="0"/>
              <a:t>في</a:t>
            </a:r>
            <a:r>
              <a:rPr lang="fr-FR" b="1" dirty="0" smtClean="0"/>
              <a:t> </a:t>
            </a:r>
            <a:r>
              <a:rPr lang="fr-FR" b="1" dirty="0" err="1" smtClean="0"/>
              <a:t>نشأة</a:t>
            </a:r>
            <a:r>
              <a:rPr lang="fr-FR" b="1" dirty="0" smtClean="0"/>
              <a:t> </a:t>
            </a:r>
            <a:r>
              <a:rPr lang="fr-FR" b="1" dirty="0" err="1" smtClean="0"/>
              <a:t>المفهوم</a:t>
            </a:r>
            <a:r>
              <a:rPr lang="fr-FR" b="1" dirty="0" smtClean="0"/>
              <a:t> </a:t>
            </a:r>
            <a:r>
              <a:rPr lang="fr-FR" b="1" dirty="0" err="1" smtClean="0"/>
              <a:t>ظهور</a:t>
            </a:r>
            <a:r>
              <a:rPr lang="fr-FR" b="1" dirty="0" smtClean="0"/>
              <a:t> </a:t>
            </a:r>
            <a:r>
              <a:rPr lang="ar-DZ" b="1" dirty="0" smtClean="0"/>
              <a:t>مصطلح </a:t>
            </a:r>
            <a:r>
              <a:rPr lang="fr-FR" b="1" dirty="0" smtClean="0"/>
              <a:t>"</a:t>
            </a:r>
            <a:r>
              <a:rPr lang="fr-FR" b="1" dirty="0" err="1" smtClean="0"/>
              <a:t>شخص</a:t>
            </a:r>
            <a:r>
              <a:rPr lang="fr-FR" b="1" dirty="0" smtClean="0"/>
              <a:t> </a:t>
            </a:r>
            <a:r>
              <a:rPr lang="ar-DZ" b="1" dirty="0" smtClean="0"/>
              <a:t>في وضعية </a:t>
            </a:r>
            <a:r>
              <a:rPr lang="ar-DZ" b="1" dirty="0" err="1" smtClean="0"/>
              <a:t>ال</a:t>
            </a:r>
            <a:r>
              <a:rPr lang="fr-FR" b="1" dirty="0" err="1" smtClean="0"/>
              <a:t>إعاقة</a:t>
            </a:r>
            <a:r>
              <a:rPr lang="fr-FR" b="1" dirty="0" smtClean="0"/>
              <a:t>".</a:t>
            </a:r>
          </a:p>
          <a:p>
            <a:pPr algn="r" rtl="1"/>
            <a:r>
              <a:rPr lang="fr-FR" b="1" dirty="0" err="1" smtClean="0"/>
              <a:t>وفي</a:t>
            </a:r>
            <a:r>
              <a:rPr lang="fr-FR" b="1" dirty="0" smtClean="0"/>
              <a:t> </a:t>
            </a:r>
            <a:r>
              <a:rPr lang="fr-FR" b="1" dirty="0" err="1" smtClean="0"/>
              <a:t>هذه</a:t>
            </a:r>
            <a:r>
              <a:rPr lang="fr-FR" b="1" dirty="0" smtClean="0"/>
              <a:t> </a:t>
            </a:r>
            <a:r>
              <a:rPr lang="fr-FR" b="1" dirty="0" err="1" smtClean="0"/>
              <a:t>المرحلة</a:t>
            </a:r>
            <a:r>
              <a:rPr lang="fr-FR" b="1" dirty="0" smtClean="0"/>
              <a:t> </a:t>
            </a:r>
            <a:r>
              <a:rPr lang="fr-FR" b="1" dirty="0" err="1" smtClean="0"/>
              <a:t>يتم</a:t>
            </a:r>
            <a:r>
              <a:rPr lang="fr-FR" b="1" dirty="0" smtClean="0"/>
              <a:t> </a:t>
            </a:r>
            <a:r>
              <a:rPr lang="fr-FR" b="1" dirty="0" err="1" smtClean="0"/>
              <a:t>التركيز</a:t>
            </a:r>
            <a:r>
              <a:rPr lang="fr-FR" b="1" dirty="0" smtClean="0"/>
              <a:t> </a:t>
            </a:r>
            <a:r>
              <a:rPr lang="fr-FR" b="1" dirty="0" err="1" smtClean="0"/>
              <a:t>على</a:t>
            </a:r>
            <a:r>
              <a:rPr lang="fr-FR" b="1" dirty="0" smtClean="0"/>
              <a:t> </a:t>
            </a:r>
            <a:r>
              <a:rPr lang="fr-FR" b="1" dirty="0" err="1" smtClean="0"/>
              <a:t>قيود</a:t>
            </a:r>
            <a:r>
              <a:rPr lang="fr-FR" b="1" dirty="0" smtClean="0"/>
              <a:t> </a:t>
            </a:r>
            <a:r>
              <a:rPr lang="fr-FR" b="1" dirty="0" err="1" smtClean="0"/>
              <a:t>العالم</a:t>
            </a:r>
            <a:r>
              <a:rPr lang="fr-FR" b="1" dirty="0" smtClean="0"/>
              <a:t> </a:t>
            </a:r>
            <a:r>
              <a:rPr lang="fr-FR" b="1" dirty="0" err="1" smtClean="0"/>
              <a:t>المحيط</a:t>
            </a:r>
            <a:r>
              <a:rPr lang="fr-FR" b="1" dirty="0" smtClean="0"/>
              <a:t> </a:t>
            </a:r>
            <a:r>
              <a:rPr lang="fr-FR" b="1" dirty="0" err="1" smtClean="0"/>
              <a:t>التي</a:t>
            </a:r>
            <a:r>
              <a:rPr lang="fr-FR" b="1" dirty="0" smtClean="0"/>
              <a:t> </a:t>
            </a:r>
            <a:r>
              <a:rPr lang="fr-FR" b="1" dirty="0" err="1" smtClean="0"/>
              <a:t>تؤدي</a:t>
            </a:r>
            <a:r>
              <a:rPr lang="fr-FR" b="1" dirty="0" smtClean="0"/>
              <a:t> </a:t>
            </a:r>
            <a:r>
              <a:rPr lang="fr-FR" b="1" dirty="0" err="1" smtClean="0"/>
              <a:t>إلى</a:t>
            </a:r>
            <a:r>
              <a:rPr lang="fr-FR" b="1" dirty="0" smtClean="0"/>
              <a:t> </a:t>
            </a:r>
            <a:r>
              <a:rPr lang="fr-FR" b="1" dirty="0" err="1" smtClean="0"/>
              <a:t>إعاقات</a:t>
            </a:r>
            <a:r>
              <a:rPr lang="fr-FR" b="1" dirty="0" smtClean="0"/>
              <a:t> </a:t>
            </a:r>
            <a:r>
              <a:rPr lang="fr-FR" b="1" dirty="0" err="1" smtClean="0"/>
              <a:t>وظيفية</a:t>
            </a:r>
            <a:r>
              <a:rPr lang="fr-FR" b="1" dirty="0" smtClean="0"/>
              <a:t>:</a:t>
            </a:r>
            <a:r>
              <a:rPr lang="ar-DZ" b="1" dirty="0" smtClean="0"/>
              <a:t> </a:t>
            </a:r>
            <a:r>
              <a:rPr lang="fr-FR" b="1" dirty="0" smtClean="0"/>
              <a:t> </a:t>
            </a:r>
            <a:r>
              <a:rPr lang="fr-FR" b="1" dirty="0" smtClean="0">
                <a:solidFill>
                  <a:srgbClr val="FFC000"/>
                </a:solidFill>
              </a:rPr>
              <a:t>يُ</a:t>
            </a:r>
            <a:r>
              <a:rPr lang="fr-FR" b="1" dirty="0" err="1" smtClean="0">
                <a:solidFill>
                  <a:srgbClr val="FFC000"/>
                </a:solidFill>
              </a:rPr>
              <a:t>عتبر</a:t>
            </a:r>
            <a:r>
              <a:rPr lang="fr-FR" b="1" dirty="0" smtClean="0">
                <a:solidFill>
                  <a:srgbClr val="FFC000"/>
                </a:solidFill>
              </a:rPr>
              <a:t> </a:t>
            </a:r>
            <a:r>
              <a:rPr lang="fr-FR" b="1" dirty="0" err="1" smtClean="0">
                <a:solidFill>
                  <a:srgbClr val="FFC000"/>
                </a:solidFill>
              </a:rPr>
              <a:t>الشخص</a:t>
            </a:r>
            <a:r>
              <a:rPr lang="fr-FR" b="1" dirty="0" smtClean="0">
                <a:solidFill>
                  <a:srgbClr val="FFC000"/>
                </a:solidFill>
              </a:rPr>
              <a:t> </a:t>
            </a:r>
            <a:r>
              <a:rPr lang="ar-DZ" b="1" dirty="0" smtClean="0">
                <a:solidFill>
                  <a:srgbClr val="FFC000"/>
                </a:solidFill>
              </a:rPr>
              <a:t>العاجز</a:t>
            </a:r>
            <a:r>
              <a:rPr lang="fr-FR" b="1" dirty="0" smtClean="0">
                <a:solidFill>
                  <a:srgbClr val="FFC000"/>
                </a:solidFill>
              </a:rPr>
              <a:t> </a:t>
            </a:r>
            <a:r>
              <a:rPr lang="fr-FR" b="1" dirty="0" err="1" smtClean="0">
                <a:solidFill>
                  <a:srgbClr val="FFC000"/>
                </a:solidFill>
              </a:rPr>
              <a:t>بعد</a:t>
            </a:r>
            <a:r>
              <a:rPr lang="fr-FR" b="1" dirty="0" smtClean="0">
                <a:solidFill>
                  <a:srgbClr val="FFC000"/>
                </a:solidFill>
              </a:rPr>
              <a:t> </a:t>
            </a:r>
            <a:r>
              <a:rPr lang="fr-FR" b="1" dirty="0" err="1" smtClean="0">
                <a:solidFill>
                  <a:srgbClr val="FFC000"/>
                </a:solidFill>
              </a:rPr>
              <a:t>ذلك</a:t>
            </a:r>
            <a:r>
              <a:rPr lang="fr-FR" b="1" dirty="0" smtClean="0">
                <a:solidFill>
                  <a:srgbClr val="FFC000"/>
                </a:solidFill>
              </a:rPr>
              <a:t> </a:t>
            </a:r>
            <a:r>
              <a:rPr lang="fr-FR" b="1" dirty="0" err="1" smtClean="0">
                <a:solidFill>
                  <a:srgbClr val="FFC000"/>
                </a:solidFill>
              </a:rPr>
              <a:t>معاق</a:t>
            </a:r>
            <a:r>
              <a:rPr lang="fr-FR" b="1" dirty="0" smtClean="0">
                <a:solidFill>
                  <a:srgbClr val="FFC000"/>
                </a:solidFill>
              </a:rPr>
              <a:t>ًا </a:t>
            </a:r>
            <a:r>
              <a:rPr lang="fr-FR" b="1" dirty="0" err="1" smtClean="0">
                <a:solidFill>
                  <a:srgbClr val="FFC000"/>
                </a:solidFill>
              </a:rPr>
              <a:t>بسبب</a:t>
            </a:r>
            <a:r>
              <a:rPr lang="fr-FR" b="1" dirty="0" smtClean="0">
                <a:solidFill>
                  <a:srgbClr val="FFC000"/>
                </a:solidFill>
              </a:rPr>
              <a:t> </a:t>
            </a:r>
            <a:r>
              <a:rPr lang="ar-DZ" b="1" dirty="0" smtClean="0">
                <a:solidFill>
                  <a:srgbClr val="FFC000"/>
                </a:solidFill>
              </a:rPr>
              <a:t>محيطه</a:t>
            </a:r>
            <a:r>
              <a:rPr lang="fr-FR" b="1" dirty="0" smtClean="0">
                <a:solidFill>
                  <a:srgbClr val="FFC000"/>
                </a:solidFill>
              </a:rPr>
              <a:t>.</a:t>
            </a:r>
          </a:p>
          <a:p>
            <a:pPr algn="r" rtl="1"/>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r>
              <a:rPr lang="ar-DZ" b="1" dirty="0" smtClean="0">
                <a:effectLst/>
                <a:latin typeface="Comic Sans MS" pitchFamily="66" charset="0"/>
              </a:rPr>
              <a:t>وفقاً لـ </a:t>
            </a:r>
            <a:r>
              <a:rPr lang="fr-FR" b="1" dirty="0" smtClean="0">
                <a:effectLst/>
                <a:latin typeface="Comic Sans MS" pitchFamily="66" charset="0"/>
              </a:rPr>
              <a:t>V. Assante، </a:t>
            </a:r>
            <a:r>
              <a:rPr lang="ar-DZ" b="1" dirty="0" smtClean="0">
                <a:effectLst/>
                <a:latin typeface="Comic Sans MS" pitchFamily="66" charset="0"/>
              </a:rPr>
              <a:t>فإن حالة الإعاقة تُعرَّف بأنها نتيجة عاملين متفاعلين: "من جهة، شخص يُعرف بأنه "شخص معاق" بسبب عجزه، سواء كان بدنيا أو حسيا أو عقليا، ومن ناحية أخرى، الحواجز البيئية والثقافية والاجتماعية وحتى التنظيمية التي تخلق عقبة لا يستطيع الشخص التغلب عليها بسبب خصوصياته.</a:t>
            </a:r>
          </a:p>
          <a:p>
            <a:pPr marL="27675" indent="0" algn="r" rtl="1">
              <a:buNone/>
            </a:pPr>
            <a:endParaRPr lang="ar-DZ" b="1" dirty="0" smtClean="0">
              <a:effectLst/>
              <a:latin typeface="Comic Sans MS" pitchFamily="66" charset="0"/>
            </a:endParaRPr>
          </a:p>
          <a:p>
            <a:pPr marL="0" indent="0">
              <a:buNone/>
            </a:pPr>
            <a:r>
              <a:rPr lang="fr-FR" sz="2400" b="1" dirty="0" smtClean="0">
                <a:effectLst/>
                <a:latin typeface="Comic Sans MS" pitchFamily="66" charset="0"/>
              </a:rPr>
              <a:t>(membre du Conseil Economique et Social entre 1998 et 2000 et auteur du rapport « Situation de handicap et cadre de vie »)</a:t>
            </a:r>
          </a:p>
          <a:p>
            <a:pPr algn="r" rtl="1"/>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92500" lnSpcReduction="20000"/>
          </a:bodyPr>
          <a:lstStyle/>
          <a:p>
            <a:pPr algn="r" rtl="1">
              <a:buFont typeface="Courier New" panose="02070309020205020404" pitchFamily="49" charset="0"/>
              <a:buChar char="o"/>
            </a:pPr>
            <a:r>
              <a:rPr lang="fr-FR" b="1" dirty="0" err="1" smtClean="0"/>
              <a:t>يتطلب</a:t>
            </a:r>
            <a:r>
              <a:rPr lang="fr-FR" b="1" dirty="0" smtClean="0"/>
              <a:t> </a:t>
            </a:r>
            <a:r>
              <a:rPr lang="fr-FR" b="1" dirty="0" err="1" smtClean="0"/>
              <a:t>تعريف</a:t>
            </a:r>
            <a:r>
              <a:rPr lang="fr-FR" b="1" dirty="0" smtClean="0"/>
              <a:t> </a:t>
            </a:r>
            <a:r>
              <a:rPr lang="fr-FR" b="1" dirty="0" err="1" smtClean="0"/>
              <a:t>الإعاقة</a:t>
            </a:r>
            <a:r>
              <a:rPr lang="fr-FR" b="1" dirty="0" smtClean="0"/>
              <a:t> </a:t>
            </a:r>
            <a:r>
              <a:rPr lang="fr-FR" b="1" dirty="0" err="1" smtClean="0"/>
              <a:t>التحدث</a:t>
            </a:r>
            <a:r>
              <a:rPr lang="fr-FR" b="1" dirty="0" smtClean="0"/>
              <a:t> </a:t>
            </a:r>
            <a:r>
              <a:rPr lang="fr-FR" b="1" dirty="0" err="1" smtClean="0"/>
              <a:t>عما</a:t>
            </a:r>
            <a:r>
              <a:rPr lang="fr-FR" b="1" dirty="0" smtClean="0"/>
              <a:t> </a:t>
            </a:r>
            <a:r>
              <a:rPr lang="fr-FR" b="1" dirty="0" err="1" smtClean="0"/>
              <a:t>هو</a:t>
            </a:r>
            <a:r>
              <a:rPr lang="fr-FR" b="1" dirty="0" smtClean="0"/>
              <a:t> </a:t>
            </a:r>
            <a:r>
              <a:rPr lang="fr-FR" b="1" dirty="0" err="1" smtClean="0"/>
              <a:t>طبيعي</a:t>
            </a:r>
            <a:r>
              <a:rPr lang="fr-FR" b="1" dirty="0" smtClean="0"/>
              <a:t> </a:t>
            </a:r>
            <a:r>
              <a:rPr lang="fr-FR" b="1" dirty="0" err="1" smtClean="0"/>
              <a:t>وما</a:t>
            </a:r>
            <a:r>
              <a:rPr lang="fr-FR" b="1" dirty="0" smtClean="0"/>
              <a:t> </a:t>
            </a:r>
            <a:r>
              <a:rPr lang="fr-FR" b="1" dirty="0" err="1" smtClean="0"/>
              <a:t>هو</a:t>
            </a:r>
            <a:r>
              <a:rPr lang="fr-FR" b="1" dirty="0" smtClean="0"/>
              <a:t> </a:t>
            </a:r>
            <a:r>
              <a:rPr lang="fr-FR" b="1" dirty="0" err="1" smtClean="0"/>
              <a:t>غير</a:t>
            </a:r>
            <a:r>
              <a:rPr lang="fr-FR" b="1" dirty="0" smtClean="0"/>
              <a:t> </a:t>
            </a:r>
            <a:r>
              <a:rPr lang="fr-FR" b="1" dirty="0" err="1" smtClean="0"/>
              <a:t>طبيعي</a:t>
            </a:r>
            <a:r>
              <a:rPr lang="fr-FR" b="1" dirty="0" smtClean="0"/>
              <a:t>.</a:t>
            </a:r>
            <a:br>
              <a:rPr lang="fr-FR" b="1" dirty="0" smtClean="0"/>
            </a:br>
            <a:r>
              <a:rPr lang="fr-FR" b="1" dirty="0" err="1" smtClean="0"/>
              <a:t>هذان</a:t>
            </a:r>
            <a:r>
              <a:rPr lang="fr-FR" b="1" dirty="0" smtClean="0"/>
              <a:t> </a:t>
            </a:r>
            <a:r>
              <a:rPr lang="fr-FR" b="1" dirty="0" err="1" smtClean="0"/>
              <a:t>مفهومان</a:t>
            </a:r>
            <a:r>
              <a:rPr lang="fr-FR" b="1" dirty="0" smtClean="0"/>
              <a:t> </a:t>
            </a:r>
            <a:r>
              <a:rPr lang="fr-FR" b="1" dirty="0" err="1" smtClean="0"/>
              <a:t>أساسيان</a:t>
            </a:r>
            <a:r>
              <a:rPr lang="fr-FR" b="1" dirty="0" smtClean="0"/>
              <a:t> </a:t>
            </a:r>
            <a:r>
              <a:rPr lang="fr-FR" b="1" dirty="0" err="1" smtClean="0"/>
              <a:t>يغطيان</a:t>
            </a:r>
            <a:r>
              <a:rPr lang="fr-FR" b="1" dirty="0" smtClean="0"/>
              <a:t> </a:t>
            </a:r>
            <a:r>
              <a:rPr lang="fr-FR" b="1" dirty="0" err="1" smtClean="0"/>
              <a:t>العالمين</a:t>
            </a:r>
            <a:r>
              <a:rPr lang="fr-FR" b="1" dirty="0" smtClean="0"/>
              <a:t> </a:t>
            </a:r>
            <a:r>
              <a:rPr lang="fr-FR" b="1" dirty="0" err="1" smtClean="0"/>
              <a:t>المتفاعلين</a:t>
            </a:r>
            <a:r>
              <a:rPr lang="fr-FR" b="1" dirty="0" smtClean="0"/>
              <a:t>: </a:t>
            </a:r>
            <a:r>
              <a:rPr lang="fr-FR" b="1" dirty="0" err="1" smtClean="0"/>
              <a:t>القاعدة</a:t>
            </a:r>
            <a:r>
              <a:rPr lang="fr-FR" b="1" dirty="0" smtClean="0"/>
              <a:t> </a:t>
            </a:r>
            <a:r>
              <a:rPr lang="fr-FR" b="1" dirty="0" err="1" smtClean="0"/>
              <a:t>والشذوذ</a:t>
            </a:r>
            <a:r>
              <a:rPr lang="fr-FR" b="1" dirty="0" smtClean="0"/>
              <a:t> </a:t>
            </a:r>
            <a:r>
              <a:rPr lang="fr-FR" b="1" dirty="0" err="1" smtClean="0"/>
              <a:t>وأيض</a:t>
            </a:r>
            <a:r>
              <a:rPr lang="fr-FR" b="1" dirty="0" smtClean="0"/>
              <a:t>ًا )</a:t>
            </a:r>
            <a:r>
              <a:rPr lang="ar-DZ" b="1" dirty="0" smtClean="0"/>
              <a:t>تماثل</a:t>
            </a:r>
            <a:r>
              <a:rPr lang="fr-FR" b="1" dirty="0" smtClean="0"/>
              <a:t> </a:t>
            </a:r>
            <a:r>
              <a:rPr lang="fr-FR" b="1" dirty="0" err="1" smtClean="0"/>
              <a:t>الإعاقة</a:t>
            </a:r>
            <a:r>
              <a:rPr lang="fr-FR" b="1" dirty="0" smtClean="0"/>
              <a:t>(</a:t>
            </a:r>
            <a:r>
              <a:rPr lang="ar-DZ" b="1" dirty="0" smtClean="0"/>
              <a:t>.</a:t>
            </a:r>
            <a:br>
              <a:rPr lang="ar-DZ" b="1" dirty="0" smtClean="0"/>
            </a:br>
            <a:endParaRPr lang="ar-DZ" b="1" dirty="0" smtClean="0"/>
          </a:p>
          <a:p>
            <a:pPr algn="r" rtl="1">
              <a:buFont typeface="Courier New" panose="02070309020205020404" pitchFamily="49" charset="0"/>
              <a:buChar char="o"/>
            </a:pPr>
            <a:r>
              <a:rPr lang="ar-DZ" b="1" dirty="0" smtClean="0"/>
              <a:t> </a:t>
            </a:r>
            <a:r>
              <a:rPr lang="fr-FR" b="1" dirty="0" err="1" smtClean="0"/>
              <a:t>إن</a:t>
            </a:r>
            <a:r>
              <a:rPr lang="fr-FR" b="1" dirty="0" smtClean="0"/>
              <a:t> </a:t>
            </a:r>
            <a:r>
              <a:rPr lang="ar-DZ" b="1" dirty="0" smtClean="0"/>
              <a:t>مفهوم</a:t>
            </a:r>
            <a:r>
              <a:rPr lang="fr-FR" b="1" dirty="0" smtClean="0"/>
              <a:t> </a:t>
            </a:r>
            <a:r>
              <a:rPr lang="fr-FR" b="1" dirty="0" err="1" smtClean="0"/>
              <a:t>الطفولة</a:t>
            </a:r>
            <a:r>
              <a:rPr lang="fr-FR" b="1" dirty="0" smtClean="0"/>
              <a:t> </a:t>
            </a:r>
            <a:r>
              <a:rPr lang="fr-FR" b="1" dirty="0" err="1" smtClean="0"/>
              <a:t>غير</a:t>
            </a:r>
            <a:r>
              <a:rPr lang="fr-FR" b="1" dirty="0" smtClean="0"/>
              <a:t> </a:t>
            </a:r>
            <a:r>
              <a:rPr lang="fr-FR" b="1" dirty="0" err="1" smtClean="0"/>
              <a:t>الطبيعية</a:t>
            </a:r>
            <a:r>
              <a:rPr lang="fr-FR" b="1" dirty="0" smtClean="0"/>
              <a:t> </a:t>
            </a:r>
            <a:r>
              <a:rPr lang="ar-DZ" b="1" dirty="0" smtClean="0"/>
              <a:t>ي</a:t>
            </a:r>
            <a:r>
              <a:rPr lang="fr-FR" b="1" dirty="0" err="1" smtClean="0"/>
              <a:t>ضع</a:t>
            </a:r>
            <a:r>
              <a:rPr lang="fr-FR" b="1" dirty="0" smtClean="0"/>
              <a:t> </a:t>
            </a:r>
            <a:r>
              <a:rPr lang="fr-FR" b="1" dirty="0" err="1" smtClean="0"/>
              <a:t>في</a:t>
            </a:r>
            <a:r>
              <a:rPr lang="fr-FR" b="1" dirty="0" smtClean="0"/>
              <a:t> </a:t>
            </a:r>
            <a:r>
              <a:rPr lang="ar-DZ" b="1" dirty="0" smtClean="0"/>
              <a:t>صميم</a:t>
            </a:r>
            <a:r>
              <a:rPr lang="fr-FR" b="1" dirty="0" smtClean="0"/>
              <a:t> </a:t>
            </a:r>
            <a:r>
              <a:rPr lang="fr-FR" b="1" dirty="0" err="1" smtClean="0"/>
              <a:t>النقاش</a:t>
            </a:r>
            <a:r>
              <a:rPr lang="fr-FR" b="1" dirty="0" smtClean="0"/>
              <a:t> </a:t>
            </a:r>
            <a:r>
              <a:rPr lang="fr-FR" b="1" dirty="0" err="1" smtClean="0"/>
              <a:t>مسألة</a:t>
            </a:r>
            <a:r>
              <a:rPr lang="fr-FR" b="1" dirty="0" smtClean="0"/>
              <a:t> </a:t>
            </a:r>
            <a:r>
              <a:rPr lang="fr-FR" b="1" dirty="0" err="1" smtClean="0"/>
              <a:t>العلاقة</a:t>
            </a:r>
            <a:r>
              <a:rPr lang="fr-FR" b="1" dirty="0" smtClean="0"/>
              <a:t> </a:t>
            </a:r>
            <a:r>
              <a:rPr lang="ar-DZ" b="1" dirty="0" err="1" smtClean="0"/>
              <a:t>بالسواء</a:t>
            </a:r>
            <a:endParaRPr lang="ar-DZ" b="1" dirty="0" smtClean="0"/>
          </a:p>
          <a:p>
            <a:pPr>
              <a:buFont typeface="Courier New" panose="02070309020205020404" pitchFamily="49" charset="0"/>
              <a:buChar char="o"/>
            </a:pPr>
            <a:r>
              <a:rPr lang="ar-DZ" b="1" dirty="0" smtClean="0"/>
              <a:t/>
            </a:r>
            <a:br>
              <a:rPr lang="ar-DZ" b="1" dirty="0" smtClean="0"/>
            </a:br>
            <a:r>
              <a:rPr lang="fr-FR" sz="2800" dirty="0" smtClean="0">
                <a:latin typeface="Comic Sans MS" pitchFamily="66" charset="0"/>
              </a:rPr>
              <a:t>B. </a:t>
            </a:r>
            <a:r>
              <a:rPr lang="fr-FR" sz="2800" dirty="0" err="1" smtClean="0">
                <a:latin typeface="Comic Sans MS" pitchFamily="66" charset="0"/>
              </a:rPr>
              <a:t>Allemandou</a:t>
            </a:r>
            <a:r>
              <a:rPr lang="fr-FR" sz="2800" dirty="0" smtClean="0">
                <a:latin typeface="Comic Sans MS" pitchFamily="66" charset="0"/>
              </a:rPr>
              <a:t>.(</a:t>
            </a:r>
            <a:r>
              <a:rPr lang="fr-FR" sz="2800" b="1" i="1" dirty="0" smtClean="0">
                <a:latin typeface="Comic Sans MS" pitchFamily="66" charset="0"/>
              </a:rPr>
              <a:t>Histoire du handicap</a:t>
            </a:r>
            <a:r>
              <a:rPr lang="fr-FR" sz="2800" b="1" dirty="0" smtClean="0">
                <a:latin typeface="Comic Sans MS" pitchFamily="66" charset="0"/>
              </a:rPr>
              <a:t>, Les Etudes</a:t>
            </a:r>
            <a:r>
              <a:rPr lang="ar-DZ" sz="2800" b="1" dirty="0" smtClean="0">
                <a:latin typeface="Comic Sans MS" pitchFamily="66" charset="0"/>
              </a:rPr>
              <a:t> </a:t>
            </a:r>
            <a:r>
              <a:rPr lang="fr-FR" sz="2800" b="1" dirty="0" smtClean="0">
                <a:latin typeface="Comic Sans MS" pitchFamily="66" charset="0"/>
              </a:rPr>
              <a:t>Hospitalières, Bordeaux, 2001, P 135.)</a:t>
            </a:r>
            <a:br>
              <a:rPr lang="fr-FR" sz="2800" b="1" dirty="0" smtClean="0">
                <a:latin typeface="Comic Sans MS" pitchFamily="66" charset="0"/>
              </a:rPr>
            </a:br>
            <a:endParaRPr lang="ar-DZ" b="1" dirty="0" smtClean="0"/>
          </a:p>
          <a:p>
            <a:pPr algn="r" rtl="1">
              <a:buFont typeface="Courier New" panose="02070309020205020404" pitchFamily="49" charset="0"/>
              <a:buChar char="o"/>
            </a:pPr>
            <a:r>
              <a:rPr lang="fr-FR" b="1" dirty="0" smtClean="0"/>
              <a:t> </a:t>
            </a:r>
            <a:r>
              <a:rPr lang="fr-FR" b="1" dirty="0" err="1" smtClean="0"/>
              <a:t>القاعدة</a:t>
            </a:r>
            <a:r>
              <a:rPr lang="fr-FR" b="1" dirty="0" smtClean="0"/>
              <a:t> </a:t>
            </a:r>
            <a:r>
              <a:rPr lang="fr-FR" b="1" dirty="0" err="1" smtClean="0"/>
              <a:t>التي</a:t>
            </a:r>
            <a:r>
              <a:rPr lang="fr-FR" b="1" dirty="0" smtClean="0"/>
              <a:t> </a:t>
            </a:r>
            <a:r>
              <a:rPr lang="fr-FR" b="1" dirty="0" err="1" smtClean="0"/>
              <a:t>يتحدث</a:t>
            </a:r>
            <a:r>
              <a:rPr lang="fr-FR" b="1" dirty="0" smtClean="0"/>
              <a:t> </a:t>
            </a:r>
            <a:r>
              <a:rPr lang="fr-FR" b="1" dirty="0" err="1" smtClean="0"/>
              <a:t>عنها</a:t>
            </a:r>
            <a:r>
              <a:rPr lang="fr-FR" b="1" dirty="0" smtClean="0"/>
              <a:t> </a:t>
            </a:r>
            <a:r>
              <a:rPr lang="fr-FR" b="1" dirty="0" err="1" smtClean="0"/>
              <a:t>هي</a:t>
            </a:r>
            <a:r>
              <a:rPr lang="fr-FR" b="1" dirty="0" smtClean="0"/>
              <a:t> </a:t>
            </a:r>
            <a:r>
              <a:rPr lang="fr-FR" b="1" dirty="0" err="1" smtClean="0"/>
              <a:t>ترتيب</a:t>
            </a:r>
            <a:r>
              <a:rPr lang="fr-FR" b="1" dirty="0" smtClean="0"/>
              <a:t> </a:t>
            </a:r>
            <a:r>
              <a:rPr lang="fr-FR" b="1" dirty="0" err="1" smtClean="0"/>
              <a:t>الشيء</a:t>
            </a:r>
            <a:r>
              <a:rPr lang="fr-FR" b="1" dirty="0" smtClean="0"/>
              <a:t> </a:t>
            </a:r>
            <a:r>
              <a:rPr lang="fr-FR" b="1" dirty="0" err="1" smtClean="0"/>
              <a:t>الذي</a:t>
            </a:r>
            <a:r>
              <a:rPr lang="fr-FR" b="1" dirty="0" smtClean="0"/>
              <a:t> </a:t>
            </a:r>
            <a:r>
              <a:rPr lang="fr-FR" b="1" dirty="0" err="1" smtClean="0"/>
              <a:t>يحدد</a:t>
            </a:r>
            <a:r>
              <a:rPr lang="fr-FR" b="1" dirty="0" smtClean="0"/>
              <a:t> </a:t>
            </a:r>
            <a:r>
              <a:rPr lang="fr-FR" b="1" dirty="0" err="1" smtClean="0"/>
              <a:t>العتبة</a:t>
            </a:r>
            <a:r>
              <a:rPr lang="fr-FR" b="1" dirty="0" smtClean="0"/>
              <a:t> </a:t>
            </a:r>
            <a:r>
              <a:rPr lang="fr-FR" b="1" dirty="0" err="1" smtClean="0"/>
              <a:t>بين</a:t>
            </a:r>
            <a:r>
              <a:rPr lang="fr-FR" b="1" dirty="0" smtClean="0"/>
              <a:t> </a:t>
            </a:r>
            <a:r>
              <a:rPr lang="fr-FR" b="1" dirty="0" err="1" smtClean="0"/>
              <a:t>عالمين</a:t>
            </a:r>
            <a:r>
              <a:rPr lang="fr-FR" b="1" dirty="0" smtClean="0"/>
              <a:t> </a:t>
            </a:r>
            <a:r>
              <a:rPr lang="fr-FR" b="1" dirty="0" err="1" smtClean="0"/>
              <a:t>مختلفين</a:t>
            </a:r>
            <a:r>
              <a:rPr lang="fr-FR" b="1" dirty="0" smtClean="0"/>
              <a:t> ، </a:t>
            </a:r>
            <a:r>
              <a:rPr lang="fr-FR" b="1" dirty="0" err="1" smtClean="0"/>
              <a:t>الأول</a:t>
            </a:r>
            <a:r>
              <a:rPr lang="fr-FR" b="1" dirty="0" smtClean="0"/>
              <a:t> </a:t>
            </a:r>
            <a:r>
              <a:rPr lang="fr-FR" b="1" dirty="0" err="1" smtClean="0"/>
              <a:t>يترجم</a:t>
            </a:r>
            <a:r>
              <a:rPr lang="fr-FR" b="1" dirty="0" smtClean="0"/>
              <a:t> </a:t>
            </a:r>
            <a:r>
              <a:rPr lang="fr-FR" b="1" dirty="0" err="1" smtClean="0"/>
              <a:t>كل</a:t>
            </a:r>
            <a:r>
              <a:rPr lang="fr-FR" b="1" dirty="0" smtClean="0"/>
              <a:t> </a:t>
            </a:r>
            <a:r>
              <a:rPr lang="fr-FR" b="1" dirty="0" err="1" smtClean="0"/>
              <a:t>شيء</a:t>
            </a:r>
            <a:r>
              <a:rPr lang="fr-FR" b="1" dirty="0" smtClean="0"/>
              <a:t> </a:t>
            </a:r>
            <a:r>
              <a:rPr lang="fr-FR" b="1" dirty="0" err="1" smtClean="0"/>
              <a:t>معياري</a:t>
            </a:r>
            <a:r>
              <a:rPr lang="fr-FR" b="1" dirty="0" smtClean="0"/>
              <a:t> ، </a:t>
            </a:r>
            <a:r>
              <a:rPr lang="fr-FR" b="1" dirty="0" err="1" smtClean="0"/>
              <a:t>والثاني</a:t>
            </a:r>
            <a:r>
              <a:rPr lang="fr-FR" b="1" dirty="0" smtClean="0"/>
              <a:t> </a:t>
            </a:r>
            <a:r>
              <a:rPr lang="fr-FR" b="1" dirty="0" err="1" smtClean="0"/>
              <a:t>يشير</a:t>
            </a:r>
            <a:r>
              <a:rPr lang="fr-FR" b="1" dirty="0" smtClean="0"/>
              <a:t> </a:t>
            </a:r>
            <a:r>
              <a:rPr lang="fr-FR" b="1" dirty="0" err="1" smtClean="0"/>
              <a:t>إلى</a:t>
            </a:r>
            <a:r>
              <a:rPr lang="fr-FR" b="1" dirty="0" smtClean="0"/>
              <a:t> </a:t>
            </a:r>
            <a:r>
              <a:rPr lang="fr-FR" b="1" dirty="0" err="1" smtClean="0"/>
              <a:t>التعبير</a:t>
            </a:r>
            <a:r>
              <a:rPr lang="fr-FR" b="1" dirty="0" smtClean="0"/>
              <a:t> </a:t>
            </a:r>
            <a:r>
              <a:rPr lang="fr-FR" b="1" dirty="0" err="1" smtClean="0"/>
              <a:t>عن</a:t>
            </a:r>
            <a:r>
              <a:rPr lang="fr-FR" b="1" dirty="0" smtClean="0"/>
              <a:t> </a:t>
            </a:r>
            <a:r>
              <a:rPr lang="fr-FR" b="1" dirty="0" err="1" smtClean="0"/>
              <a:t>الانحراف</a:t>
            </a:r>
            <a:r>
              <a:rPr lang="fr-FR" b="1" dirty="0" smtClean="0"/>
              <a:t> ، </a:t>
            </a:r>
            <a:r>
              <a:rPr lang="fr-FR" b="1" dirty="0" err="1" smtClean="0"/>
              <a:t>والتهميش</a:t>
            </a:r>
            <a:endParaRPr lang="fr-FR" dirty="0" smtClean="0"/>
          </a:p>
          <a:p>
            <a:pPr algn="r" rtl="1"/>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Font typeface="Courier New" panose="02070309020205020404" pitchFamily="49" charset="0"/>
              <a:buChar char="o"/>
            </a:pPr>
            <a:r>
              <a:rPr lang="ar-DZ" b="1" dirty="0" smtClean="0"/>
              <a:t>أي شخص يعتبر مصابا بإعاقة هو شخص يفتقر إلى المهارات </a:t>
            </a:r>
            <a:r>
              <a:rPr lang="ar-DZ" b="1" dirty="0" err="1" smtClean="0"/>
              <a:t>و</a:t>
            </a:r>
            <a:r>
              <a:rPr lang="ar-DZ" b="1" dirty="0" smtClean="0"/>
              <a:t> إمكانياته متدنية.</a:t>
            </a:r>
            <a:br>
              <a:rPr lang="ar-DZ" b="1" dirty="0" smtClean="0"/>
            </a:br>
            <a:endParaRPr lang="ar-DZ" b="1" dirty="0" smtClean="0"/>
          </a:p>
          <a:p>
            <a:pPr algn="r" rtl="1">
              <a:buFont typeface="Courier New" panose="02070309020205020404" pitchFamily="49" charset="0"/>
              <a:buChar char="o"/>
            </a:pPr>
            <a:r>
              <a:rPr lang="ar-DZ" b="1" dirty="0" smtClean="0"/>
              <a:t>يتم إدراكه من خلال جانب العجز ، مع وسم الإعاقة.</a:t>
            </a:r>
            <a:endParaRPr lang="fr-FR" b="1" smtClean="0"/>
          </a:p>
          <a:p>
            <a:pPr algn="r" rtl="1"/>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322</Words>
  <Application>Microsoft Office PowerPoint</Application>
  <PresentationFormat>Affichage à l'écran (4:3)</PresentationFormat>
  <Paragraphs>20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سيكولوجية الأشخاص في وضعية الإعاقة</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c:creator>
  <cp:lastModifiedBy>A</cp:lastModifiedBy>
  <cp:revision>11</cp:revision>
  <dcterms:created xsi:type="dcterms:W3CDTF">2021-02-09T08:47:02Z</dcterms:created>
  <dcterms:modified xsi:type="dcterms:W3CDTF">2021-02-09T08:57:22Z</dcterms:modified>
</cp:coreProperties>
</file>